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61"/>
  </p:handoutMasterIdLst>
  <p:sldIdLst>
    <p:sldId id="256" r:id="rId2"/>
    <p:sldId id="257" r:id="rId3"/>
    <p:sldId id="258" r:id="rId4"/>
    <p:sldId id="264" r:id="rId5"/>
    <p:sldId id="259" r:id="rId6"/>
    <p:sldId id="260" r:id="rId7"/>
    <p:sldId id="261" r:id="rId8"/>
    <p:sldId id="274" r:id="rId9"/>
    <p:sldId id="262" r:id="rId10"/>
    <p:sldId id="263" r:id="rId11"/>
    <p:sldId id="265" r:id="rId12"/>
    <p:sldId id="266" r:id="rId13"/>
    <p:sldId id="268" r:id="rId14"/>
    <p:sldId id="267" r:id="rId15"/>
    <p:sldId id="275" r:id="rId16"/>
    <p:sldId id="269"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73" r:id="rId31"/>
    <p:sldId id="289" r:id="rId32"/>
    <p:sldId id="290" r:id="rId33"/>
    <p:sldId id="291" r:id="rId34"/>
    <p:sldId id="294" r:id="rId35"/>
    <p:sldId id="292" r:id="rId36"/>
    <p:sldId id="295" r:id="rId37"/>
    <p:sldId id="296" r:id="rId38"/>
    <p:sldId id="297" r:id="rId39"/>
    <p:sldId id="298" r:id="rId40"/>
    <p:sldId id="299" r:id="rId41"/>
    <p:sldId id="300" r:id="rId42"/>
    <p:sldId id="301" r:id="rId43"/>
    <p:sldId id="302" r:id="rId44"/>
    <p:sldId id="303" r:id="rId45"/>
    <p:sldId id="293" r:id="rId46"/>
    <p:sldId id="304" r:id="rId47"/>
    <p:sldId id="305" r:id="rId48"/>
    <p:sldId id="311" r:id="rId49"/>
    <p:sldId id="312" r:id="rId50"/>
    <p:sldId id="313" r:id="rId51"/>
    <p:sldId id="314" r:id="rId52"/>
    <p:sldId id="315" r:id="rId53"/>
    <p:sldId id="316" r:id="rId54"/>
    <p:sldId id="306" r:id="rId55"/>
    <p:sldId id="307" r:id="rId56"/>
    <p:sldId id="308" r:id="rId57"/>
    <p:sldId id="309" r:id="rId58"/>
    <p:sldId id="317" r:id="rId59"/>
    <p:sldId id="310" r:id="rId6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38" userDrawn="1">
          <p15:clr>
            <a:srgbClr val="A4A3A4"/>
          </p15:clr>
        </p15:guide>
        <p15:guide id="2" pos="7265" userDrawn="1">
          <p15:clr>
            <a:srgbClr val="A4A3A4"/>
          </p15:clr>
        </p15:guide>
        <p15:guide id="3" orient="horz" pos="648" userDrawn="1">
          <p15:clr>
            <a:srgbClr val="A4A3A4"/>
          </p15:clr>
        </p15:guide>
        <p15:guide id="4" orient="horz" pos="640" userDrawn="1">
          <p15:clr>
            <a:srgbClr val="A4A3A4"/>
          </p15:clr>
        </p15:guide>
        <p15:guide id="5" orient="horz" pos="3929" userDrawn="1">
          <p15:clr>
            <a:srgbClr val="A4A3A4"/>
          </p15:clr>
        </p15:guide>
        <p15:guide id="6" orient="horz" pos="388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71" autoAdjust="0"/>
    <p:restoredTop sz="94660"/>
  </p:normalViewPr>
  <p:slideViewPr>
    <p:cSldViewPr snapToGrid="0" showGuides="1">
      <p:cViewPr varScale="1">
        <p:scale>
          <a:sx n="114" d="100"/>
          <a:sy n="114" d="100"/>
        </p:scale>
        <p:origin x="246" y="108"/>
      </p:cViewPr>
      <p:guideLst>
        <p:guide pos="438"/>
        <p:guide pos="7265"/>
        <p:guide orient="horz" pos="648"/>
        <p:guide orient="horz" pos="640"/>
        <p:guide orient="horz" pos="3929"/>
        <p:guide orient="horz" pos="3884"/>
      </p:guideLst>
    </p:cSldViewPr>
  </p:slideViewPr>
  <p:notesTextViewPr>
    <p:cViewPr>
      <p:scale>
        <a:sx n="1" d="1"/>
        <a:sy n="1" d="1"/>
      </p:scale>
      <p:origin x="0" y="0"/>
    </p:cViewPr>
  </p:notesTextViewPr>
  <p:notesViewPr>
    <p:cSldViewPr snapToGrid="0" showGuides="1">
      <p:cViewPr varScale="1">
        <p:scale>
          <a:sx n="84" d="100"/>
          <a:sy n="84" d="100"/>
        </p:scale>
        <p:origin x="3006"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E6F41240-4AF6-45E2-968F-0129434F635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C6ABCBD3-30ED-43EA-BC36-4FA5149C4BC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58E07B-DBF4-4850-B2DE-637564657E3A}" type="datetimeFigureOut">
              <a:rPr lang="zh-CN" altLang="en-US" smtClean="0"/>
              <a:t>2020/7/17</a:t>
            </a:fld>
            <a:endParaRPr lang="zh-CN" altLang="en-US"/>
          </a:p>
        </p:txBody>
      </p:sp>
      <p:sp>
        <p:nvSpPr>
          <p:cNvPr id="4" name="页脚占位符 3">
            <a:extLst>
              <a:ext uri="{FF2B5EF4-FFF2-40B4-BE49-F238E27FC236}">
                <a16:creationId xmlns:a16="http://schemas.microsoft.com/office/drawing/2014/main" id="{F7A1AFD5-4576-45E9-8526-26FA4B6F77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106166E7-5771-4F08-A1F3-0B52E0BB783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7BFC145-092E-49BE-8A43-4E16A6729CD3}" type="slidenum">
              <a:rPr lang="zh-CN" altLang="en-US" smtClean="0"/>
              <a:t>‹#›</a:t>
            </a:fld>
            <a:endParaRPr lang="zh-CN" altLang="en-US"/>
          </a:p>
        </p:txBody>
      </p:sp>
    </p:spTree>
    <p:extLst>
      <p:ext uri="{BB962C8B-B14F-4D97-AF65-F5344CB8AC3E}">
        <p14:creationId xmlns:p14="http://schemas.microsoft.com/office/powerpoint/2010/main" val="26857050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E35CA9A-2B52-44B2-A34F-8FD596C3B88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286521B5-642E-4580-B6D0-A4FAD56585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0A6486E5-0EC6-4860-A689-D4AC60A037C3}"/>
              </a:ext>
            </a:extLst>
          </p:cNvPr>
          <p:cNvSpPr>
            <a:spLocks noGrp="1"/>
          </p:cNvSpPr>
          <p:nvPr>
            <p:ph type="dt" sz="half" idx="10"/>
          </p:nvPr>
        </p:nvSpPr>
        <p:spPr/>
        <p:txBody>
          <a:bodyPr/>
          <a:lstStyle/>
          <a:p>
            <a:fld id="{6074BAB2-9C59-4BC4-A8D1-BAD69CD54F11}"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id="{1113140B-9ADB-4A47-BD2E-F7F03C51DAC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1FC2293-28AD-4F99-9080-47BA90FE6911}"/>
              </a:ext>
            </a:extLst>
          </p:cNvPr>
          <p:cNvSpPr>
            <a:spLocks noGrp="1"/>
          </p:cNvSpPr>
          <p:nvPr>
            <p:ph type="sldNum" sz="quarter" idx="12"/>
          </p:nvPr>
        </p:nvSpPr>
        <p:spPr/>
        <p:txBody>
          <a:bodyPr/>
          <a:lstStyle/>
          <a:p>
            <a:fld id="{17111528-1C4E-44C1-ADC6-198DA9D636AB}" type="slidenum">
              <a:rPr lang="zh-CN" altLang="en-US" smtClean="0"/>
              <a:t>‹#›</a:t>
            </a:fld>
            <a:endParaRPr lang="zh-CN" altLang="en-US"/>
          </a:p>
        </p:txBody>
      </p:sp>
    </p:spTree>
    <p:extLst>
      <p:ext uri="{BB962C8B-B14F-4D97-AF65-F5344CB8AC3E}">
        <p14:creationId xmlns:p14="http://schemas.microsoft.com/office/powerpoint/2010/main" val="3140605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DC42455-DF26-4A85-9710-35E4237B214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0A5D6025-2301-4637-BC97-64F478FAF84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305F12B-5456-4ED0-8452-CA3D10EBEB68}"/>
              </a:ext>
            </a:extLst>
          </p:cNvPr>
          <p:cNvSpPr>
            <a:spLocks noGrp="1"/>
          </p:cNvSpPr>
          <p:nvPr>
            <p:ph type="dt" sz="half" idx="10"/>
          </p:nvPr>
        </p:nvSpPr>
        <p:spPr/>
        <p:txBody>
          <a:bodyPr/>
          <a:lstStyle/>
          <a:p>
            <a:fld id="{6074BAB2-9C59-4BC4-A8D1-BAD69CD54F11}"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id="{680B0032-A66C-486B-A24C-70B830F7D4D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680849-D497-44DA-8969-A6BCF0AF09CA}"/>
              </a:ext>
            </a:extLst>
          </p:cNvPr>
          <p:cNvSpPr>
            <a:spLocks noGrp="1"/>
          </p:cNvSpPr>
          <p:nvPr>
            <p:ph type="sldNum" sz="quarter" idx="12"/>
          </p:nvPr>
        </p:nvSpPr>
        <p:spPr/>
        <p:txBody>
          <a:bodyPr/>
          <a:lstStyle/>
          <a:p>
            <a:fld id="{17111528-1C4E-44C1-ADC6-198DA9D636AB}" type="slidenum">
              <a:rPr lang="zh-CN" altLang="en-US" smtClean="0"/>
              <a:t>‹#›</a:t>
            </a:fld>
            <a:endParaRPr lang="zh-CN" altLang="en-US"/>
          </a:p>
        </p:txBody>
      </p:sp>
    </p:spTree>
    <p:extLst>
      <p:ext uri="{BB962C8B-B14F-4D97-AF65-F5344CB8AC3E}">
        <p14:creationId xmlns:p14="http://schemas.microsoft.com/office/powerpoint/2010/main" val="3123194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6334DF1E-AD3A-4BAB-863B-05D9D54E1BB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B2D6326F-1122-47DD-880D-F6FA04F9877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B48981A-E114-4794-9184-D39B145939C6}"/>
              </a:ext>
            </a:extLst>
          </p:cNvPr>
          <p:cNvSpPr>
            <a:spLocks noGrp="1"/>
          </p:cNvSpPr>
          <p:nvPr>
            <p:ph type="dt" sz="half" idx="10"/>
          </p:nvPr>
        </p:nvSpPr>
        <p:spPr/>
        <p:txBody>
          <a:bodyPr/>
          <a:lstStyle/>
          <a:p>
            <a:fld id="{6074BAB2-9C59-4BC4-A8D1-BAD69CD54F11}"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id="{13218662-4EE8-41F3-BBB6-F913C7C81BC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1D6B5E0-E1CD-4B31-AC0C-C1A1EB2D7F2B}"/>
              </a:ext>
            </a:extLst>
          </p:cNvPr>
          <p:cNvSpPr>
            <a:spLocks noGrp="1"/>
          </p:cNvSpPr>
          <p:nvPr>
            <p:ph type="sldNum" sz="quarter" idx="12"/>
          </p:nvPr>
        </p:nvSpPr>
        <p:spPr/>
        <p:txBody>
          <a:bodyPr/>
          <a:lstStyle/>
          <a:p>
            <a:fld id="{17111528-1C4E-44C1-ADC6-198DA9D636AB}" type="slidenum">
              <a:rPr lang="zh-CN" altLang="en-US" smtClean="0"/>
              <a:t>‹#›</a:t>
            </a:fld>
            <a:endParaRPr lang="zh-CN" altLang="en-US"/>
          </a:p>
        </p:txBody>
      </p:sp>
    </p:spTree>
    <p:extLst>
      <p:ext uri="{BB962C8B-B14F-4D97-AF65-F5344CB8AC3E}">
        <p14:creationId xmlns:p14="http://schemas.microsoft.com/office/powerpoint/2010/main" val="1297015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871FC5-81BB-4E4C-AC58-66587C079C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1B6A9FF-339D-4B52-8E02-CE4ED66C08A9}"/>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8C937F7-769A-4EB9-BC26-96B9AEB8784F}"/>
              </a:ext>
            </a:extLst>
          </p:cNvPr>
          <p:cNvSpPr>
            <a:spLocks noGrp="1"/>
          </p:cNvSpPr>
          <p:nvPr>
            <p:ph type="dt" sz="half" idx="10"/>
          </p:nvPr>
        </p:nvSpPr>
        <p:spPr/>
        <p:txBody>
          <a:bodyPr/>
          <a:lstStyle/>
          <a:p>
            <a:fld id="{6074BAB2-9C59-4BC4-A8D1-BAD69CD54F11}"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id="{9CF67434-734E-4DB5-AFE4-46D1CA1B733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E320A3-01F6-47D1-AB39-BE937D123B1A}"/>
              </a:ext>
            </a:extLst>
          </p:cNvPr>
          <p:cNvSpPr>
            <a:spLocks noGrp="1"/>
          </p:cNvSpPr>
          <p:nvPr>
            <p:ph type="sldNum" sz="quarter" idx="12"/>
          </p:nvPr>
        </p:nvSpPr>
        <p:spPr/>
        <p:txBody>
          <a:bodyPr/>
          <a:lstStyle/>
          <a:p>
            <a:fld id="{17111528-1C4E-44C1-ADC6-198DA9D636AB}" type="slidenum">
              <a:rPr lang="zh-CN" altLang="en-US" smtClean="0"/>
              <a:t>‹#›</a:t>
            </a:fld>
            <a:endParaRPr lang="zh-CN" altLang="en-US"/>
          </a:p>
        </p:txBody>
      </p:sp>
    </p:spTree>
    <p:extLst>
      <p:ext uri="{BB962C8B-B14F-4D97-AF65-F5344CB8AC3E}">
        <p14:creationId xmlns:p14="http://schemas.microsoft.com/office/powerpoint/2010/main" val="3802453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EDAA9CB-6EAF-45F6-A29F-6A751223C19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59EF0415-61BA-4724-A93B-CBF0C23C86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3F9D7DB3-D992-4B13-8A63-B5243F2D4ED3}"/>
              </a:ext>
            </a:extLst>
          </p:cNvPr>
          <p:cNvSpPr>
            <a:spLocks noGrp="1"/>
          </p:cNvSpPr>
          <p:nvPr>
            <p:ph type="dt" sz="half" idx="10"/>
          </p:nvPr>
        </p:nvSpPr>
        <p:spPr/>
        <p:txBody>
          <a:bodyPr/>
          <a:lstStyle/>
          <a:p>
            <a:fld id="{6074BAB2-9C59-4BC4-A8D1-BAD69CD54F11}"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id="{97DCF2FB-4928-4E1E-9603-E8FC5FAD12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34F9EA8-5BFE-4A27-AEFC-8ECEEBD21853}"/>
              </a:ext>
            </a:extLst>
          </p:cNvPr>
          <p:cNvSpPr>
            <a:spLocks noGrp="1"/>
          </p:cNvSpPr>
          <p:nvPr>
            <p:ph type="sldNum" sz="quarter" idx="12"/>
          </p:nvPr>
        </p:nvSpPr>
        <p:spPr/>
        <p:txBody>
          <a:bodyPr/>
          <a:lstStyle/>
          <a:p>
            <a:fld id="{17111528-1C4E-44C1-ADC6-198DA9D636AB}" type="slidenum">
              <a:rPr lang="zh-CN" altLang="en-US" smtClean="0"/>
              <a:t>‹#›</a:t>
            </a:fld>
            <a:endParaRPr lang="zh-CN" altLang="en-US"/>
          </a:p>
        </p:txBody>
      </p:sp>
    </p:spTree>
    <p:extLst>
      <p:ext uri="{BB962C8B-B14F-4D97-AF65-F5344CB8AC3E}">
        <p14:creationId xmlns:p14="http://schemas.microsoft.com/office/powerpoint/2010/main" val="3478318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AC8AE1-F9BD-48AE-A560-7EE771478E2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1D15261-119C-4974-AE8D-F6A9EC89999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C3489AE2-23A6-4809-B19E-FDAEC3A2517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DC9478C4-08CD-41BF-9EE3-96352C9BC8B1}"/>
              </a:ext>
            </a:extLst>
          </p:cNvPr>
          <p:cNvSpPr>
            <a:spLocks noGrp="1"/>
          </p:cNvSpPr>
          <p:nvPr>
            <p:ph type="dt" sz="half" idx="10"/>
          </p:nvPr>
        </p:nvSpPr>
        <p:spPr/>
        <p:txBody>
          <a:bodyPr/>
          <a:lstStyle/>
          <a:p>
            <a:fld id="{6074BAB2-9C59-4BC4-A8D1-BAD69CD54F11}" type="datetimeFigureOut">
              <a:rPr lang="zh-CN" altLang="en-US" smtClean="0"/>
              <a:t>2020/7/17</a:t>
            </a:fld>
            <a:endParaRPr lang="zh-CN" altLang="en-US"/>
          </a:p>
        </p:txBody>
      </p:sp>
      <p:sp>
        <p:nvSpPr>
          <p:cNvPr id="6" name="页脚占位符 5">
            <a:extLst>
              <a:ext uri="{FF2B5EF4-FFF2-40B4-BE49-F238E27FC236}">
                <a16:creationId xmlns:a16="http://schemas.microsoft.com/office/drawing/2014/main" id="{1F22729A-926B-40F2-A811-47F87CABDF3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71C805E-571E-4469-A8BA-C9DC66F4CAFD}"/>
              </a:ext>
            </a:extLst>
          </p:cNvPr>
          <p:cNvSpPr>
            <a:spLocks noGrp="1"/>
          </p:cNvSpPr>
          <p:nvPr>
            <p:ph type="sldNum" sz="quarter" idx="12"/>
          </p:nvPr>
        </p:nvSpPr>
        <p:spPr/>
        <p:txBody>
          <a:bodyPr/>
          <a:lstStyle/>
          <a:p>
            <a:fld id="{17111528-1C4E-44C1-ADC6-198DA9D636AB}" type="slidenum">
              <a:rPr lang="zh-CN" altLang="en-US" smtClean="0"/>
              <a:t>‹#›</a:t>
            </a:fld>
            <a:endParaRPr lang="zh-CN" altLang="en-US"/>
          </a:p>
        </p:txBody>
      </p:sp>
    </p:spTree>
    <p:extLst>
      <p:ext uri="{BB962C8B-B14F-4D97-AF65-F5344CB8AC3E}">
        <p14:creationId xmlns:p14="http://schemas.microsoft.com/office/powerpoint/2010/main" val="1851429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ACD20BE-5A39-4AFD-B76C-90C5E0CA727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71299285-0D5B-4379-B12E-5D6DAAD97D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3E61F486-FBF0-445E-8ED0-4EDBA92B582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F3D34A2E-66DA-44B7-84A0-C207891495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1E4B1589-D793-43A2-AA07-6AD86F70D38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3506413D-DA30-46B5-BAE7-4E3DA342C566}"/>
              </a:ext>
            </a:extLst>
          </p:cNvPr>
          <p:cNvSpPr>
            <a:spLocks noGrp="1"/>
          </p:cNvSpPr>
          <p:nvPr>
            <p:ph type="dt" sz="half" idx="10"/>
          </p:nvPr>
        </p:nvSpPr>
        <p:spPr/>
        <p:txBody>
          <a:bodyPr/>
          <a:lstStyle/>
          <a:p>
            <a:fld id="{6074BAB2-9C59-4BC4-A8D1-BAD69CD54F11}" type="datetimeFigureOut">
              <a:rPr lang="zh-CN" altLang="en-US" smtClean="0"/>
              <a:t>2020/7/17</a:t>
            </a:fld>
            <a:endParaRPr lang="zh-CN" altLang="en-US"/>
          </a:p>
        </p:txBody>
      </p:sp>
      <p:sp>
        <p:nvSpPr>
          <p:cNvPr id="8" name="页脚占位符 7">
            <a:extLst>
              <a:ext uri="{FF2B5EF4-FFF2-40B4-BE49-F238E27FC236}">
                <a16:creationId xmlns:a16="http://schemas.microsoft.com/office/drawing/2014/main" id="{4F38C141-CA7F-474C-AC2C-5A6848C9C82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59BFB83-2486-44C3-A595-418A994B7A41}"/>
              </a:ext>
            </a:extLst>
          </p:cNvPr>
          <p:cNvSpPr>
            <a:spLocks noGrp="1"/>
          </p:cNvSpPr>
          <p:nvPr>
            <p:ph type="sldNum" sz="quarter" idx="12"/>
          </p:nvPr>
        </p:nvSpPr>
        <p:spPr/>
        <p:txBody>
          <a:bodyPr/>
          <a:lstStyle/>
          <a:p>
            <a:fld id="{17111528-1C4E-44C1-ADC6-198DA9D636AB}" type="slidenum">
              <a:rPr lang="zh-CN" altLang="en-US" smtClean="0"/>
              <a:t>‹#›</a:t>
            </a:fld>
            <a:endParaRPr lang="zh-CN" altLang="en-US"/>
          </a:p>
        </p:txBody>
      </p:sp>
    </p:spTree>
    <p:extLst>
      <p:ext uri="{BB962C8B-B14F-4D97-AF65-F5344CB8AC3E}">
        <p14:creationId xmlns:p14="http://schemas.microsoft.com/office/powerpoint/2010/main" val="47140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8DF218-7744-47F7-A115-6CB6E7FA3B8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F9D52D59-C321-482E-8725-CCFA1C76690A}"/>
              </a:ext>
            </a:extLst>
          </p:cNvPr>
          <p:cNvSpPr>
            <a:spLocks noGrp="1"/>
          </p:cNvSpPr>
          <p:nvPr>
            <p:ph type="dt" sz="half" idx="10"/>
          </p:nvPr>
        </p:nvSpPr>
        <p:spPr/>
        <p:txBody>
          <a:bodyPr/>
          <a:lstStyle/>
          <a:p>
            <a:fld id="{6074BAB2-9C59-4BC4-A8D1-BAD69CD54F11}" type="datetimeFigureOut">
              <a:rPr lang="zh-CN" altLang="en-US" smtClean="0"/>
              <a:t>2020/7/17</a:t>
            </a:fld>
            <a:endParaRPr lang="zh-CN" altLang="en-US"/>
          </a:p>
        </p:txBody>
      </p:sp>
      <p:sp>
        <p:nvSpPr>
          <p:cNvPr id="4" name="页脚占位符 3">
            <a:extLst>
              <a:ext uri="{FF2B5EF4-FFF2-40B4-BE49-F238E27FC236}">
                <a16:creationId xmlns:a16="http://schemas.microsoft.com/office/drawing/2014/main" id="{4F1C8B2E-D8AA-4164-9E97-128F3DF3228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93ABD7DE-92E4-4C27-9EB3-3DB4FC06F749}"/>
              </a:ext>
            </a:extLst>
          </p:cNvPr>
          <p:cNvSpPr>
            <a:spLocks noGrp="1"/>
          </p:cNvSpPr>
          <p:nvPr>
            <p:ph type="sldNum" sz="quarter" idx="12"/>
          </p:nvPr>
        </p:nvSpPr>
        <p:spPr/>
        <p:txBody>
          <a:bodyPr/>
          <a:lstStyle/>
          <a:p>
            <a:fld id="{17111528-1C4E-44C1-ADC6-198DA9D636AB}" type="slidenum">
              <a:rPr lang="zh-CN" altLang="en-US" smtClean="0"/>
              <a:t>‹#›</a:t>
            </a:fld>
            <a:endParaRPr lang="zh-CN" altLang="en-US"/>
          </a:p>
        </p:txBody>
      </p:sp>
    </p:spTree>
    <p:extLst>
      <p:ext uri="{BB962C8B-B14F-4D97-AF65-F5344CB8AC3E}">
        <p14:creationId xmlns:p14="http://schemas.microsoft.com/office/powerpoint/2010/main" val="3847696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742E316B-3718-438C-AB65-C19F7DA59C2D}"/>
              </a:ext>
            </a:extLst>
          </p:cNvPr>
          <p:cNvSpPr>
            <a:spLocks noGrp="1"/>
          </p:cNvSpPr>
          <p:nvPr>
            <p:ph type="dt" sz="half" idx="10"/>
          </p:nvPr>
        </p:nvSpPr>
        <p:spPr/>
        <p:txBody>
          <a:bodyPr/>
          <a:lstStyle/>
          <a:p>
            <a:fld id="{6074BAB2-9C59-4BC4-A8D1-BAD69CD54F11}" type="datetimeFigureOut">
              <a:rPr lang="zh-CN" altLang="en-US" smtClean="0"/>
              <a:t>2020/7/17</a:t>
            </a:fld>
            <a:endParaRPr lang="zh-CN" altLang="en-US"/>
          </a:p>
        </p:txBody>
      </p:sp>
      <p:sp>
        <p:nvSpPr>
          <p:cNvPr id="3" name="页脚占位符 2">
            <a:extLst>
              <a:ext uri="{FF2B5EF4-FFF2-40B4-BE49-F238E27FC236}">
                <a16:creationId xmlns:a16="http://schemas.microsoft.com/office/drawing/2014/main" id="{AEB8ABAD-69C1-4EAE-8694-ABFBBC54E57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DA66814F-887B-47E4-BE88-B56152D56E41}"/>
              </a:ext>
            </a:extLst>
          </p:cNvPr>
          <p:cNvSpPr>
            <a:spLocks noGrp="1"/>
          </p:cNvSpPr>
          <p:nvPr>
            <p:ph type="sldNum" sz="quarter" idx="12"/>
          </p:nvPr>
        </p:nvSpPr>
        <p:spPr/>
        <p:txBody>
          <a:bodyPr/>
          <a:lstStyle/>
          <a:p>
            <a:fld id="{17111528-1C4E-44C1-ADC6-198DA9D636AB}" type="slidenum">
              <a:rPr lang="zh-CN" altLang="en-US" smtClean="0"/>
              <a:t>‹#›</a:t>
            </a:fld>
            <a:endParaRPr lang="zh-CN" altLang="en-US"/>
          </a:p>
        </p:txBody>
      </p:sp>
    </p:spTree>
    <p:extLst>
      <p:ext uri="{BB962C8B-B14F-4D97-AF65-F5344CB8AC3E}">
        <p14:creationId xmlns:p14="http://schemas.microsoft.com/office/powerpoint/2010/main" val="2914943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78706F9-120A-4E6C-B41B-C216A854D66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2B73878A-FF00-4D1A-84DE-A9DE556DEB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BC8189B1-AAC7-42EF-8694-6D42BCA1F9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CFAA481-674B-44A2-A657-1355897F3434}"/>
              </a:ext>
            </a:extLst>
          </p:cNvPr>
          <p:cNvSpPr>
            <a:spLocks noGrp="1"/>
          </p:cNvSpPr>
          <p:nvPr>
            <p:ph type="dt" sz="half" idx="10"/>
          </p:nvPr>
        </p:nvSpPr>
        <p:spPr/>
        <p:txBody>
          <a:bodyPr/>
          <a:lstStyle/>
          <a:p>
            <a:fld id="{6074BAB2-9C59-4BC4-A8D1-BAD69CD54F11}" type="datetimeFigureOut">
              <a:rPr lang="zh-CN" altLang="en-US" smtClean="0"/>
              <a:t>2020/7/17</a:t>
            </a:fld>
            <a:endParaRPr lang="zh-CN" altLang="en-US"/>
          </a:p>
        </p:txBody>
      </p:sp>
      <p:sp>
        <p:nvSpPr>
          <p:cNvPr id="6" name="页脚占位符 5">
            <a:extLst>
              <a:ext uri="{FF2B5EF4-FFF2-40B4-BE49-F238E27FC236}">
                <a16:creationId xmlns:a16="http://schemas.microsoft.com/office/drawing/2014/main" id="{89E662A7-4674-49AC-B8D5-A1159883773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2595299D-637A-4559-A6E2-4D18B5EDFB99}"/>
              </a:ext>
            </a:extLst>
          </p:cNvPr>
          <p:cNvSpPr>
            <a:spLocks noGrp="1"/>
          </p:cNvSpPr>
          <p:nvPr>
            <p:ph type="sldNum" sz="quarter" idx="12"/>
          </p:nvPr>
        </p:nvSpPr>
        <p:spPr/>
        <p:txBody>
          <a:bodyPr/>
          <a:lstStyle/>
          <a:p>
            <a:fld id="{17111528-1C4E-44C1-ADC6-198DA9D636AB}" type="slidenum">
              <a:rPr lang="zh-CN" altLang="en-US" smtClean="0"/>
              <a:t>‹#›</a:t>
            </a:fld>
            <a:endParaRPr lang="zh-CN" altLang="en-US"/>
          </a:p>
        </p:txBody>
      </p:sp>
    </p:spTree>
    <p:extLst>
      <p:ext uri="{BB962C8B-B14F-4D97-AF65-F5344CB8AC3E}">
        <p14:creationId xmlns:p14="http://schemas.microsoft.com/office/powerpoint/2010/main" val="3785018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8" name="Freeform 5">
            <a:extLst>
              <a:ext uri="{FF2B5EF4-FFF2-40B4-BE49-F238E27FC236}">
                <a16:creationId xmlns:a16="http://schemas.microsoft.com/office/drawing/2014/main" id="{1FAD2256-6852-45D3-B021-E94E73ABB369}"/>
              </a:ext>
            </a:extLst>
          </p:cNvPr>
          <p:cNvSpPr>
            <a:spLocks/>
          </p:cNvSpPr>
          <p:nvPr userDrawn="1"/>
        </p:nvSpPr>
        <p:spPr bwMode="auto">
          <a:xfrm>
            <a:off x="0" y="187326"/>
            <a:ext cx="1042988" cy="590596"/>
          </a:xfrm>
          <a:custGeom>
            <a:avLst/>
            <a:gdLst>
              <a:gd name="T0" fmla="*/ 1318 w 1369"/>
              <a:gd name="T1" fmla="*/ 0 h 920"/>
              <a:gd name="T2" fmla="*/ 0 w 1369"/>
              <a:gd name="T3" fmla="*/ 0 h 920"/>
              <a:gd name="T4" fmla="*/ 0 w 1369"/>
              <a:gd name="T5" fmla="*/ 920 h 920"/>
              <a:gd name="T6" fmla="*/ 1318 w 1369"/>
              <a:gd name="T7" fmla="*/ 920 h 920"/>
              <a:gd name="T8" fmla="*/ 1369 w 1369"/>
              <a:gd name="T9" fmla="*/ 869 h 920"/>
              <a:gd name="T10" fmla="*/ 1369 w 1369"/>
              <a:gd name="T11" fmla="*/ 51 h 920"/>
              <a:gd name="T12" fmla="*/ 1318 w 1369"/>
              <a:gd name="T13" fmla="*/ 0 h 920"/>
            </a:gdLst>
            <a:ahLst/>
            <a:cxnLst>
              <a:cxn ang="0">
                <a:pos x="T0" y="T1"/>
              </a:cxn>
              <a:cxn ang="0">
                <a:pos x="T2" y="T3"/>
              </a:cxn>
              <a:cxn ang="0">
                <a:pos x="T4" y="T5"/>
              </a:cxn>
              <a:cxn ang="0">
                <a:pos x="T6" y="T7"/>
              </a:cxn>
              <a:cxn ang="0">
                <a:pos x="T8" y="T9"/>
              </a:cxn>
              <a:cxn ang="0">
                <a:pos x="T10" y="T11"/>
              </a:cxn>
              <a:cxn ang="0">
                <a:pos x="T12" y="T13"/>
              </a:cxn>
            </a:cxnLst>
            <a:rect l="0" t="0" r="r" b="b"/>
            <a:pathLst>
              <a:path w="1369" h="920">
                <a:moveTo>
                  <a:pt x="1318" y="0"/>
                </a:moveTo>
                <a:lnTo>
                  <a:pt x="0" y="0"/>
                </a:lnTo>
                <a:lnTo>
                  <a:pt x="0" y="920"/>
                </a:lnTo>
                <a:lnTo>
                  <a:pt x="1318" y="920"/>
                </a:lnTo>
                <a:cubicBezTo>
                  <a:pt x="1346" y="920"/>
                  <a:pt x="1369" y="897"/>
                  <a:pt x="1369" y="869"/>
                </a:cubicBezTo>
                <a:lnTo>
                  <a:pt x="1369" y="51"/>
                </a:lnTo>
                <a:cubicBezTo>
                  <a:pt x="1369" y="23"/>
                  <a:pt x="1346" y="0"/>
                  <a:pt x="1318" y="0"/>
                </a:cubicBezTo>
                <a:close/>
              </a:path>
            </a:pathLst>
          </a:custGeom>
          <a:solidFill>
            <a:srgbClr val="DD3B44"/>
          </a:solidFill>
          <a:ln>
            <a:noFill/>
          </a:ln>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Noto Sans CJK Regular" panose="020B0500000000000000" pitchFamily="34" charset="-122"/>
              <a:ea typeface="宋体" panose="02010600030101010101" pitchFamily="2" charset="-122"/>
            </a:endParaRPr>
          </a:p>
        </p:txBody>
      </p:sp>
      <p:sp>
        <p:nvSpPr>
          <p:cNvPr id="9" name="Freeform 6">
            <a:extLst>
              <a:ext uri="{FF2B5EF4-FFF2-40B4-BE49-F238E27FC236}">
                <a16:creationId xmlns:a16="http://schemas.microsoft.com/office/drawing/2014/main" id="{EF64EDC9-978F-4081-9D23-B9DE257A3D9D}"/>
              </a:ext>
            </a:extLst>
          </p:cNvPr>
          <p:cNvSpPr>
            <a:spLocks/>
          </p:cNvSpPr>
          <p:nvPr userDrawn="1"/>
        </p:nvSpPr>
        <p:spPr bwMode="auto">
          <a:xfrm>
            <a:off x="1112838" y="187326"/>
            <a:ext cx="11083925" cy="590596"/>
          </a:xfrm>
          <a:custGeom>
            <a:avLst/>
            <a:gdLst>
              <a:gd name="T0" fmla="*/ 51 w 14540"/>
              <a:gd name="T1" fmla="*/ 0 h 920"/>
              <a:gd name="T2" fmla="*/ 14540 w 14540"/>
              <a:gd name="T3" fmla="*/ 0 h 920"/>
              <a:gd name="T4" fmla="*/ 14540 w 14540"/>
              <a:gd name="T5" fmla="*/ 920 h 920"/>
              <a:gd name="T6" fmla="*/ 51 w 14540"/>
              <a:gd name="T7" fmla="*/ 920 h 920"/>
              <a:gd name="T8" fmla="*/ 0 w 14540"/>
              <a:gd name="T9" fmla="*/ 869 h 920"/>
              <a:gd name="T10" fmla="*/ 0 w 14540"/>
              <a:gd name="T11" fmla="*/ 51 h 920"/>
              <a:gd name="T12" fmla="*/ 51 w 14540"/>
              <a:gd name="T13" fmla="*/ 0 h 920"/>
            </a:gdLst>
            <a:ahLst/>
            <a:cxnLst>
              <a:cxn ang="0">
                <a:pos x="T0" y="T1"/>
              </a:cxn>
              <a:cxn ang="0">
                <a:pos x="T2" y="T3"/>
              </a:cxn>
              <a:cxn ang="0">
                <a:pos x="T4" y="T5"/>
              </a:cxn>
              <a:cxn ang="0">
                <a:pos x="T6" y="T7"/>
              </a:cxn>
              <a:cxn ang="0">
                <a:pos x="T8" y="T9"/>
              </a:cxn>
              <a:cxn ang="0">
                <a:pos x="T10" y="T11"/>
              </a:cxn>
              <a:cxn ang="0">
                <a:pos x="T12" y="T13"/>
              </a:cxn>
            </a:cxnLst>
            <a:rect l="0" t="0" r="r" b="b"/>
            <a:pathLst>
              <a:path w="14540" h="920">
                <a:moveTo>
                  <a:pt x="51" y="0"/>
                </a:moveTo>
                <a:lnTo>
                  <a:pt x="14540" y="0"/>
                </a:lnTo>
                <a:lnTo>
                  <a:pt x="14540" y="920"/>
                </a:lnTo>
                <a:lnTo>
                  <a:pt x="51" y="920"/>
                </a:lnTo>
                <a:cubicBezTo>
                  <a:pt x="23" y="920"/>
                  <a:pt x="0" y="897"/>
                  <a:pt x="0" y="869"/>
                </a:cubicBezTo>
                <a:lnTo>
                  <a:pt x="0" y="51"/>
                </a:lnTo>
                <a:cubicBezTo>
                  <a:pt x="0" y="23"/>
                  <a:pt x="23" y="0"/>
                  <a:pt x="51" y="0"/>
                </a:cubicBezTo>
                <a:close/>
              </a:path>
            </a:pathLst>
          </a:custGeom>
          <a:gradFill>
            <a:gsLst>
              <a:gs pos="0">
                <a:srgbClr val="E8E2DB">
                  <a:lumMod val="100000"/>
                </a:srgbClr>
              </a:gs>
              <a:gs pos="100000">
                <a:srgbClr val="E8E2DB">
                  <a:lumMod val="95000"/>
                </a:srgbClr>
              </a:gs>
            </a:gsLst>
            <a:lin ang="5400000" scaled="1"/>
          </a:gradFill>
          <a:ln w="12700"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rgbClr val="FFFFFF"/>
              </a:solidFill>
              <a:effectLst/>
              <a:uLnTx/>
              <a:uFillTx/>
              <a:latin typeface="微软雅黑" panose="020B0503020204020204" pitchFamily="34" charset="-122"/>
            </a:endParaRPr>
          </a:p>
        </p:txBody>
      </p:sp>
      <p:sp>
        <p:nvSpPr>
          <p:cNvPr id="10" name="文本框 9">
            <a:extLst>
              <a:ext uri="{FF2B5EF4-FFF2-40B4-BE49-F238E27FC236}">
                <a16:creationId xmlns:a16="http://schemas.microsoft.com/office/drawing/2014/main" id="{19980CC1-AD26-4495-A94D-D210834B0AD3}"/>
              </a:ext>
            </a:extLst>
          </p:cNvPr>
          <p:cNvSpPr txBox="1"/>
          <p:nvPr userDrawn="1"/>
        </p:nvSpPr>
        <p:spPr>
          <a:xfrm>
            <a:off x="10788056" y="313347"/>
            <a:ext cx="582211" cy="338554"/>
          </a:xfrm>
          <a:prstGeom prst="rect">
            <a:avLst/>
          </a:prstGeom>
          <a:noFill/>
        </p:spPr>
        <p:txBody>
          <a:bodyPr wrap="none" rtlCol="0">
            <a:spAutoFit/>
          </a:bodyPr>
          <a:lstStyle/>
          <a:p>
            <a:pPr eaLnBrk="0" fontAlgn="base" hangingPunct="0">
              <a:spcBef>
                <a:spcPct val="0"/>
              </a:spcBef>
              <a:spcAft>
                <a:spcPct val="0"/>
              </a:spcAft>
            </a:pPr>
            <a:r>
              <a:rPr lang="en-US" altLang="zh-CN" sz="1600">
                <a:solidFill>
                  <a:srgbClr val="3D3D3D"/>
                </a:solidFill>
                <a:latin typeface="Noto Sans CJK Regular" panose="020B0500000000000000" pitchFamily="34" charset="-122"/>
                <a:ea typeface="宋体" panose="02010600030101010101" pitchFamily="2" charset="-122"/>
              </a:rPr>
              <a:t>-</a:t>
            </a:r>
            <a:fld id="{41E62255-863C-42BB-A53B-68CDF1327B91}" type="slidenum">
              <a:rPr lang="zh-CN" altLang="en-US" sz="1600">
                <a:solidFill>
                  <a:srgbClr val="3D3D3D"/>
                </a:solidFill>
                <a:latin typeface="Noto Sans CJK Regular" panose="020B0500000000000000" pitchFamily="34" charset="-122"/>
                <a:ea typeface="宋体" panose="02010600030101010101" pitchFamily="2" charset="-122"/>
              </a:rPr>
              <a:pPr eaLnBrk="0" fontAlgn="base" hangingPunct="0">
                <a:spcBef>
                  <a:spcPct val="0"/>
                </a:spcBef>
                <a:spcAft>
                  <a:spcPct val="0"/>
                </a:spcAft>
              </a:pPr>
              <a:t>‹#›</a:t>
            </a:fld>
            <a:r>
              <a:rPr lang="en-US" altLang="zh-CN" sz="1600">
                <a:solidFill>
                  <a:srgbClr val="3D3D3D"/>
                </a:solidFill>
                <a:latin typeface="Noto Sans CJK Regular" panose="020B0500000000000000" pitchFamily="34" charset="-122"/>
                <a:ea typeface="宋体" panose="02010600030101010101" pitchFamily="2" charset="-122"/>
              </a:rPr>
              <a:t>-</a:t>
            </a:r>
            <a:endParaRPr lang="zh-CN" altLang="en-US" sz="1600">
              <a:solidFill>
                <a:srgbClr val="3D3D3D"/>
              </a:solidFill>
              <a:latin typeface="Noto Sans CJK Regular" panose="020B0500000000000000" pitchFamily="34" charset="-122"/>
              <a:ea typeface="宋体" panose="02010600030101010101" pitchFamily="2" charset="-122"/>
            </a:endParaRPr>
          </a:p>
        </p:txBody>
      </p:sp>
      <p:cxnSp>
        <p:nvCxnSpPr>
          <p:cNvPr id="11" name="直接连接符 10">
            <a:extLst>
              <a:ext uri="{FF2B5EF4-FFF2-40B4-BE49-F238E27FC236}">
                <a16:creationId xmlns:a16="http://schemas.microsoft.com/office/drawing/2014/main" id="{9A1FF132-F4ED-4A98-8CB8-28D37EA28AA8}"/>
              </a:ext>
            </a:extLst>
          </p:cNvPr>
          <p:cNvCxnSpPr/>
          <p:nvPr userDrawn="1"/>
        </p:nvCxnSpPr>
        <p:spPr bwMode="auto">
          <a:xfrm>
            <a:off x="10658648" y="254382"/>
            <a:ext cx="0" cy="459431"/>
          </a:xfrm>
          <a:prstGeom prst="line">
            <a:avLst/>
          </a:prstGeom>
          <a:solidFill>
            <a:srgbClr val="BD2531"/>
          </a:solidFill>
          <a:ln w="9525" cap="flat" cmpd="sng" algn="ctr">
            <a:solidFill>
              <a:srgbClr val="7F7F7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2" name="图片 11">
            <a:extLst>
              <a:ext uri="{FF2B5EF4-FFF2-40B4-BE49-F238E27FC236}">
                <a16:creationId xmlns:a16="http://schemas.microsoft.com/office/drawing/2014/main" id="{DC95284A-5977-4700-9F4C-08085597CD0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70267" y="137504"/>
            <a:ext cx="872688" cy="590597"/>
          </a:xfrm>
          <a:prstGeom prst="rect">
            <a:avLst/>
          </a:prstGeom>
        </p:spPr>
      </p:pic>
      <p:pic>
        <p:nvPicPr>
          <p:cNvPr id="13" name="图片 12">
            <a:extLst>
              <a:ext uri="{FF2B5EF4-FFF2-40B4-BE49-F238E27FC236}">
                <a16:creationId xmlns:a16="http://schemas.microsoft.com/office/drawing/2014/main" id="{1D1B9318-3A69-4469-B96A-24F48077A8A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2085" y="234949"/>
            <a:ext cx="498817" cy="478864"/>
          </a:xfrm>
          <a:prstGeom prst="rect">
            <a:avLst/>
          </a:prstGeom>
          <a:effectLst>
            <a:outerShdw blurRad="63500" sx="102000" sy="102000" algn="ctr" rotWithShape="0">
              <a:prstClr val="black">
                <a:alpha val="40000"/>
              </a:prstClr>
            </a:outerShdw>
          </a:effectLst>
        </p:spPr>
      </p:pic>
      <p:sp>
        <p:nvSpPr>
          <p:cNvPr id="14" name="标题 1">
            <a:extLst>
              <a:ext uri="{FF2B5EF4-FFF2-40B4-BE49-F238E27FC236}">
                <a16:creationId xmlns:a16="http://schemas.microsoft.com/office/drawing/2014/main" id="{ECECA04B-3237-49CD-9684-8ED608FFC373}"/>
              </a:ext>
            </a:extLst>
          </p:cNvPr>
          <p:cNvSpPr>
            <a:spLocks noGrp="1"/>
          </p:cNvSpPr>
          <p:nvPr>
            <p:ph type="title"/>
          </p:nvPr>
        </p:nvSpPr>
        <p:spPr>
          <a:xfrm>
            <a:off x="1315073" y="222631"/>
            <a:ext cx="9343573" cy="474709"/>
          </a:xfrm>
        </p:spPr>
        <p:txBody>
          <a:bodyPr>
            <a:noAutofit/>
          </a:bodyPr>
          <a:lstStyle>
            <a:lvl1pPr>
              <a:defRPr sz="3200" b="1">
                <a:solidFill>
                  <a:schemeClr val="accent1"/>
                </a:solidFill>
              </a:defRPr>
            </a:lvl1pPr>
          </a:lstStyle>
          <a:p>
            <a:r>
              <a:rPr lang="zh-CN" altLang="en-US" dirty="0"/>
              <a:t>单击此处编辑母版标题样式</a:t>
            </a:r>
          </a:p>
        </p:txBody>
      </p:sp>
    </p:spTree>
    <p:extLst>
      <p:ext uri="{BB962C8B-B14F-4D97-AF65-F5344CB8AC3E}">
        <p14:creationId xmlns:p14="http://schemas.microsoft.com/office/powerpoint/2010/main" val="17654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DB7A94A-6EE2-488B-A289-18BAC8B119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0749B503-8F5F-4466-84A6-582F0427B3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F2E6E6E-549D-4E95-A40A-5BE3B917E6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74BAB2-9C59-4BC4-A8D1-BAD69CD54F11}" type="datetimeFigureOut">
              <a:rPr lang="zh-CN" altLang="en-US" smtClean="0"/>
              <a:t>2020/7/17</a:t>
            </a:fld>
            <a:endParaRPr lang="zh-CN" altLang="en-US"/>
          </a:p>
        </p:txBody>
      </p:sp>
      <p:sp>
        <p:nvSpPr>
          <p:cNvPr id="5" name="页脚占位符 4">
            <a:extLst>
              <a:ext uri="{FF2B5EF4-FFF2-40B4-BE49-F238E27FC236}">
                <a16:creationId xmlns:a16="http://schemas.microsoft.com/office/drawing/2014/main" id="{F2D7B916-4DFD-485D-BA73-160F7D9B1A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6FE2143D-414F-4D4D-8C92-02691BF60E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111528-1C4E-44C1-ADC6-198DA9D636AB}" type="slidenum">
              <a:rPr lang="zh-CN" altLang="en-US" smtClean="0"/>
              <a:t>‹#›</a:t>
            </a:fld>
            <a:endParaRPr lang="zh-CN" altLang="en-US"/>
          </a:p>
        </p:txBody>
      </p:sp>
    </p:spTree>
    <p:extLst>
      <p:ext uri="{BB962C8B-B14F-4D97-AF65-F5344CB8AC3E}">
        <p14:creationId xmlns:p14="http://schemas.microsoft.com/office/powerpoint/2010/main" val="19156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41396802-0168-459E-84AA-527F839159D3}"/>
              </a:ext>
            </a:extLst>
          </p:cNvPr>
          <p:cNvSpPr txBox="1"/>
          <p:nvPr/>
        </p:nvSpPr>
        <p:spPr>
          <a:xfrm>
            <a:off x="3746701" y="1982450"/>
            <a:ext cx="4685898" cy="1446550"/>
          </a:xfrm>
          <a:prstGeom prst="rect">
            <a:avLst/>
          </a:prstGeom>
          <a:noFill/>
        </p:spPr>
        <p:txBody>
          <a:bodyPr wrap="none" rtlCol="0">
            <a:spAutoFit/>
          </a:bodyPr>
          <a:lstStyle/>
          <a:p>
            <a:r>
              <a:rPr lang="zh-CN" altLang="en-US" sz="8800" dirty="0">
                <a:solidFill>
                  <a:schemeClr val="accent1"/>
                </a:solidFill>
                <a:effectLst>
                  <a:outerShdw blurRad="38100" dist="38100" dir="2700000" algn="tl">
                    <a:srgbClr val="000000">
                      <a:alpha val="43137"/>
                    </a:srgbClr>
                  </a:outerShdw>
                </a:effectLst>
                <a:latin typeface="思源宋体 CN Heavy" panose="02020900000000000000" pitchFamily="18" charset="-122"/>
                <a:ea typeface="思源宋体 CN Heavy" panose="02020900000000000000" pitchFamily="18" charset="-122"/>
              </a:rPr>
              <a:t>民  法  典</a:t>
            </a:r>
          </a:p>
        </p:txBody>
      </p:sp>
      <p:sp>
        <p:nvSpPr>
          <p:cNvPr id="7" name="文本框 6">
            <a:extLst>
              <a:ext uri="{FF2B5EF4-FFF2-40B4-BE49-F238E27FC236}">
                <a16:creationId xmlns:a16="http://schemas.microsoft.com/office/drawing/2014/main" id="{16E86E87-006B-4B50-A662-C87A7034D9E0}"/>
              </a:ext>
            </a:extLst>
          </p:cNvPr>
          <p:cNvSpPr txBox="1"/>
          <p:nvPr/>
        </p:nvSpPr>
        <p:spPr>
          <a:xfrm>
            <a:off x="4060228" y="1163989"/>
            <a:ext cx="3891064" cy="707886"/>
          </a:xfrm>
          <a:prstGeom prst="rect">
            <a:avLst/>
          </a:prstGeom>
          <a:noFill/>
        </p:spPr>
        <p:txBody>
          <a:bodyPr wrap="square" rtlCol="0">
            <a:spAutoFit/>
          </a:bodyPr>
          <a:lstStyle/>
          <a:p>
            <a:pPr algn="dist"/>
            <a:r>
              <a:rPr lang="zh-CN" altLang="en-US" sz="4000" b="1" dirty="0">
                <a:solidFill>
                  <a:srgbClr val="C00000"/>
                </a:solidFill>
              </a:rPr>
              <a:t>中华人民共和国</a:t>
            </a:r>
          </a:p>
        </p:txBody>
      </p:sp>
      <p:sp>
        <p:nvSpPr>
          <p:cNvPr id="8" name="文本框 7">
            <a:extLst>
              <a:ext uri="{FF2B5EF4-FFF2-40B4-BE49-F238E27FC236}">
                <a16:creationId xmlns:a16="http://schemas.microsoft.com/office/drawing/2014/main" id="{CD70D1AF-BC99-4A8F-8D41-467628F4A435}"/>
              </a:ext>
            </a:extLst>
          </p:cNvPr>
          <p:cNvSpPr txBox="1"/>
          <p:nvPr/>
        </p:nvSpPr>
        <p:spPr>
          <a:xfrm>
            <a:off x="1652631" y="3613666"/>
            <a:ext cx="4026716" cy="523220"/>
          </a:xfrm>
          <a:prstGeom prst="rect">
            <a:avLst/>
          </a:prstGeom>
          <a:noFill/>
        </p:spPr>
        <p:txBody>
          <a:bodyPr wrap="square" rtlCol="0">
            <a:spAutoFit/>
          </a:bodyPr>
          <a:lstStyle/>
          <a:p>
            <a:pPr algn="dist"/>
            <a:r>
              <a:rPr lang="zh-CN" altLang="en-US" sz="2800" dirty="0">
                <a:solidFill>
                  <a:srgbClr val="0070C0"/>
                </a:solidFill>
                <a:latin typeface="思源宋体 CN Heavy" panose="02020900000000000000" pitchFamily="18" charset="-122"/>
                <a:ea typeface="思源宋体 CN Heavy" panose="02020900000000000000" pitchFamily="18" charset="-122"/>
              </a:rPr>
              <a:t>宣讲人：李静染</a:t>
            </a:r>
          </a:p>
        </p:txBody>
      </p:sp>
      <p:sp>
        <p:nvSpPr>
          <p:cNvPr id="9" name="矩形 8">
            <a:extLst>
              <a:ext uri="{FF2B5EF4-FFF2-40B4-BE49-F238E27FC236}">
                <a16:creationId xmlns:a16="http://schemas.microsoft.com/office/drawing/2014/main" id="{EDBD3DCA-BD7B-44D9-A57B-C57AC5780279}"/>
              </a:ext>
            </a:extLst>
          </p:cNvPr>
          <p:cNvSpPr/>
          <p:nvPr/>
        </p:nvSpPr>
        <p:spPr>
          <a:xfrm>
            <a:off x="0" y="4236396"/>
            <a:ext cx="12192000" cy="26216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a:extLst>
              <a:ext uri="{FF2B5EF4-FFF2-40B4-BE49-F238E27FC236}">
                <a16:creationId xmlns:a16="http://schemas.microsoft.com/office/drawing/2014/main" id="{9D5CC3AE-B7A9-4837-9BE1-D3FE863BF7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5138" y="4236396"/>
            <a:ext cx="2269024" cy="2621604"/>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a:extLst>
              <a:ext uri="{FF2B5EF4-FFF2-40B4-BE49-F238E27FC236}">
                <a16:creationId xmlns:a16="http://schemas.microsoft.com/office/drawing/2014/main" id="{3C8B12C9-8D14-4F16-A33D-B7D041069254}"/>
              </a:ext>
            </a:extLst>
          </p:cNvPr>
          <p:cNvSpPr/>
          <p:nvPr/>
        </p:nvSpPr>
        <p:spPr>
          <a:xfrm>
            <a:off x="0" y="0"/>
            <a:ext cx="12192000" cy="12479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id="{AED1DC6E-9724-441A-865E-759CFDE644D6}"/>
              </a:ext>
            </a:extLst>
          </p:cNvPr>
          <p:cNvSpPr txBox="1"/>
          <p:nvPr/>
        </p:nvSpPr>
        <p:spPr>
          <a:xfrm>
            <a:off x="6096000" y="3602022"/>
            <a:ext cx="5281557" cy="523220"/>
          </a:xfrm>
          <a:prstGeom prst="rect">
            <a:avLst/>
          </a:prstGeom>
          <a:noFill/>
        </p:spPr>
        <p:txBody>
          <a:bodyPr wrap="square" rtlCol="0">
            <a:spAutoFit/>
          </a:bodyPr>
          <a:lstStyle/>
          <a:p>
            <a:pPr algn="dist"/>
            <a:r>
              <a:rPr lang="zh-CN" altLang="en-US" sz="2800" dirty="0">
                <a:solidFill>
                  <a:srgbClr val="0070C0"/>
                </a:solidFill>
                <a:latin typeface="思源宋体 CN Heavy" panose="02020900000000000000" pitchFamily="18" charset="-122"/>
                <a:ea typeface="思源宋体 CN Heavy" panose="02020900000000000000" pitchFamily="18" charset="-122"/>
              </a:rPr>
              <a:t>江门市律师协会 会长</a:t>
            </a:r>
          </a:p>
        </p:txBody>
      </p:sp>
    </p:spTree>
    <p:extLst>
      <p:ext uri="{BB962C8B-B14F-4D97-AF65-F5344CB8AC3E}">
        <p14:creationId xmlns:p14="http://schemas.microsoft.com/office/powerpoint/2010/main" val="178717765"/>
      </p:ext>
    </p:extLst>
  </p:cSld>
  <p:clrMapOvr>
    <a:masterClrMapping/>
  </p:clrMapOvr>
  <mc:AlternateContent xmlns:mc="http://schemas.openxmlformats.org/markup-compatibility/2006" xmlns:p14="http://schemas.microsoft.com/office/powerpoint/2010/main">
    <mc:Choice Requires="p14">
      <p:transition spd="slow" p14:dur="3250">
        <p:fade/>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nodeType="afterEffect">
                                      <p:stCondLst>
                                        <p:cond delay="0"/>
                                      </p:stCondLst>
                                      <p:iterate type="lt">
                                        <p:tmPct val="5000"/>
                                      </p:iterate>
                                      <p:childTnLst>
                                        <p:set>
                                          <p:cBhvr>
                                            <p:cTn id="6" dur="1" fill="hold">
                                              <p:stCondLst>
                                                <p:cond delay="0"/>
                                              </p:stCondLst>
                                            </p:cTn>
                                            <p:tgtEl>
                                              <p:spTgt spid="7">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7">
                                                <p:txEl>
                                                  <p:pRg st="0" end="0"/>
                                                </p:txEl>
                                              </p:spTgt>
                                            </p:tgtEl>
                                            <p:attrNameLst>
                                              <p:attrName>ppt_w</p:attrName>
                                            </p:attrNameLst>
                                          </p:cBhvr>
                                        </p:anim>
                                        <p:anim by="(#ppt_w*0.50)" calcmode="lin" valueType="num">
                                          <p:cBhvr>
                                            <p:cTn id="8" dur="500" decel="50000" autoRev="1" fill="hold">
                                              <p:stCondLst>
                                                <p:cond delay="0"/>
                                              </p:stCondLst>
                                            </p:cTn>
                                            <p:tgtEl>
                                              <p:spTgt spid="7">
                                                <p:txEl>
                                                  <p:pRg st="0" end="0"/>
                                                </p:txEl>
                                              </p:spTgt>
                                            </p:tgtEl>
                                            <p:attrNameLst>
                                              <p:attrName>ppt_x</p:attrName>
                                            </p:attrNameLst>
                                          </p:cBhvr>
                                        </p:anim>
                                        <p:anim from="(-#ppt_h/2)" to="(#ppt_y)" calcmode="lin" valueType="num">
                                          <p:cBhvr>
                                            <p:cTn id="9" dur="1000" fill="hold">
                                              <p:stCondLst>
                                                <p:cond delay="0"/>
                                              </p:stCondLst>
                                            </p:cTn>
                                            <p:tgtEl>
                                              <p:spTgt spid="7">
                                                <p:txEl>
                                                  <p:pRg st="0" end="0"/>
                                                </p:txEl>
                                              </p:spTgt>
                                            </p:tgtEl>
                                            <p:attrNameLst>
                                              <p:attrName>ppt_y</p:attrName>
                                            </p:attrNameLst>
                                          </p:cBhvr>
                                        </p:anim>
                                        <p:animRot by="21600000">
                                          <p:cBhvr>
                                            <p:cTn id="10" dur="1000" fill="hold">
                                              <p:stCondLst>
                                                <p:cond delay="0"/>
                                              </p:stCondLst>
                                            </p:cTn>
                                            <p:tgtEl>
                                              <p:spTgt spid="7">
                                                <p:txEl>
                                                  <p:pRg st="0" end="0"/>
                                                </p:txEl>
                                              </p:spTgt>
                                            </p:tgtEl>
                                            <p:attrNameLst>
                                              <p:attrName>r</p:attrName>
                                            </p:attrNameLst>
                                          </p:cBhvr>
                                        </p:animRot>
                                      </p:childTnLst>
                                    </p:cTn>
                                  </p:par>
                                </p:childTnLst>
                              </p:cTn>
                            </p:par>
                            <p:par>
                              <p:cTn id="11" fill="hold">
                                <p:stCondLst>
                                  <p:cond delay="13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1800"/>
                                </p:stCondLst>
                                <p:childTnLst>
                                  <p:par>
                                    <p:cTn id="18" presetID="2" presetClass="entr" presetSubtype="8" fill="hold" grpId="0" nodeType="afterEffect" p14:presetBounceEnd="38000">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14:bounceEnd="38000">
                                          <p:cBhvr additive="base">
                                            <p:cTn id="20" dur="500" fill="hold"/>
                                            <p:tgtEl>
                                              <p:spTgt spid="8"/>
                                            </p:tgtEl>
                                            <p:attrNameLst>
                                              <p:attrName>ppt_x</p:attrName>
                                            </p:attrNameLst>
                                          </p:cBhvr>
                                          <p:tavLst>
                                            <p:tav tm="0">
                                              <p:val>
                                                <p:strVal val="0-#ppt_w/2"/>
                                              </p:val>
                                            </p:tav>
                                            <p:tav tm="100000">
                                              <p:val>
                                                <p:strVal val="#ppt_x"/>
                                              </p:val>
                                            </p:tav>
                                          </p:tavLst>
                                        </p:anim>
                                        <p:anim calcmode="lin" valueType="num" p14:bounceEnd="38000">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2300"/>
                                </p:stCondLst>
                                <p:childTnLst>
                                  <p:par>
                                    <p:cTn id="23" presetID="2" presetClass="entr" presetSubtype="2" fill="hold" grpId="0" nodeType="afterEffect" p14:presetBounceEnd="38000">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14:bounceEnd="38000">
                                          <p:cBhvr additive="base">
                                            <p:cTn id="25" dur="500" fill="hold"/>
                                            <p:tgtEl>
                                              <p:spTgt spid="12"/>
                                            </p:tgtEl>
                                            <p:attrNameLst>
                                              <p:attrName>ppt_x</p:attrName>
                                            </p:attrNameLst>
                                          </p:cBhvr>
                                          <p:tavLst>
                                            <p:tav tm="0">
                                              <p:val>
                                                <p:strVal val="1+#ppt_w/2"/>
                                              </p:val>
                                            </p:tav>
                                            <p:tav tm="100000">
                                              <p:val>
                                                <p:strVal val="#ppt_x"/>
                                              </p:val>
                                            </p:tav>
                                          </p:tavLst>
                                        </p:anim>
                                        <p:anim calcmode="lin" valueType="num" p14:bounceEnd="38000">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2800"/>
                                </p:stCondLst>
                                <p:childTnLst>
                                  <p:par>
                                    <p:cTn id="28" presetID="53" presetClass="entr" presetSubtype="16"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childTnLst>
                              </p:cTn>
                            </p:par>
                            <p:par>
                              <p:cTn id="33" fill="hold">
                                <p:stCondLst>
                                  <p:cond delay="3300"/>
                                </p:stCondLst>
                                <p:childTnLst>
                                  <p:par>
                                    <p:cTn id="34" presetID="42" presetClass="entr" presetSubtype="0" fill="hold" nodeType="afterEffect">
                                      <p:stCondLst>
                                        <p:cond delay="0"/>
                                      </p:stCondLst>
                                      <p:childTnLst>
                                        <p:set>
                                          <p:cBhvr>
                                            <p:cTn id="35" dur="1" fill="hold">
                                              <p:stCondLst>
                                                <p:cond delay="0"/>
                                              </p:stCondLst>
                                            </p:cTn>
                                            <p:tgtEl>
                                              <p:spTgt spid="1026"/>
                                            </p:tgtEl>
                                            <p:attrNameLst>
                                              <p:attrName>style.visibility</p:attrName>
                                            </p:attrNameLst>
                                          </p:cBhvr>
                                          <p:to>
                                            <p:strVal val="visible"/>
                                          </p:to>
                                        </p:set>
                                        <p:animEffect transition="in" filter="fade">
                                          <p:cBhvr>
                                            <p:cTn id="36" dur="1000"/>
                                            <p:tgtEl>
                                              <p:spTgt spid="1026"/>
                                            </p:tgtEl>
                                          </p:cBhvr>
                                        </p:animEffect>
                                        <p:anim calcmode="lin" valueType="num">
                                          <p:cBhvr>
                                            <p:cTn id="37" dur="1000" fill="hold"/>
                                            <p:tgtEl>
                                              <p:spTgt spid="1026"/>
                                            </p:tgtEl>
                                            <p:attrNameLst>
                                              <p:attrName>ppt_x</p:attrName>
                                            </p:attrNameLst>
                                          </p:cBhvr>
                                          <p:tavLst>
                                            <p:tav tm="0">
                                              <p:val>
                                                <p:strVal val="#ppt_x"/>
                                              </p:val>
                                            </p:tav>
                                            <p:tav tm="100000">
                                              <p:val>
                                                <p:strVal val="#ppt_x"/>
                                              </p:val>
                                            </p:tav>
                                          </p:tavLst>
                                        </p:anim>
                                        <p:anim calcmode="lin" valueType="num">
                                          <p:cBhvr>
                                            <p:cTn id="38"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nodeType="afterEffect">
                                      <p:stCondLst>
                                        <p:cond delay="0"/>
                                      </p:stCondLst>
                                      <p:iterate type="lt">
                                        <p:tmPct val="5000"/>
                                      </p:iterate>
                                      <p:childTnLst>
                                        <p:set>
                                          <p:cBhvr>
                                            <p:cTn id="6" dur="1" fill="hold">
                                              <p:stCondLst>
                                                <p:cond delay="0"/>
                                              </p:stCondLst>
                                            </p:cTn>
                                            <p:tgtEl>
                                              <p:spTgt spid="7">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7">
                                                <p:txEl>
                                                  <p:pRg st="0" end="0"/>
                                                </p:txEl>
                                              </p:spTgt>
                                            </p:tgtEl>
                                            <p:attrNameLst>
                                              <p:attrName>ppt_w</p:attrName>
                                            </p:attrNameLst>
                                          </p:cBhvr>
                                        </p:anim>
                                        <p:anim by="(#ppt_w*0.50)" calcmode="lin" valueType="num">
                                          <p:cBhvr>
                                            <p:cTn id="8" dur="500" decel="50000" autoRev="1" fill="hold">
                                              <p:stCondLst>
                                                <p:cond delay="0"/>
                                              </p:stCondLst>
                                            </p:cTn>
                                            <p:tgtEl>
                                              <p:spTgt spid="7">
                                                <p:txEl>
                                                  <p:pRg st="0" end="0"/>
                                                </p:txEl>
                                              </p:spTgt>
                                            </p:tgtEl>
                                            <p:attrNameLst>
                                              <p:attrName>ppt_x</p:attrName>
                                            </p:attrNameLst>
                                          </p:cBhvr>
                                        </p:anim>
                                        <p:anim from="(-#ppt_h/2)" to="(#ppt_y)" calcmode="lin" valueType="num">
                                          <p:cBhvr>
                                            <p:cTn id="9" dur="1000" fill="hold">
                                              <p:stCondLst>
                                                <p:cond delay="0"/>
                                              </p:stCondLst>
                                            </p:cTn>
                                            <p:tgtEl>
                                              <p:spTgt spid="7">
                                                <p:txEl>
                                                  <p:pRg st="0" end="0"/>
                                                </p:txEl>
                                              </p:spTgt>
                                            </p:tgtEl>
                                            <p:attrNameLst>
                                              <p:attrName>ppt_y</p:attrName>
                                            </p:attrNameLst>
                                          </p:cBhvr>
                                        </p:anim>
                                        <p:animRot by="21600000">
                                          <p:cBhvr>
                                            <p:cTn id="10" dur="1000" fill="hold">
                                              <p:stCondLst>
                                                <p:cond delay="0"/>
                                              </p:stCondLst>
                                            </p:cTn>
                                            <p:tgtEl>
                                              <p:spTgt spid="7">
                                                <p:txEl>
                                                  <p:pRg st="0" end="0"/>
                                                </p:txEl>
                                              </p:spTgt>
                                            </p:tgtEl>
                                            <p:attrNameLst>
                                              <p:attrName>r</p:attrName>
                                            </p:attrNameLst>
                                          </p:cBhvr>
                                        </p:animRot>
                                      </p:childTnLst>
                                    </p:cTn>
                                  </p:par>
                                </p:childTnLst>
                              </p:cTn>
                            </p:par>
                            <p:par>
                              <p:cTn id="11" fill="hold">
                                <p:stCondLst>
                                  <p:cond delay="13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1800"/>
                                </p:stCondLst>
                                <p:childTnLst>
                                  <p:par>
                                    <p:cTn id="18" presetID="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2300"/>
                                </p:stCondLst>
                                <p:childTnLst>
                                  <p:par>
                                    <p:cTn id="23" presetID="2" presetClass="entr" presetSubtype="2"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1+#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2800"/>
                                </p:stCondLst>
                                <p:childTnLst>
                                  <p:par>
                                    <p:cTn id="28" presetID="53" presetClass="entr" presetSubtype="16"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childTnLst>
                              </p:cTn>
                            </p:par>
                            <p:par>
                              <p:cTn id="33" fill="hold">
                                <p:stCondLst>
                                  <p:cond delay="3300"/>
                                </p:stCondLst>
                                <p:childTnLst>
                                  <p:par>
                                    <p:cTn id="34" presetID="42" presetClass="entr" presetSubtype="0" fill="hold" nodeType="afterEffect">
                                      <p:stCondLst>
                                        <p:cond delay="0"/>
                                      </p:stCondLst>
                                      <p:childTnLst>
                                        <p:set>
                                          <p:cBhvr>
                                            <p:cTn id="35" dur="1" fill="hold">
                                              <p:stCondLst>
                                                <p:cond delay="0"/>
                                              </p:stCondLst>
                                            </p:cTn>
                                            <p:tgtEl>
                                              <p:spTgt spid="1026"/>
                                            </p:tgtEl>
                                            <p:attrNameLst>
                                              <p:attrName>style.visibility</p:attrName>
                                            </p:attrNameLst>
                                          </p:cBhvr>
                                          <p:to>
                                            <p:strVal val="visible"/>
                                          </p:to>
                                        </p:set>
                                        <p:animEffect transition="in" filter="fade">
                                          <p:cBhvr>
                                            <p:cTn id="36" dur="1000"/>
                                            <p:tgtEl>
                                              <p:spTgt spid="1026"/>
                                            </p:tgtEl>
                                          </p:cBhvr>
                                        </p:animEffect>
                                        <p:anim calcmode="lin" valueType="num">
                                          <p:cBhvr>
                                            <p:cTn id="37" dur="1000" fill="hold"/>
                                            <p:tgtEl>
                                              <p:spTgt spid="1026"/>
                                            </p:tgtEl>
                                            <p:attrNameLst>
                                              <p:attrName>ppt_x</p:attrName>
                                            </p:attrNameLst>
                                          </p:cBhvr>
                                          <p:tavLst>
                                            <p:tav tm="0">
                                              <p:val>
                                                <p:strVal val="#ppt_x"/>
                                              </p:val>
                                            </p:tav>
                                            <p:tav tm="100000">
                                              <p:val>
                                                <p:strVal val="#ppt_x"/>
                                              </p:val>
                                            </p:tav>
                                          </p:tavLst>
                                        </p:anim>
                                        <p:anim calcmode="lin" valueType="num">
                                          <p:cBhvr>
                                            <p:cTn id="38"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animBg="1"/>
          <p:bldP spid="1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民法典的基本概述</a:t>
            </a:r>
          </a:p>
        </p:txBody>
      </p:sp>
      <p:sp>
        <p:nvSpPr>
          <p:cNvPr id="3" name="矩形 2">
            <a:extLst>
              <a:ext uri="{FF2B5EF4-FFF2-40B4-BE49-F238E27FC236}">
                <a16:creationId xmlns:a16="http://schemas.microsoft.com/office/drawing/2014/main" id="{4A1CF598-A532-4A23-A977-33F44257BA7B}"/>
              </a:ext>
            </a:extLst>
          </p:cNvPr>
          <p:cNvSpPr/>
          <p:nvPr/>
        </p:nvSpPr>
        <p:spPr>
          <a:xfrm>
            <a:off x="1015035" y="1028700"/>
            <a:ext cx="5211683" cy="523220"/>
          </a:xfrm>
          <a:prstGeom prst="rect">
            <a:avLst/>
          </a:prstGeom>
        </p:spPr>
        <p:txBody>
          <a:bodyPr wrap="none">
            <a:spAutoFit/>
          </a:bodyPr>
          <a:lstStyle/>
          <a:p>
            <a:r>
              <a:rPr lang="zh-CN" altLang="en-US" sz="2800" b="1" dirty="0">
                <a:solidFill>
                  <a:schemeClr val="accent6"/>
                </a:solidFill>
              </a:rPr>
              <a:t>四、立体布局民法典的全面实施</a:t>
            </a:r>
          </a:p>
        </p:txBody>
      </p:sp>
      <p:grpSp>
        <p:nvGrpSpPr>
          <p:cNvPr id="4" name="组合 3">
            <a:extLst>
              <a:ext uri="{FF2B5EF4-FFF2-40B4-BE49-F238E27FC236}">
                <a16:creationId xmlns:a16="http://schemas.microsoft.com/office/drawing/2014/main" id="{47ED38C2-2298-4450-B862-5FDDE2B82C3F}"/>
              </a:ext>
            </a:extLst>
          </p:cNvPr>
          <p:cNvGrpSpPr/>
          <p:nvPr/>
        </p:nvGrpSpPr>
        <p:grpSpPr>
          <a:xfrm>
            <a:off x="953875" y="2066447"/>
            <a:ext cx="10055925" cy="1260954"/>
            <a:chOff x="953875" y="1464925"/>
            <a:chExt cx="10055925" cy="1260954"/>
          </a:xfrm>
        </p:grpSpPr>
        <p:sp>
          <p:nvSpPr>
            <p:cNvPr id="5" name="矩形 4">
              <a:extLst>
                <a:ext uri="{FF2B5EF4-FFF2-40B4-BE49-F238E27FC236}">
                  <a16:creationId xmlns:a16="http://schemas.microsoft.com/office/drawing/2014/main" id="{12834F7E-EC83-4FCF-97A3-9C0385A702EF}"/>
                </a:ext>
              </a:extLst>
            </p:cNvPr>
            <p:cNvSpPr/>
            <p:nvPr/>
          </p:nvSpPr>
          <p:spPr bwMode="auto">
            <a:xfrm>
              <a:off x="953875" y="1464925"/>
              <a:ext cx="10055925" cy="1260954"/>
            </a:xfrm>
            <a:prstGeom prst="rect">
              <a:avLst/>
            </a:prstGeom>
            <a:solidFill>
              <a:schemeClr val="bg1"/>
            </a:solidFill>
            <a:ln w="9525" cap="flat" cmpd="sng" algn="ctr">
              <a:solidFill>
                <a:schemeClr val="tx2">
                  <a:lumMod val="40000"/>
                  <a:lumOff val="6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 name="矩形 5">
              <a:extLst>
                <a:ext uri="{FF2B5EF4-FFF2-40B4-BE49-F238E27FC236}">
                  <a16:creationId xmlns:a16="http://schemas.microsoft.com/office/drawing/2014/main" id="{A1415BBE-C1B6-4836-AD38-C26FFA7DF67B}"/>
                </a:ext>
              </a:extLst>
            </p:cNvPr>
            <p:cNvSpPr/>
            <p:nvPr/>
          </p:nvSpPr>
          <p:spPr bwMode="auto">
            <a:xfrm flipV="1">
              <a:off x="1186962" y="1476956"/>
              <a:ext cx="609124" cy="68661"/>
            </a:xfrm>
            <a:prstGeom prst="rect">
              <a:avLst/>
            </a:prstGeom>
            <a:solidFill>
              <a:schemeClr val="accent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sp>
        <p:nvSpPr>
          <p:cNvPr id="7" name="矩形 6">
            <a:extLst>
              <a:ext uri="{FF2B5EF4-FFF2-40B4-BE49-F238E27FC236}">
                <a16:creationId xmlns:a16="http://schemas.microsoft.com/office/drawing/2014/main" id="{16A645AB-67EF-42DD-9F9B-A7DB215A83FD}"/>
              </a:ext>
            </a:extLst>
          </p:cNvPr>
          <p:cNvSpPr/>
          <p:nvPr/>
        </p:nvSpPr>
        <p:spPr>
          <a:xfrm>
            <a:off x="1092845" y="1551920"/>
            <a:ext cx="2963591" cy="497957"/>
          </a:xfrm>
          <a:prstGeom prst="rect">
            <a:avLst/>
          </a:prstGeom>
        </p:spPr>
        <p:txBody>
          <a:bodyPr wrap="square">
            <a:spAutoFit/>
          </a:bodyPr>
          <a:lstStyle/>
          <a:p>
            <a:pPr algn="just">
              <a:lnSpc>
                <a:spcPct val="120000"/>
              </a:lnSpc>
              <a:spcAft>
                <a:spcPts val="1000"/>
              </a:spcAft>
            </a:pPr>
            <a:r>
              <a:rPr lang="zh-CN" altLang="en-US" sz="2400" b="1" kern="0" dirty="0">
                <a:solidFill>
                  <a:schemeClr val="accent2"/>
                </a:solidFill>
                <a:latin typeface="+mj-ea"/>
                <a:ea typeface="+mj-ea"/>
              </a:rPr>
              <a:t>立法</a:t>
            </a:r>
          </a:p>
        </p:txBody>
      </p:sp>
      <p:sp>
        <p:nvSpPr>
          <p:cNvPr id="8" name="矩形 7">
            <a:extLst>
              <a:ext uri="{FF2B5EF4-FFF2-40B4-BE49-F238E27FC236}">
                <a16:creationId xmlns:a16="http://schemas.microsoft.com/office/drawing/2014/main" id="{9AB6D935-B8D9-447C-9B82-9AEA4675F485}"/>
              </a:ext>
            </a:extLst>
          </p:cNvPr>
          <p:cNvSpPr/>
          <p:nvPr/>
        </p:nvSpPr>
        <p:spPr>
          <a:xfrm>
            <a:off x="1092845" y="2226233"/>
            <a:ext cx="9604006" cy="1005019"/>
          </a:xfrm>
          <a:prstGeom prst="rect">
            <a:avLst/>
          </a:prstGeom>
        </p:spPr>
        <p:txBody>
          <a:bodyPr wrap="square">
            <a:spAutoFit/>
          </a:bodyPr>
          <a:lstStyle/>
          <a:p>
            <a:pPr marL="285750" indent="-285750" algn="just">
              <a:lnSpc>
                <a:spcPct val="120000"/>
              </a:lnSpc>
              <a:spcAft>
                <a:spcPts val="400"/>
              </a:spcAft>
              <a:buFont typeface="Wingdings" panose="05000000000000000000" pitchFamily="2" charset="2"/>
              <a:buChar char="l"/>
            </a:pPr>
            <a:r>
              <a:rPr lang="zh-CN" altLang="en-US" sz="1600" kern="0" dirty="0">
                <a:latin typeface="+mj-ea"/>
                <a:ea typeface="+mj-ea"/>
              </a:rPr>
              <a:t>有关国家机关要适应改革开放和社会主义现代化建设要求，加强同民法典相关联、相配套的法律法规制度建设，不断总结实践经验，修改完善相关法律法规和司法解释。</a:t>
            </a:r>
          </a:p>
          <a:p>
            <a:pPr marL="285750" indent="-285750" algn="just">
              <a:lnSpc>
                <a:spcPct val="120000"/>
              </a:lnSpc>
              <a:spcAft>
                <a:spcPts val="400"/>
              </a:spcAft>
              <a:buFont typeface="Wingdings" panose="05000000000000000000" pitchFamily="2" charset="2"/>
              <a:buChar char="l"/>
            </a:pPr>
            <a:r>
              <a:rPr lang="zh-CN" altLang="en-US" sz="1600" kern="0" dirty="0">
                <a:latin typeface="+mj-ea"/>
                <a:ea typeface="+mj-ea"/>
              </a:rPr>
              <a:t>要坚持问题导向，适应技术发展进步新需要，在新的实践基础上推动民法典不断完善和发展。</a:t>
            </a:r>
          </a:p>
        </p:txBody>
      </p:sp>
      <p:grpSp>
        <p:nvGrpSpPr>
          <p:cNvPr id="9" name="组合 8">
            <a:extLst>
              <a:ext uri="{FF2B5EF4-FFF2-40B4-BE49-F238E27FC236}">
                <a16:creationId xmlns:a16="http://schemas.microsoft.com/office/drawing/2014/main" id="{6EA69ED0-6C73-4B83-89C0-EF0D85597BD9}"/>
              </a:ext>
            </a:extLst>
          </p:cNvPr>
          <p:cNvGrpSpPr/>
          <p:nvPr/>
        </p:nvGrpSpPr>
        <p:grpSpPr>
          <a:xfrm>
            <a:off x="953875" y="3841926"/>
            <a:ext cx="10055925" cy="1260954"/>
            <a:chOff x="953875" y="1464925"/>
            <a:chExt cx="10055925" cy="1260954"/>
          </a:xfrm>
        </p:grpSpPr>
        <p:sp>
          <p:nvSpPr>
            <p:cNvPr id="10" name="矩形 9">
              <a:extLst>
                <a:ext uri="{FF2B5EF4-FFF2-40B4-BE49-F238E27FC236}">
                  <a16:creationId xmlns:a16="http://schemas.microsoft.com/office/drawing/2014/main" id="{F4AD58E3-F480-4710-BDE6-0FEFE5FDBECC}"/>
                </a:ext>
              </a:extLst>
            </p:cNvPr>
            <p:cNvSpPr/>
            <p:nvPr/>
          </p:nvSpPr>
          <p:spPr bwMode="auto">
            <a:xfrm>
              <a:off x="953875" y="1464925"/>
              <a:ext cx="10055925" cy="1260954"/>
            </a:xfrm>
            <a:prstGeom prst="rect">
              <a:avLst/>
            </a:prstGeom>
            <a:solidFill>
              <a:schemeClr val="bg1"/>
            </a:solidFill>
            <a:ln w="9525" cap="flat" cmpd="sng" algn="ctr">
              <a:solidFill>
                <a:schemeClr val="tx2">
                  <a:lumMod val="40000"/>
                  <a:lumOff val="6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 name="矩形 10">
              <a:extLst>
                <a:ext uri="{FF2B5EF4-FFF2-40B4-BE49-F238E27FC236}">
                  <a16:creationId xmlns:a16="http://schemas.microsoft.com/office/drawing/2014/main" id="{2EF866F7-1193-4472-A4AF-80A62189298C}"/>
                </a:ext>
              </a:extLst>
            </p:cNvPr>
            <p:cNvSpPr/>
            <p:nvPr/>
          </p:nvSpPr>
          <p:spPr bwMode="auto">
            <a:xfrm flipV="1">
              <a:off x="1186962" y="1476956"/>
              <a:ext cx="609124" cy="68661"/>
            </a:xfrm>
            <a:prstGeom prst="rect">
              <a:avLst/>
            </a:prstGeom>
            <a:solidFill>
              <a:schemeClr val="accent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sp>
        <p:nvSpPr>
          <p:cNvPr id="12" name="矩形 11">
            <a:extLst>
              <a:ext uri="{FF2B5EF4-FFF2-40B4-BE49-F238E27FC236}">
                <a16:creationId xmlns:a16="http://schemas.microsoft.com/office/drawing/2014/main" id="{5B53C4B6-01C6-481A-B1CC-9AE3A90D0966}"/>
              </a:ext>
            </a:extLst>
          </p:cNvPr>
          <p:cNvSpPr/>
          <p:nvPr/>
        </p:nvSpPr>
        <p:spPr>
          <a:xfrm>
            <a:off x="1092845" y="3327399"/>
            <a:ext cx="2963591" cy="497957"/>
          </a:xfrm>
          <a:prstGeom prst="rect">
            <a:avLst/>
          </a:prstGeom>
        </p:spPr>
        <p:txBody>
          <a:bodyPr wrap="square">
            <a:spAutoFit/>
          </a:bodyPr>
          <a:lstStyle/>
          <a:p>
            <a:pPr algn="just">
              <a:lnSpc>
                <a:spcPct val="120000"/>
              </a:lnSpc>
              <a:spcAft>
                <a:spcPts val="1000"/>
              </a:spcAft>
            </a:pPr>
            <a:r>
              <a:rPr lang="zh-CN" altLang="en-US" sz="2400" b="1" kern="0" dirty="0">
                <a:solidFill>
                  <a:schemeClr val="accent2"/>
                </a:solidFill>
                <a:latin typeface="+mj-ea"/>
                <a:ea typeface="+mj-ea"/>
              </a:rPr>
              <a:t>行政</a:t>
            </a:r>
          </a:p>
        </p:txBody>
      </p:sp>
      <p:sp>
        <p:nvSpPr>
          <p:cNvPr id="13" name="矩形 12">
            <a:extLst>
              <a:ext uri="{FF2B5EF4-FFF2-40B4-BE49-F238E27FC236}">
                <a16:creationId xmlns:a16="http://schemas.microsoft.com/office/drawing/2014/main" id="{A6589F28-A68F-44A2-983D-CC5A9C0746EA}"/>
              </a:ext>
            </a:extLst>
          </p:cNvPr>
          <p:cNvSpPr/>
          <p:nvPr/>
        </p:nvSpPr>
        <p:spPr>
          <a:xfrm>
            <a:off x="1092845" y="4001712"/>
            <a:ext cx="9604006" cy="1061381"/>
          </a:xfrm>
          <a:prstGeom prst="rect">
            <a:avLst/>
          </a:prstGeom>
        </p:spPr>
        <p:txBody>
          <a:bodyPr wrap="square">
            <a:spAutoFit/>
          </a:bodyPr>
          <a:lstStyle/>
          <a:p>
            <a:pPr marL="285750" indent="-285750" algn="just">
              <a:lnSpc>
                <a:spcPct val="120000"/>
              </a:lnSpc>
              <a:spcAft>
                <a:spcPts val="400"/>
              </a:spcAft>
              <a:buFont typeface="Wingdings" panose="05000000000000000000" pitchFamily="2" charset="2"/>
              <a:buChar char="l"/>
            </a:pPr>
            <a:r>
              <a:rPr lang="zh-CN" altLang="en-US" dirty="0"/>
              <a:t>各级政府要以保证民法典有效实施为重要抓手推进法治政府建设，把民法典作为行政决策、行政管理、行政监督的重要标尺，不得违背法律法规随意作出减损公民、法人和其他组织合法权益或增加其义务的决定。（</a:t>
            </a:r>
            <a:r>
              <a:rPr lang="zh-CN" altLang="en-US" b="1" dirty="0">
                <a:solidFill>
                  <a:srgbClr val="00B050"/>
                </a:solidFill>
              </a:rPr>
              <a:t>民法典中涉及行政法的条文就多达一百五十余条</a:t>
            </a:r>
            <a:r>
              <a:rPr lang="zh-CN" altLang="en-US" dirty="0"/>
              <a:t>）</a:t>
            </a:r>
            <a:endParaRPr lang="zh-CN" altLang="en-US" sz="1600" kern="0" dirty="0">
              <a:latin typeface="+mj-ea"/>
              <a:ea typeface="+mj-ea"/>
            </a:endParaRPr>
          </a:p>
        </p:txBody>
      </p:sp>
      <p:grpSp>
        <p:nvGrpSpPr>
          <p:cNvPr id="14" name="组合 13">
            <a:extLst>
              <a:ext uri="{FF2B5EF4-FFF2-40B4-BE49-F238E27FC236}">
                <a16:creationId xmlns:a16="http://schemas.microsoft.com/office/drawing/2014/main" id="{84216024-C7A0-4515-8161-F04193E8EAF7}"/>
              </a:ext>
            </a:extLst>
          </p:cNvPr>
          <p:cNvGrpSpPr/>
          <p:nvPr/>
        </p:nvGrpSpPr>
        <p:grpSpPr>
          <a:xfrm>
            <a:off x="953875" y="5657793"/>
            <a:ext cx="10055925" cy="888768"/>
            <a:chOff x="953875" y="1464925"/>
            <a:chExt cx="10055925" cy="888768"/>
          </a:xfrm>
        </p:grpSpPr>
        <p:sp>
          <p:nvSpPr>
            <p:cNvPr id="15" name="矩形 14">
              <a:extLst>
                <a:ext uri="{FF2B5EF4-FFF2-40B4-BE49-F238E27FC236}">
                  <a16:creationId xmlns:a16="http://schemas.microsoft.com/office/drawing/2014/main" id="{D04E3886-1ED3-4561-B6A3-56719955EE09}"/>
                </a:ext>
              </a:extLst>
            </p:cNvPr>
            <p:cNvSpPr/>
            <p:nvPr/>
          </p:nvSpPr>
          <p:spPr bwMode="auto">
            <a:xfrm>
              <a:off x="953875" y="1464925"/>
              <a:ext cx="10055925" cy="888768"/>
            </a:xfrm>
            <a:prstGeom prst="rect">
              <a:avLst/>
            </a:prstGeom>
            <a:solidFill>
              <a:schemeClr val="bg1"/>
            </a:solidFill>
            <a:ln w="9525" cap="flat" cmpd="sng" algn="ctr">
              <a:solidFill>
                <a:schemeClr val="tx2">
                  <a:lumMod val="40000"/>
                  <a:lumOff val="6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6" name="矩形 15">
              <a:extLst>
                <a:ext uri="{FF2B5EF4-FFF2-40B4-BE49-F238E27FC236}">
                  <a16:creationId xmlns:a16="http://schemas.microsoft.com/office/drawing/2014/main" id="{07BB42E2-8043-4A3B-81B6-766732C23E8D}"/>
                </a:ext>
              </a:extLst>
            </p:cNvPr>
            <p:cNvSpPr/>
            <p:nvPr/>
          </p:nvSpPr>
          <p:spPr bwMode="auto">
            <a:xfrm flipV="1">
              <a:off x="1186962" y="1476956"/>
              <a:ext cx="609124" cy="68661"/>
            </a:xfrm>
            <a:prstGeom prst="rect">
              <a:avLst/>
            </a:prstGeom>
            <a:solidFill>
              <a:schemeClr val="accent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sp>
        <p:nvSpPr>
          <p:cNvPr id="17" name="矩形 16">
            <a:extLst>
              <a:ext uri="{FF2B5EF4-FFF2-40B4-BE49-F238E27FC236}">
                <a16:creationId xmlns:a16="http://schemas.microsoft.com/office/drawing/2014/main" id="{112E884A-A477-4941-891C-99D09748E83C}"/>
              </a:ext>
            </a:extLst>
          </p:cNvPr>
          <p:cNvSpPr/>
          <p:nvPr/>
        </p:nvSpPr>
        <p:spPr>
          <a:xfrm>
            <a:off x="1092845" y="5143266"/>
            <a:ext cx="2963591" cy="497957"/>
          </a:xfrm>
          <a:prstGeom prst="rect">
            <a:avLst/>
          </a:prstGeom>
        </p:spPr>
        <p:txBody>
          <a:bodyPr wrap="square">
            <a:spAutoFit/>
          </a:bodyPr>
          <a:lstStyle/>
          <a:p>
            <a:pPr algn="just">
              <a:lnSpc>
                <a:spcPct val="120000"/>
              </a:lnSpc>
              <a:spcAft>
                <a:spcPts val="1000"/>
              </a:spcAft>
            </a:pPr>
            <a:r>
              <a:rPr lang="zh-CN" altLang="en-US" sz="2400" b="1" kern="0" dirty="0">
                <a:solidFill>
                  <a:schemeClr val="accent2"/>
                </a:solidFill>
                <a:latin typeface="+mj-ea"/>
                <a:ea typeface="+mj-ea"/>
              </a:rPr>
              <a:t>司法</a:t>
            </a:r>
          </a:p>
        </p:txBody>
      </p:sp>
      <p:sp>
        <p:nvSpPr>
          <p:cNvPr id="18" name="矩形 17">
            <a:extLst>
              <a:ext uri="{FF2B5EF4-FFF2-40B4-BE49-F238E27FC236}">
                <a16:creationId xmlns:a16="http://schemas.microsoft.com/office/drawing/2014/main" id="{6CF6C57A-CFA2-4F8C-93C2-F1FB1C0D0E02}"/>
              </a:ext>
            </a:extLst>
          </p:cNvPr>
          <p:cNvSpPr/>
          <p:nvPr/>
        </p:nvSpPr>
        <p:spPr>
          <a:xfrm>
            <a:off x="1092845" y="5817579"/>
            <a:ext cx="9604006" cy="728982"/>
          </a:xfrm>
          <a:prstGeom prst="rect">
            <a:avLst/>
          </a:prstGeom>
        </p:spPr>
        <p:txBody>
          <a:bodyPr wrap="square">
            <a:spAutoFit/>
          </a:bodyPr>
          <a:lstStyle/>
          <a:p>
            <a:pPr marL="285750" indent="-285750" algn="just">
              <a:lnSpc>
                <a:spcPct val="120000"/>
              </a:lnSpc>
              <a:spcAft>
                <a:spcPts val="400"/>
              </a:spcAft>
              <a:buFont typeface="Wingdings" panose="05000000000000000000" pitchFamily="2" charset="2"/>
              <a:buChar char="l"/>
            </a:pPr>
            <a:r>
              <a:rPr lang="zh-CN" altLang="en-US" dirty="0"/>
              <a:t>各级司法机关要秉持公正司法，提高民事案件审判水平和效率。要加强民事司法工作，提高办案质量和司法公信力。</a:t>
            </a:r>
            <a:endParaRPr lang="zh-CN" altLang="en-US" sz="1600" kern="0" dirty="0">
              <a:latin typeface="+mj-ea"/>
              <a:ea typeface="+mj-ea"/>
            </a:endParaRPr>
          </a:p>
        </p:txBody>
      </p:sp>
    </p:spTree>
    <p:extLst>
      <p:ext uri="{BB962C8B-B14F-4D97-AF65-F5344CB8AC3E}">
        <p14:creationId xmlns:p14="http://schemas.microsoft.com/office/powerpoint/2010/main" val="17653388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anim calcmode="lin" valueType="num">
                                      <p:cBhvr>
                                        <p:cTn id="15" dur="500" fill="hold"/>
                                        <p:tgtEl>
                                          <p:spTgt spid="4"/>
                                        </p:tgtEl>
                                        <p:attrNameLst>
                                          <p:attrName>ppt_x</p:attrName>
                                        </p:attrNameLst>
                                      </p:cBhvr>
                                      <p:tavLst>
                                        <p:tav tm="0">
                                          <p:val>
                                            <p:strVal val="#ppt_x"/>
                                          </p:val>
                                        </p:tav>
                                        <p:tav tm="100000">
                                          <p:val>
                                            <p:strVal val="#ppt_x"/>
                                          </p:val>
                                        </p:tav>
                                      </p:tavLst>
                                    </p:anim>
                                    <p:anim calcmode="lin" valueType="num">
                                      <p:cBhvr>
                                        <p:cTn id="16" dur="500" fill="hold"/>
                                        <p:tgtEl>
                                          <p:spTgt spid="4"/>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500"/>
                                        <p:tgtEl>
                                          <p:spTgt spid="8"/>
                                        </p:tgtEl>
                                      </p:cBhvr>
                                    </p:animEffect>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 calcmode="lin" valueType="num">
                                      <p:cBhvr>
                                        <p:cTn id="26" dur="500" fill="hold"/>
                                        <p:tgtEl>
                                          <p:spTgt spid="12"/>
                                        </p:tgtEl>
                                        <p:attrNameLst>
                                          <p:attrName>style.rotation</p:attrName>
                                        </p:attrNameLst>
                                      </p:cBhvr>
                                      <p:tavLst>
                                        <p:tav tm="0">
                                          <p:val>
                                            <p:fltVal val="90"/>
                                          </p:val>
                                        </p:tav>
                                        <p:tav tm="100000">
                                          <p:val>
                                            <p:fltVal val="0"/>
                                          </p:val>
                                        </p:tav>
                                      </p:tavLst>
                                    </p:anim>
                                    <p:animEffect transition="in" filter="fade">
                                      <p:cBhvr>
                                        <p:cTn id="27" dur="500"/>
                                        <p:tgtEl>
                                          <p:spTgt spid="12"/>
                                        </p:tgtEl>
                                      </p:cBhvr>
                                    </p:animEffect>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500"/>
                                        <p:tgtEl>
                                          <p:spTgt spid="13"/>
                                        </p:tgtEl>
                                      </p:cBhvr>
                                    </p:animEffect>
                                  </p:childTnLst>
                                </p:cTn>
                              </p:par>
                            </p:childTnLst>
                          </p:cTn>
                        </p:par>
                        <p:par>
                          <p:cTn id="38" fill="hold">
                            <p:stCondLst>
                              <p:cond delay="3000"/>
                            </p:stCondLst>
                            <p:childTnLst>
                              <p:par>
                                <p:cTn id="39" presetID="31"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 calcmode="lin" valueType="num">
                                      <p:cBhvr>
                                        <p:cTn id="43" dur="500" fill="hold"/>
                                        <p:tgtEl>
                                          <p:spTgt spid="17"/>
                                        </p:tgtEl>
                                        <p:attrNameLst>
                                          <p:attrName>style.rotation</p:attrName>
                                        </p:attrNameLst>
                                      </p:cBhvr>
                                      <p:tavLst>
                                        <p:tav tm="0">
                                          <p:val>
                                            <p:fltVal val="90"/>
                                          </p:val>
                                        </p:tav>
                                        <p:tav tm="100000">
                                          <p:val>
                                            <p:fltVal val="0"/>
                                          </p:val>
                                        </p:tav>
                                      </p:tavLst>
                                    </p:anim>
                                    <p:animEffect transition="in" filter="fade">
                                      <p:cBhvr>
                                        <p:cTn id="44" dur="500"/>
                                        <p:tgtEl>
                                          <p:spTgt spid="17"/>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anim calcmode="lin" valueType="num">
                                      <p:cBhvr>
                                        <p:cTn id="49" dur="500" fill="hold"/>
                                        <p:tgtEl>
                                          <p:spTgt spid="14"/>
                                        </p:tgtEl>
                                        <p:attrNameLst>
                                          <p:attrName>ppt_x</p:attrName>
                                        </p:attrNameLst>
                                      </p:cBhvr>
                                      <p:tavLst>
                                        <p:tav tm="0">
                                          <p:val>
                                            <p:strVal val="#ppt_x"/>
                                          </p:val>
                                        </p:tav>
                                        <p:tav tm="100000">
                                          <p:val>
                                            <p:strVal val="#ppt_x"/>
                                          </p:val>
                                        </p:tav>
                                      </p:tavLst>
                                    </p:anim>
                                    <p:anim calcmode="lin" valueType="num">
                                      <p:cBhvr>
                                        <p:cTn id="50" dur="500" fill="hold"/>
                                        <p:tgtEl>
                                          <p:spTgt spid="14"/>
                                        </p:tgtEl>
                                        <p:attrNameLst>
                                          <p:attrName>ppt_y</p:attrName>
                                        </p:attrNameLst>
                                      </p:cBhvr>
                                      <p:tavLst>
                                        <p:tav tm="0">
                                          <p:val>
                                            <p:strVal val="#ppt_y+.1"/>
                                          </p:val>
                                        </p:tav>
                                        <p:tav tm="100000">
                                          <p:val>
                                            <p:strVal val="#ppt_y"/>
                                          </p:val>
                                        </p:tav>
                                      </p:tavLst>
                                    </p:anim>
                                  </p:childTnLst>
                                </p:cTn>
                              </p:par>
                            </p:childTnLst>
                          </p:cTn>
                        </p:par>
                        <p:par>
                          <p:cTn id="51" fill="hold">
                            <p:stCondLst>
                              <p:cond delay="4000"/>
                            </p:stCondLst>
                            <p:childTnLst>
                              <p:par>
                                <p:cTn id="52" presetID="22" presetClass="entr" presetSubtype="1"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up)">
                                      <p:cBhvr>
                                        <p:cTn id="5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3"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民法典的基本概述</a:t>
            </a:r>
          </a:p>
        </p:txBody>
      </p:sp>
      <p:sp>
        <p:nvSpPr>
          <p:cNvPr id="3" name="矩形 2">
            <a:extLst>
              <a:ext uri="{FF2B5EF4-FFF2-40B4-BE49-F238E27FC236}">
                <a16:creationId xmlns:a16="http://schemas.microsoft.com/office/drawing/2014/main" id="{CC7AF554-331A-44E4-AE36-169F2034D3A8}"/>
              </a:ext>
            </a:extLst>
          </p:cNvPr>
          <p:cNvSpPr/>
          <p:nvPr/>
        </p:nvSpPr>
        <p:spPr>
          <a:xfrm>
            <a:off x="1015035" y="1028700"/>
            <a:ext cx="5211683" cy="523220"/>
          </a:xfrm>
          <a:prstGeom prst="rect">
            <a:avLst/>
          </a:prstGeom>
        </p:spPr>
        <p:txBody>
          <a:bodyPr wrap="none">
            <a:spAutoFit/>
          </a:bodyPr>
          <a:lstStyle/>
          <a:p>
            <a:r>
              <a:rPr lang="zh-CN" altLang="en-US" sz="2800" b="1" dirty="0">
                <a:solidFill>
                  <a:schemeClr val="accent6"/>
                </a:solidFill>
              </a:rPr>
              <a:t>五、全面部署民法典的普法工作</a:t>
            </a:r>
          </a:p>
        </p:txBody>
      </p:sp>
      <p:sp>
        <p:nvSpPr>
          <p:cNvPr id="4" name="矩形 3">
            <a:extLst>
              <a:ext uri="{FF2B5EF4-FFF2-40B4-BE49-F238E27FC236}">
                <a16:creationId xmlns:a16="http://schemas.microsoft.com/office/drawing/2014/main" id="{876395D7-6337-425E-A1A1-95342A21782D}"/>
              </a:ext>
            </a:extLst>
          </p:cNvPr>
          <p:cNvSpPr/>
          <p:nvPr/>
        </p:nvSpPr>
        <p:spPr>
          <a:xfrm>
            <a:off x="1171575" y="1843088"/>
            <a:ext cx="657225" cy="657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200" b="1" dirty="0"/>
              <a:t>要</a:t>
            </a:r>
          </a:p>
        </p:txBody>
      </p:sp>
      <p:sp>
        <p:nvSpPr>
          <p:cNvPr id="5" name="矩形 4">
            <a:extLst>
              <a:ext uri="{FF2B5EF4-FFF2-40B4-BE49-F238E27FC236}">
                <a16:creationId xmlns:a16="http://schemas.microsoft.com/office/drawing/2014/main" id="{24810C63-3AD5-4C92-A9E0-0759E3DCD8E0}"/>
              </a:ext>
            </a:extLst>
          </p:cNvPr>
          <p:cNvSpPr/>
          <p:nvPr/>
        </p:nvSpPr>
        <p:spPr>
          <a:xfrm>
            <a:off x="1828801" y="1843088"/>
            <a:ext cx="9591222" cy="646331"/>
          </a:xfrm>
          <a:prstGeom prst="rect">
            <a:avLst/>
          </a:prstGeom>
          <a:ln>
            <a:solidFill>
              <a:schemeClr val="tx2">
                <a:lumMod val="40000"/>
                <a:lumOff val="60000"/>
              </a:schemeClr>
            </a:solidFill>
          </a:ln>
        </p:spPr>
        <p:txBody>
          <a:bodyPr wrap="square">
            <a:spAutoFit/>
          </a:bodyPr>
          <a:lstStyle/>
          <a:p>
            <a:pPr algn="just"/>
            <a:r>
              <a:rPr lang="zh-CN" altLang="en-US" dirty="0"/>
              <a:t>广泛开展民法典普法工作，将其作为“十四五”时期普法工作的重点来抓，引导群众养成自觉守法的意识，形成遇事找法的习惯，培养解决问题靠法的意识和能力。</a:t>
            </a:r>
          </a:p>
        </p:txBody>
      </p:sp>
      <p:sp>
        <p:nvSpPr>
          <p:cNvPr id="6" name="矩形 5">
            <a:extLst>
              <a:ext uri="{FF2B5EF4-FFF2-40B4-BE49-F238E27FC236}">
                <a16:creationId xmlns:a16="http://schemas.microsoft.com/office/drawing/2014/main" id="{2A3DEA7F-2DB8-49D9-863E-103413437FEE}"/>
              </a:ext>
            </a:extLst>
          </p:cNvPr>
          <p:cNvSpPr/>
          <p:nvPr/>
        </p:nvSpPr>
        <p:spPr>
          <a:xfrm>
            <a:off x="1171575" y="2586038"/>
            <a:ext cx="657225" cy="657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200" b="1" dirty="0"/>
              <a:t>要</a:t>
            </a:r>
          </a:p>
        </p:txBody>
      </p:sp>
      <p:sp>
        <p:nvSpPr>
          <p:cNvPr id="7" name="矩形 6">
            <a:extLst>
              <a:ext uri="{FF2B5EF4-FFF2-40B4-BE49-F238E27FC236}">
                <a16:creationId xmlns:a16="http://schemas.microsoft.com/office/drawing/2014/main" id="{0C834FA3-AE7C-455D-B659-4E409E1B2FA9}"/>
              </a:ext>
            </a:extLst>
          </p:cNvPr>
          <p:cNvSpPr/>
          <p:nvPr/>
        </p:nvSpPr>
        <p:spPr>
          <a:xfrm>
            <a:off x="1828801" y="2586038"/>
            <a:ext cx="9591222" cy="646331"/>
          </a:xfrm>
          <a:prstGeom prst="rect">
            <a:avLst/>
          </a:prstGeom>
          <a:ln>
            <a:solidFill>
              <a:schemeClr val="tx2">
                <a:lumMod val="40000"/>
                <a:lumOff val="60000"/>
              </a:schemeClr>
            </a:solidFill>
          </a:ln>
        </p:spPr>
        <p:txBody>
          <a:bodyPr wrap="square">
            <a:spAutoFit/>
          </a:bodyPr>
          <a:lstStyle/>
          <a:p>
            <a:pPr algn="just"/>
            <a:r>
              <a:rPr lang="zh-CN" altLang="en-US" dirty="0"/>
              <a:t>把民法典纳入国民教育体系，加强对青少年民法典教育。</a:t>
            </a:r>
            <a:endParaRPr lang="en-US" altLang="zh-CN" dirty="0"/>
          </a:p>
          <a:p>
            <a:pPr algn="just"/>
            <a:endParaRPr lang="zh-CN" altLang="en-US" dirty="0"/>
          </a:p>
        </p:txBody>
      </p:sp>
      <p:sp>
        <p:nvSpPr>
          <p:cNvPr id="8" name="矩形 7">
            <a:extLst>
              <a:ext uri="{FF2B5EF4-FFF2-40B4-BE49-F238E27FC236}">
                <a16:creationId xmlns:a16="http://schemas.microsoft.com/office/drawing/2014/main" id="{5CF809AC-22D6-4D8B-A55E-A1CE74714EA0}"/>
              </a:ext>
            </a:extLst>
          </p:cNvPr>
          <p:cNvSpPr/>
          <p:nvPr/>
        </p:nvSpPr>
        <p:spPr>
          <a:xfrm>
            <a:off x="1171575" y="3328988"/>
            <a:ext cx="657225" cy="657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3200" b="1" dirty="0"/>
              <a:t>要</a:t>
            </a:r>
          </a:p>
        </p:txBody>
      </p:sp>
      <p:sp>
        <p:nvSpPr>
          <p:cNvPr id="9" name="矩形 8">
            <a:extLst>
              <a:ext uri="{FF2B5EF4-FFF2-40B4-BE49-F238E27FC236}">
                <a16:creationId xmlns:a16="http://schemas.microsoft.com/office/drawing/2014/main" id="{D8B84674-32E7-49F2-AA0B-D9E9E4E0C9EA}"/>
              </a:ext>
            </a:extLst>
          </p:cNvPr>
          <p:cNvSpPr/>
          <p:nvPr/>
        </p:nvSpPr>
        <p:spPr>
          <a:xfrm>
            <a:off x="1828801" y="3328988"/>
            <a:ext cx="9591222" cy="646331"/>
          </a:xfrm>
          <a:prstGeom prst="rect">
            <a:avLst/>
          </a:prstGeom>
          <a:ln>
            <a:solidFill>
              <a:schemeClr val="tx2">
                <a:lumMod val="40000"/>
                <a:lumOff val="60000"/>
              </a:schemeClr>
            </a:solidFill>
          </a:ln>
        </p:spPr>
        <p:txBody>
          <a:bodyPr wrap="square">
            <a:spAutoFit/>
          </a:bodyPr>
          <a:lstStyle/>
          <a:p>
            <a:pPr algn="just"/>
            <a:r>
              <a:rPr lang="zh-CN" altLang="en-US" dirty="0"/>
              <a:t>聚焦民法典总则编和各分编需要把握好的核心要义和重点问题</a:t>
            </a:r>
            <a:endParaRPr lang="en-US" altLang="zh-CN" dirty="0"/>
          </a:p>
          <a:p>
            <a:pPr algn="just"/>
            <a:endParaRPr lang="zh-CN" altLang="en-US" dirty="0"/>
          </a:p>
        </p:txBody>
      </p:sp>
      <p:sp>
        <p:nvSpPr>
          <p:cNvPr id="10" name="箭头: 下 9">
            <a:extLst>
              <a:ext uri="{FF2B5EF4-FFF2-40B4-BE49-F238E27FC236}">
                <a16:creationId xmlns:a16="http://schemas.microsoft.com/office/drawing/2014/main" id="{0CA15CBB-EB38-43C3-A534-F3414FA37D6F}"/>
              </a:ext>
            </a:extLst>
          </p:cNvPr>
          <p:cNvSpPr/>
          <p:nvPr/>
        </p:nvSpPr>
        <p:spPr>
          <a:xfrm>
            <a:off x="1171575" y="4047768"/>
            <a:ext cx="3114675" cy="437437"/>
          </a:xfrm>
          <a:prstGeom prst="downArrow">
            <a:avLst/>
          </a:prstGeom>
          <a:solidFill>
            <a:schemeClr val="accent6">
              <a:alpha val="3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TextBox 14">
            <a:extLst>
              <a:ext uri="{FF2B5EF4-FFF2-40B4-BE49-F238E27FC236}">
                <a16:creationId xmlns:a16="http://schemas.microsoft.com/office/drawing/2014/main" id="{EFDD7E19-12AF-4320-B49F-19BD222724D9}"/>
              </a:ext>
            </a:extLst>
          </p:cNvPr>
          <p:cNvSpPr txBox="1"/>
          <p:nvPr/>
        </p:nvSpPr>
        <p:spPr>
          <a:xfrm>
            <a:off x="741309" y="4620126"/>
            <a:ext cx="2843506" cy="545340"/>
          </a:xfrm>
          <a:prstGeom prst="rect">
            <a:avLst/>
          </a:prstGeom>
          <a:gradFill>
            <a:gsLst>
              <a:gs pos="56000">
                <a:schemeClr val="accent2">
                  <a:lumMod val="98000"/>
                  <a:lumOff val="2000"/>
                </a:schemeClr>
              </a:gs>
              <a:gs pos="0">
                <a:schemeClr val="accent2">
                  <a:lumMod val="90000"/>
                  <a:lumOff val="10000"/>
                </a:schemeClr>
              </a:gs>
              <a:gs pos="100000">
                <a:schemeClr val="accent2">
                  <a:lumMod val="85000"/>
                </a:schemeClr>
              </a:gs>
            </a:gsLst>
            <a:lin ang="5400000" scaled="1"/>
          </a:grad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defPPr>
              <a:defRPr lang="zh-CN"/>
            </a:defPPr>
            <a:lvl1pPr marL="0" marR="0" indent="0" algn="ctr" defTabSz="914400" eaLnBrk="1" latinLnBrk="0" hangingPunct="1">
              <a:lnSpc>
                <a:spcPct val="100000"/>
              </a:lnSpc>
              <a:buClrTx/>
              <a:buSzTx/>
              <a:buFont typeface="Arial" pitchFamily="34" charset="0"/>
              <a:buNone/>
              <a:tabLst/>
              <a:defRPr kumimoji="0" sz="2000" b="0" i="0" u="none" strike="noStrike" cap="none" normalizeH="0" baseline="0">
                <a:ln>
                  <a:noFill/>
                </a:ln>
                <a:solidFill>
                  <a:schemeClr val="bg1"/>
                </a:solidFill>
                <a:effectLst/>
                <a:latin typeface="+mj-ea"/>
                <a:ea typeface="+mj-ea"/>
              </a:defRPr>
            </a:lvl1pPr>
          </a:lstStyle>
          <a:p>
            <a:pPr lvl="0" fontAlgn="base">
              <a:spcBef>
                <a:spcPct val="0"/>
              </a:spcBef>
              <a:spcAft>
                <a:spcPct val="0"/>
              </a:spcAft>
              <a:defRPr/>
            </a:pPr>
            <a:r>
              <a:rPr lang="zh-CN" altLang="en-US" sz="2800" dirty="0">
                <a:solidFill>
                  <a:srgbClr val="FFFFFF"/>
                </a:solidFill>
                <a:latin typeface="Impact" panose="020B0806030902050204" pitchFamily="34" charset="0"/>
              </a:rPr>
              <a:t>阐释</a:t>
            </a:r>
            <a:endParaRPr kumimoji="0" lang="zh-CN" altLang="en-US" sz="2800" b="0" i="0" u="none" strike="noStrike" kern="1200" cap="none" spc="0" normalizeH="0" baseline="0" noProof="0" dirty="0">
              <a:ln>
                <a:noFill/>
              </a:ln>
              <a:solidFill>
                <a:srgbClr val="FFFFFF"/>
              </a:solidFill>
              <a:effectLst/>
              <a:uLnTx/>
              <a:uFillTx/>
              <a:latin typeface="Impact" panose="020B0806030902050204" pitchFamily="34" charset="0"/>
              <a:ea typeface="微软雅黑"/>
              <a:cs typeface="+mn-cs"/>
            </a:endParaRPr>
          </a:p>
        </p:txBody>
      </p:sp>
      <p:sp>
        <p:nvSpPr>
          <p:cNvPr id="14" name="TextBox 15">
            <a:extLst>
              <a:ext uri="{FF2B5EF4-FFF2-40B4-BE49-F238E27FC236}">
                <a16:creationId xmlns:a16="http://schemas.microsoft.com/office/drawing/2014/main" id="{1386DB51-FAB2-4528-9786-05A44B57011F}"/>
              </a:ext>
            </a:extLst>
          </p:cNvPr>
          <p:cNvSpPr txBox="1"/>
          <p:nvPr/>
        </p:nvSpPr>
        <p:spPr>
          <a:xfrm>
            <a:off x="741309" y="5238535"/>
            <a:ext cx="2843506" cy="953723"/>
          </a:xfrm>
          <a:prstGeom prst="rect">
            <a:avLst/>
          </a:prstGeom>
        </p:spPr>
        <p:txBody>
          <a:bodyPr wrap="square">
            <a:spAutoFit/>
          </a:bodyPr>
          <a:lstStyle>
            <a:defPPr>
              <a:defRPr lang="zh-CN"/>
            </a:defPPr>
            <a:lvl1pPr>
              <a:lnSpc>
                <a:spcPct val="120000"/>
              </a:lnSpc>
              <a:defRPr sz="2000">
                <a:latin typeface="微软雅黑"/>
                <a:ea typeface="微软雅黑"/>
              </a:defRPr>
            </a:lvl1pPr>
          </a:lstStyle>
          <a:p>
            <a:pPr lvl="0" algn="just" fontAlgn="base">
              <a:spcBef>
                <a:spcPct val="0"/>
              </a:spcBef>
              <a:spcAft>
                <a:spcPct val="0"/>
              </a:spcAft>
              <a:defRPr/>
            </a:pPr>
            <a:r>
              <a:rPr lang="zh-CN" altLang="en-US" sz="1600" dirty="0">
                <a:solidFill>
                  <a:srgbClr val="3D3D3D"/>
                </a:solidFill>
              </a:rPr>
              <a:t>好民法典关于民事活动</a:t>
            </a:r>
            <a:r>
              <a:rPr lang="zh-CN" altLang="en-US" sz="1600" dirty="0">
                <a:solidFill>
                  <a:srgbClr val="00B050"/>
                </a:solidFill>
              </a:rPr>
              <a:t>平等、自愿、公平、诚信、守法、公序良俗、绿色</a:t>
            </a:r>
            <a:r>
              <a:rPr lang="zh-CN" altLang="en-US" sz="1600" dirty="0">
                <a:solidFill>
                  <a:srgbClr val="3D3D3D"/>
                </a:solidFill>
              </a:rPr>
              <a:t>等基本原则</a:t>
            </a:r>
            <a:endParaRPr kumimoji="0" lang="zh-CN" altLang="en-US" sz="1600" b="0" i="0" u="none" strike="noStrike" kern="1200" cap="none" spc="0" normalizeH="0" baseline="0" noProof="0" dirty="0">
              <a:ln>
                <a:noFill/>
              </a:ln>
              <a:solidFill>
                <a:srgbClr val="3D3D3D"/>
              </a:solidFill>
              <a:effectLst/>
              <a:uLnTx/>
              <a:uFillTx/>
              <a:latin typeface="微软雅黑"/>
              <a:ea typeface="微软雅黑"/>
              <a:cs typeface="+mn-cs"/>
            </a:endParaRPr>
          </a:p>
        </p:txBody>
      </p:sp>
      <p:sp>
        <p:nvSpPr>
          <p:cNvPr id="15" name="TextBox 14">
            <a:extLst>
              <a:ext uri="{FF2B5EF4-FFF2-40B4-BE49-F238E27FC236}">
                <a16:creationId xmlns:a16="http://schemas.microsoft.com/office/drawing/2014/main" id="{47BB2823-9FE1-4F98-8254-C1AC2CF78D07}"/>
              </a:ext>
            </a:extLst>
          </p:cNvPr>
          <p:cNvSpPr txBox="1"/>
          <p:nvPr/>
        </p:nvSpPr>
        <p:spPr>
          <a:xfrm>
            <a:off x="3941709" y="4620126"/>
            <a:ext cx="4308582" cy="545340"/>
          </a:xfrm>
          <a:prstGeom prst="rect">
            <a:avLst/>
          </a:prstGeom>
          <a:gradFill>
            <a:gsLst>
              <a:gs pos="56000">
                <a:schemeClr val="accent2">
                  <a:lumMod val="98000"/>
                  <a:lumOff val="2000"/>
                </a:schemeClr>
              </a:gs>
              <a:gs pos="0">
                <a:schemeClr val="accent2">
                  <a:lumMod val="90000"/>
                  <a:lumOff val="10000"/>
                </a:schemeClr>
              </a:gs>
              <a:gs pos="100000">
                <a:schemeClr val="accent2">
                  <a:lumMod val="85000"/>
                </a:schemeClr>
              </a:gs>
            </a:gsLst>
            <a:lin ang="5400000" scaled="1"/>
          </a:grad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defPPr>
              <a:defRPr lang="zh-CN"/>
            </a:defPPr>
            <a:lvl1pPr marL="0" marR="0" indent="0" algn="ctr" defTabSz="914400" eaLnBrk="1" latinLnBrk="0" hangingPunct="1">
              <a:lnSpc>
                <a:spcPct val="100000"/>
              </a:lnSpc>
              <a:buClrTx/>
              <a:buSzTx/>
              <a:buFont typeface="Arial" pitchFamily="34" charset="0"/>
              <a:buNone/>
              <a:tabLst/>
              <a:defRPr kumimoji="0" sz="2000" b="0" i="0" u="none" strike="noStrike" cap="none" normalizeH="0" baseline="0">
                <a:ln>
                  <a:noFill/>
                </a:ln>
                <a:solidFill>
                  <a:schemeClr val="bg1"/>
                </a:solidFill>
                <a:effectLst/>
                <a:latin typeface="+mj-ea"/>
                <a:ea typeface="+mj-ea"/>
              </a:defRPr>
            </a:lvl1pPr>
          </a:lstStyle>
          <a:p>
            <a:pPr lvl="0" fontAlgn="base">
              <a:spcBef>
                <a:spcPct val="0"/>
              </a:spcBef>
              <a:spcAft>
                <a:spcPct val="0"/>
              </a:spcAft>
              <a:defRPr/>
            </a:pPr>
            <a:r>
              <a:rPr lang="zh-CN" altLang="en-US" sz="2800" dirty="0">
                <a:solidFill>
                  <a:srgbClr val="FFFFFF"/>
                </a:solidFill>
                <a:latin typeface="Impact" panose="020B0806030902050204" pitchFamily="34" charset="0"/>
              </a:rPr>
              <a:t>阐释</a:t>
            </a:r>
            <a:endParaRPr kumimoji="0" lang="zh-CN" altLang="en-US" sz="2800" b="0" i="0" u="none" strike="noStrike" kern="1200" cap="none" spc="0" normalizeH="0" baseline="0" noProof="0" dirty="0">
              <a:ln>
                <a:noFill/>
              </a:ln>
              <a:solidFill>
                <a:srgbClr val="FFFFFF"/>
              </a:solidFill>
              <a:effectLst/>
              <a:uLnTx/>
              <a:uFillTx/>
              <a:latin typeface="Impact" panose="020B0806030902050204" pitchFamily="34" charset="0"/>
              <a:ea typeface="微软雅黑"/>
              <a:cs typeface="+mn-cs"/>
            </a:endParaRPr>
          </a:p>
        </p:txBody>
      </p:sp>
      <p:sp>
        <p:nvSpPr>
          <p:cNvPr id="16" name="TextBox 15">
            <a:extLst>
              <a:ext uri="{FF2B5EF4-FFF2-40B4-BE49-F238E27FC236}">
                <a16:creationId xmlns:a16="http://schemas.microsoft.com/office/drawing/2014/main" id="{DD62E4D3-85E7-48D0-91A2-BC299E4931BA}"/>
              </a:ext>
            </a:extLst>
          </p:cNvPr>
          <p:cNvSpPr txBox="1"/>
          <p:nvPr/>
        </p:nvSpPr>
        <p:spPr>
          <a:xfrm>
            <a:off x="3941708" y="5238535"/>
            <a:ext cx="4308583" cy="953723"/>
          </a:xfrm>
          <a:prstGeom prst="rect">
            <a:avLst/>
          </a:prstGeom>
        </p:spPr>
        <p:txBody>
          <a:bodyPr wrap="square">
            <a:spAutoFit/>
          </a:bodyPr>
          <a:lstStyle>
            <a:defPPr>
              <a:defRPr lang="zh-CN"/>
            </a:defPPr>
            <a:lvl1pPr>
              <a:lnSpc>
                <a:spcPct val="120000"/>
              </a:lnSpc>
              <a:defRPr sz="2000">
                <a:latin typeface="微软雅黑"/>
                <a:ea typeface="微软雅黑"/>
              </a:defRPr>
            </a:lvl1pPr>
          </a:lstStyle>
          <a:p>
            <a:pPr lvl="0" algn="just" fontAlgn="base">
              <a:spcBef>
                <a:spcPct val="0"/>
              </a:spcBef>
              <a:spcAft>
                <a:spcPct val="0"/>
              </a:spcAft>
              <a:defRPr/>
            </a:pPr>
            <a:r>
              <a:rPr lang="zh-CN" altLang="en-US" sz="1600" dirty="0">
                <a:solidFill>
                  <a:srgbClr val="3D3D3D"/>
                </a:solidFill>
              </a:rPr>
              <a:t>好民法典关于坚持</a:t>
            </a:r>
            <a:r>
              <a:rPr lang="zh-CN" altLang="en-US" sz="1600" dirty="0">
                <a:solidFill>
                  <a:srgbClr val="00B050"/>
                </a:solidFill>
              </a:rPr>
              <a:t>主体平等、保护财产权利、便利交易流转、维护人格尊严、促进家庭和谐、追究侵权责任</a:t>
            </a:r>
            <a:r>
              <a:rPr lang="zh-CN" altLang="en-US" sz="1600" dirty="0">
                <a:solidFill>
                  <a:srgbClr val="3D3D3D"/>
                </a:solidFill>
              </a:rPr>
              <a:t>等基本要求</a:t>
            </a:r>
            <a:endParaRPr kumimoji="0" lang="zh-CN" altLang="en-US" sz="1600" b="0" i="0" u="none" strike="noStrike" kern="1200" cap="none" spc="0" normalizeH="0" baseline="0" noProof="0" dirty="0">
              <a:ln>
                <a:noFill/>
              </a:ln>
              <a:solidFill>
                <a:srgbClr val="3D3D3D"/>
              </a:solidFill>
              <a:effectLst/>
              <a:uLnTx/>
              <a:uFillTx/>
              <a:latin typeface="微软雅黑"/>
              <a:ea typeface="微软雅黑"/>
              <a:cs typeface="+mn-cs"/>
            </a:endParaRPr>
          </a:p>
        </p:txBody>
      </p:sp>
      <p:sp>
        <p:nvSpPr>
          <p:cNvPr id="17" name="TextBox 14">
            <a:extLst>
              <a:ext uri="{FF2B5EF4-FFF2-40B4-BE49-F238E27FC236}">
                <a16:creationId xmlns:a16="http://schemas.microsoft.com/office/drawing/2014/main" id="{BA496E79-11CF-4A1C-8C18-F905EF8049ED}"/>
              </a:ext>
            </a:extLst>
          </p:cNvPr>
          <p:cNvSpPr txBox="1"/>
          <p:nvPr/>
        </p:nvSpPr>
        <p:spPr>
          <a:xfrm>
            <a:off x="8504355" y="4620126"/>
            <a:ext cx="2915668" cy="545340"/>
          </a:xfrm>
          <a:prstGeom prst="rect">
            <a:avLst/>
          </a:prstGeom>
          <a:gradFill>
            <a:gsLst>
              <a:gs pos="56000">
                <a:schemeClr val="accent2">
                  <a:lumMod val="98000"/>
                  <a:lumOff val="2000"/>
                </a:schemeClr>
              </a:gs>
              <a:gs pos="0">
                <a:schemeClr val="accent2">
                  <a:lumMod val="90000"/>
                  <a:lumOff val="10000"/>
                </a:schemeClr>
              </a:gs>
              <a:gs pos="100000">
                <a:schemeClr val="accent2">
                  <a:lumMod val="85000"/>
                </a:schemeClr>
              </a:gs>
            </a:gsLst>
            <a:lin ang="5400000" scaled="1"/>
          </a:grad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defPPr>
              <a:defRPr lang="zh-CN"/>
            </a:defPPr>
            <a:lvl1pPr marL="0" marR="0" indent="0" algn="ctr" defTabSz="914400" eaLnBrk="1" latinLnBrk="0" hangingPunct="1">
              <a:lnSpc>
                <a:spcPct val="100000"/>
              </a:lnSpc>
              <a:buClrTx/>
              <a:buSzTx/>
              <a:buFont typeface="Arial" pitchFamily="34" charset="0"/>
              <a:buNone/>
              <a:tabLst/>
              <a:defRPr kumimoji="0" sz="2000" b="0" i="0" u="none" strike="noStrike" cap="none" normalizeH="0" baseline="0">
                <a:ln>
                  <a:noFill/>
                </a:ln>
                <a:solidFill>
                  <a:schemeClr val="bg1"/>
                </a:solidFill>
                <a:effectLst/>
                <a:latin typeface="+mj-ea"/>
                <a:ea typeface="+mj-ea"/>
              </a:defRPr>
            </a:lvl1pPr>
          </a:lstStyle>
          <a:p>
            <a:pPr lvl="0" fontAlgn="base">
              <a:spcBef>
                <a:spcPct val="0"/>
              </a:spcBef>
              <a:spcAft>
                <a:spcPct val="0"/>
              </a:spcAft>
              <a:defRPr/>
            </a:pPr>
            <a:r>
              <a:rPr lang="zh-CN" altLang="en-US" sz="2800" dirty="0">
                <a:solidFill>
                  <a:srgbClr val="FFFFFF"/>
                </a:solidFill>
                <a:latin typeface="Impact" panose="020B0806030902050204" pitchFamily="34" charset="0"/>
              </a:rPr>
              <a:t>阐释</a:t>
            </a:r>
            <a:endParaRPr kumimoji="0" lang="zh-CN" altLang="en-US" sz="2800" b="0" i="0" u="none" strike="noStrike" kern="1200" cap="none" spc="0" normalizeH="0" baseline="0" noProof="0" dirty="0">
              <a:ln>
                <a:noFill/>
              </a:ln>
              <a:solidFill>
                <a:srgbClr val="FFFFFF"/>
              </a:solidFill>
              <a:effectLst/>
              <a:uLnTx/>
              <a:uFillTx/>
              <a:latin typeface="Impact" panose="020B0806030902050204" pitchFamily="34" charset="0"/>
              <a:ea typeface="微软雅黑"/>
              <a:cs typeface="+mn-cs"/>
            </a:endParaRPr>
          </a:p>
        </p:txBody>
      </p:sp>
      <p:sp>
        <p:nvSpPr>
          <p:cNvPr id="18" name="TextBox 15">
            <a:extLst>
              <a:ext uri="{FF2B5EF4-FFF2-40B4-BE49-F238E27FC236}">
                <a16:creationId xmlns:a16="http://schemas.microsoft.com/office/drawing/2014/main" id="{2CA08429-E05A-4EDD-88FF-CABE43C1AC0B}"/>
              </a:ext>
            </a:extLst>
          </p:cNvPr>
          <p:cNvSpPr txBox="1"/>
          <p:nvPr/>
        </p:nvSpPr>
        <p:spPr>
          <a:xfrm>
            <a:off x="8504355" y="5238535"/>
            <a:ext cx="2311284" cy="658257"/>
          </a:xfrm>
          <a:prstGeom prst="rect">
            <a:avLst/>
          </a:prstGeom>
        </p:spPr>
        <p:txBody>
          <a:bodyPr wrap="square">
            <a:spAutoFit/>
          </a:bodyPr>
          <a:lstStyle>
            <a:defPPr>
              <a:defRPr lang="zh-CN"/>
            </a:defPPr>
            <a:lvl1pPr>
              <a:lnSpc>
                <a:spcPct val="120000"/>
              </a:lnSpc>
              <a:defRPr sz="2000">
                <a:latin typeface="微软雅黑"/>
                <a:ea typeface="微软雅黑"/>
              </a:defRPr>
            </a:lvl1pPr>
          </a:lstStyle>
          <a:p>
            <a:pPr lvl="0" algn="just" fontAlgn="base">
              <a:spcBef>
                <a:spcPct val="0"/>
              </a:spcBef>
              <a:spcAft>
                <a:spcPct val="0"/>
              </a:spcAft>
              <a:defRPr/>
            </a:pPr>
            <a:r>
              <a:rPr lang="zh-CN" altLang="en-US" sz="1600" dirty="0">
                <a:solidFill>
                  <a:srgbClr val="3D3D3D"/>
                </a:solidFill>
              </a:rPr>
              <a:t>好民法典一系列</a:t>
            </a:r>
            <a:r>
              <a:rPr lang="zh-CN" altLang="en-US" sz="1600" dirty="0">
                <a:solidFill>
                  <a:srgbClr val="00B050"/>
                </a:solidFill>
              </a:rPr>
              <a:t>新规定新概念新精神。</a:t>
            </a:r>
            <a:endParaRPr kumimoji="0" lang="zh-CN" altLang="en-US" sz="1600" b="0" i="0" u="none" strike="noStrike" kern="1200" cap="none" spc="0" normalizeH="0" baseline="0" noProof="0" dirty="0">
              <a:ln>
                <a:noFill/>
              </a:ln>
              <a:solidFill>
                <a:srgbClr val="00B050"/>
              </a:solidFill>
              <a:effectLst/>
              <a:uLnTx/>
              <a:uFillTx/>
            </a:endParaRPr>
          </a:p>
        </p:txBody>
      </p:sp>
    </p:spTree>
    <p:extLst>
      <p:ext uri="{BB962C8B-B14F-4D97-AF65-F5344CB8AC3E}">
        <p14:creationId xmlns:p14="http://schemas.microsoft.com/office/powerpoint/2010/main" val="2537863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300" fill="hold"/>
                                        <p:tgtEl>
                                          <p:spTgt spid="13"/>
                                        </p:tgtEl>
                                        <p:attrNameLst>
                                          <p:attrName>ppt_w</p:attrName>
                                        </p:attrNameLst>
                                      </p:cBhvr>
                                      <p:tavLst>
                                        <p:tav tm="0">
                                          <p:val>
                                            <p:fltVal val="0"/>
                                          </p:val>
                                        </p:tav>
                                        <p:tav tm="100000">
                                          <p:val>
                                            <p:strVal val="#ppt_w"/>
                                          </p:val>
                                        </p:tav>
                                      </p:tavLst>
                                    </p:anim>
                                    <p:anim calcmode="lin" valueType="num">
                                      <p:cBhvr>
                                        <p:cTn id="8" dur="300" fill="hold"/>
                                        <p:tgtEl>
                                          <p:spTgt spid="13"/>
                                        </p:tgtEl>
                                        <p:attrNameLst>
                                          <p:attrName>ppt_h</p:attrName>
                                        </p:attrNameLst>
                                      </p:cBhvr>
                                      <p:tavLst>
                                        <p:tav tm="0">
                                          <p:val>
                                            <p:fltVal val="0"/>
                                          </p:val>
                                        </p:tav>
                                        <p:tav tm="100000">
                                          <p:val>
                                            <p:strVal val="#ppt_h"/>
                                          </p:val>
                                        </p:tav>
                                      </p:tavLst>
                                    </p:anim>
                                    <p:anim calcmode="lin" valueType="num">
                                      <p:cBhvr>
                                        <p:cTn id="9" dur="300" fill="hold"/>
                                        <p:tgtEl>
                                          <p:spTgt spid="13"/>
                                        </p:tgtEl>
                                        <p:attrNameLst>
                                          <p:attrName>style.rotation</p:attrName>
                                        </p:attrNameLst>
                                      </p:cBhvr>
                                      <p:tavLst>
                                        <p:tav tm="0">
                                          <p:val>
                                            <p:fltVal val="90"/>
                                          </p:val>
                                        </p:tav>
                                        <p:tav tm="100000">
                                          <p:val>
                                            <p:fltVal val="0"/>
                                          </p:val>
                                        </p:tav>
                                      </p:tavLst>
                                    </p:anim>
                                    <p:animEffect transition="in" filter="fade">
                                      <p:cBhvr>
                                        <p:cTn id="10" dur="300"/>
                                        <p:tgtEl>
                                          <p:spTgt spid="13"/>
                                        </p:tgtEl>
                                      </p:cBhvr>
                                    </p:animEffect>
                                  </p:childTnLst>
                                </p:cTn>
                              </p:par>
                            </p:childTnLst>
                          </p:cTn>
                        </p:par>
                        <p:par>
                          <p:cTn id="11" fill="hold">
                            <p:stCondLst>
                              <p:cond delay="300"/>
                            </p:stCondLst>
                            <p:childTnLst>
                              <p:par>
                                <p:cTn id="12" presetID="22" presetClass="entr" presetSubtype="1"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up)">
                                      <p:cBhvr>
                                        <p:cTn id="14" dur="500"/>
                                        <p:tgtEl>
                                          <p:spTgt spid="14"/>
                                        </p:tgtEl>
                                      </p:cBhvr>
                                    </p:animEffect>
                                  </p:childTnLst>
                                </p:cTn>
                              </p:par>
                            </p:childTnLst>
                          </p:cTn>
                        </p:par>
                        <p:par>
                          <p:cTn id="15" fill="hold">
                            <p:stCondLst>
                              <p:cond delay="800"/>
                            </p:stCondLst>
                            <p:childTnLst>
                              <p:par>
                                <p:cTn id="16" presetID="31"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300" fill="hold"/>
                                        <p:tgtEl>
                                          <p:spTgt spid="15"/>
                                        </p:tgtEl>
                                        <p:attrNameLst>
                                          <p:attrName>ppt_w</p:attrName>
                                        </p:attrNameLst>
                                      </p:cBhvr>
                                      <p:tavLst>
                                        <p:tav tm="0">
                                          <p:val>
                                            <p:fltVal val="0"/>
                                          </p:val>
                                        </p:tav>
                                        <p:tav tm="100000">
                                          <p:val>
                                            <p:strVal val="#ppt_w"/>
                                          </p:val>
                                        </p:tav>
                                      </p:tavLst>
                                    </p:anim>
                                    <p:anim calcmode="lin" valueType="num">
                                      <p:cBhvr>
                                        <p:cTn id="19" dur="300" fill="hold"/>
                                        <p:tgtEl>
                                          <p:spTgt spid="15"/>
                                        </p:tgtEl>
                                        <p:attrNameLst>
                                          <p:attrName>ppt_h</p:attrName>
                                        </p:attrNameLst>
                                      </p:cBhvr>
                                      <p:tavLst>
                                        <p:tav tm="0">
                                          <p:val>
                                            <p:fltVal val="0"/>
                                          </p:val>
                                        </p:tav>
                                        <p:tav tm="100000">
                                          <p:val>
                                            <p:strVal val="#ppt_h"/>
                                          </p:val>
                                        </p:tav>
                                      </p:tavLst>
                                    </p:anim>
                                    <p:anim calcmode="lin" valueType="num">
                                      <p:cBhvr>
                                        <p:cTn id="20" dur="300" fill="hold"/>
                                        <p:tgtEl>
                                          <p:spTgt spid="15"/>
                                        </p:tgtEl>
                                        <p:attrNameLst>
                                          <p:attrName>style.rotation</p:attrName>
                                        </p:attrNameLst>
                                      </p:cBhvr>
                                      <p:tavLst>
                                        <p:tav tm="0">
                                          <p:val>
                                            <p:fltVal val="90"/>
                                          </p:val>
                                        </p:tav>
                                        <p:tav tm="100000">
                                          <p:val>
                                            <p:fltVal val="0"/>
                                          </p:val>
                                        </p:tav>
                                      </p:tavLst>
                                    </p:anim>
                                    <p:animEffect transition="in" filter="fade">
                                      <p:cBhvr>
                                        <p:cTn id="21" dur="300"/>
                                        <p:tgtEl>
                                          <p:spTgt spid="15"/>
                                        </p:tgtEl>
                                      </p:cBhvr>
                                    </p:animEffect>
                                  </p:childTnLst>
                                </p:cTn>
                              </p:par>
                            </p:childTnLst>
                          </p:cTn>
                        </p:par>
                        <p:par>
                          <p:cTn id="22" fill="hold">
                            <p:stCondLst>
                              <p:cond delay="1100"/>
                            </p:stCondLst>
                            <p:childTnLst>
                              <p:par>
                                <p:cTn id="23" presetID="22" presetClass="entr" presetSubtype="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up)">
                                      <p:cBhvr>
                                        <p:cTn id="25" dur="500"/>
                                        <p:tgtEl>
                                          <p:spTgt spid="16"/>
                                        </p:tgtEl>
                                      </p:cBhvr>
                                    </p:animEffect>
                                  </p:childTnLst>
                                </p:cTn>
                              </p:par>
                            </p:childTnLst>
                          </p:cTn>
                        </p:par>
                        <p:par>
                          <p:cTn id="26" fill="hold">
                            <p:stCondLst>
                              <p:cond delay="1600"/>
                            </p:stCondLst>
                            <p:childTnLst>
                              <p:par>
                                <p:cTn id="27" presetID="31"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300" fill="hold"/>
                                        <p:tgtEl>
                                          <p:spTgt spid="17"/>
                                        </p:tgtEl>
                                        <p:attrNameLst>
                                          <p:attrName>ppt_w</p:attrName>
                                        </p:attrNameLst>
                                      </p:cBhvr>
                                      <p:tavLst>
                                        <p:tav tm="0">
                                          <p:val>
                                            <p:fltVal val="0"/>
                                          </p:val>
                                        </p:tav>
                                        <p:tav tm="100000">
                                          <p:val>
                                            <p:strVal val="#ppt_w"/>
                                          </p:val>
                                        </p:tav>
                                      </p:tavLst>
                                    </p:anim>
                                    <p:anim calcmode="lin" valueType="num">
                                      <p:cBhvr>
                                        <p:cTn id="30" dur="300" fill="hold"/>
                                        <p:tgtEl>
                                          <p:spTgt spid="17"/>
                                        </p:tgtEl>
                                        <p:attrNameLst>
                                          <p:attrName>ppt_h</p:attrName>
                                        </p:attrNameLst>
                                      </p:cBhvr>
                                      <p:tavLst>
                                        <p:tav tm="0">
                                          <p:val>
                                            <p:fltVal val="0"/>
                                          </p:val>
                                        </p:tav>
                                        <p:tav tm="100000">
                                          <p:val>
                                            <p:strVal val="#ppt_h"/>
                                          </p:val>
                                        </p:tav>
                                      </p:tavLst>
                                    </p:anim>
                                    <p:anim calcmode="lin" valueType="num">
                                      <p:cBhvr>
                                        <p:cTn id="31" dur="300" fill="hold"/>
                                        <p:tgtEl>
                                          <p:spTgt spid="17"/>
                                        </p:tgtEl>
                                        <p:attrNameLst>
                                          <p:attrName>style.rotation</p:attrName>
                                        </p:attrNameLst>
                                      </p:cBhvr>
                                      <p:tavLst>
                                        <p:tav tm="0">
                                          <p:val>
                                            <p:fltVal val="90"/>
                                          </p:val>
                                        </p:tav>
                                        <p:tav tm="100000">
                                          <p:val>
                                            <p:fltVal val="0"/>
                                          </p:val>
                                        </p:tav>
                                      </p:tavLst>
                                    </p:anim>
                                    <p:animEffect transition="in" filter="fade">
                                      <p:cBhvr>
                                        <p:cTn id="32" dur="300"/>
                                        <p:tgtEl>
                                          <p:spTgt spid="17"/>
                                        </p:tgtEl>
                                      </p:cBhvr>
                                    </p:animEffect>
                                  </p:childTnLst>
                                </p:cTn>
                              </p:par>
                            </p:childTnLst>
                          </p:cTn>
                        </p:par>
                        <p:par>
                          <p:cTn id="33" fill="hold">
                            <p:stCondLst>
                              <p:cond delay="1900"/>
                            </p:stCondLst>
                            <p:childTnLst>
                              <p:par>
                                <p:cTn id="34" presetID="22" presetClass="entr" presetSubtype="1"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up)">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7" grpId="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民法典的基本概述</a:t>
            </a:r>
          </a:p>
        </p:txBody>
      </p:sp>
      <p:sp>
        <p:nvSpPr>
          <p:cNvPr id="3" name="矩形 2">
            <a:extLst>
              <a:ext uri="{FF2B5EF4-FFF2-40B4-BE49-F238E27FC236}">
                <a16:creationId xmlns:a16="http://schemas.microsoft.com/office/drawing/2014/main" id="{8F25106F-5094-4EDC-A5B5-52CC4B2059F5}"/>
              </a:ext>
            </a:extLst>
          </p:cNvPr>
          <p:cNvSpPr/>
          <p:nvPr/>
        </p:nvSpPr>
        <p:spPr>
          <a:xfrm>
            <a:off x="775176" y="1028700"/>
            <a:ext cx="5211683" cy="523220"/>
          </a:xfrm>
          <a:prstGeom prst="rect">
            <a:avLst/>
          </a:prstGeom>
        </p:spPr>
        <p:txBody>
          <a:bodyPr wrap="none">
            <a:spAutoFit/>
          </a:bodyPr>
          <a:lstStyle/>
          <a:p>
            <a:r>
              <a:rPr lang="zh-CN" altLang="en-US" sz="2800" b="1" dirty="0">
                <a:solidFill>
                  <a:schemeClr val="accent6"/>
                </a:solidFill>
              </a:rPr>
              <a:t>六、明确提出民法典的理论研究</a:t>
            </a:r>
          </a:p>
        </p:txBody>
      </p:sp>
      <p:sp>
        <p:nvSpPr>
          <p:cNvPr id="7" name="矩形 6">
            <a:extLst>
              <a:ext uri="{FF2B5EF4-FFF2-40B4-BE49-F238E27FC236}">
                <a16:creationId xmlns:a16="http://schemas.microsoft.com/office/drawing/2014/main" id="{6BB192B3-34CF-4E61-89D4-D2F3472CF579}"/>
              </a:ext>
            </a:extLst>
          </p:cNvPr>
          <p:cNvSpPr/>
          <p:nvPr/>
        </p:nvSpPr>
        <p:spPr bwMode="auto">
          <a:xfrm>
            <a:off x="923032" y="1584022"/>
            <a:ext cx="10333236" cy="1080326"/>
          </a:xfrm>
          <a:prstGeom prst="rect">
            <a:avLst/>
          </a:prstGeom>
          <a:solidFill>
            <a:schemeClr val="bg1"/>
          </a:solidFill>
          <a:ln w="9525" cap="flat" cmpd="sng" algn="ctr">
            <a:solidFill>
              <a:schemeClr val="accent5">
                <a:lumMod val="40000"/>
                <a:lumOff val="6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矩形 7">
            <a:extLst>
              <a:ext uri="{FF2B5EF4-FFF2-40B4-BE49-F238E27FC236}">
                <a16:creationId xmlns:a16="http://schemas.microsoft.com/office/drawing/2014/main" id="{7BBA51CB-EE00-40E6-982D-DC54F53D4473}"/>
              </a:ext>
            </a:extLst>
          </p:cNvPr>
          <p:cNvSpPr/>
          <p:nvPr/>
        </p:nvSpPr>
        <p:spPr>
          <a:xfrm>
            <a:off x="1636129" y="1680158"/>
            <a:ext cx="9107451" cy="923330"/>
          </a:xfrm>
          <a:prstGeom prst="rect">
            <a:avLst/>
          </a:prstGeom>
        </p:spPr>
        <p:txBody>
          <a:bodyPr wrap="square">
            <a:spAutoFit/>
          </a:bodyPr>
          <a:lstStyle/>
          <a:p>
            <a:r>
              <a:rPr lang="zh-CN" altLang="en-US" b="1" dirty="0">
                <a:solidFill>
                  <a:schemeClr val="accent6"/>
                </a:solidFill>
              </a:rPr>
              <a:t>要</a:t>
            </a:r>
            <a:r>
              <a:rPr lang="zh-CN" altLang="en-US" dirty="0">
                <a:solidFill>
                  <a:schemeClr val="accent6"/>
                </a:solidFill>
              </a:rPr>
              <a:t>坚持以中国特色社会主义法治理论为指导，立足我国国情和实际，加强对民事法律制度的理论研究，尽快构建体现我国社会主义性质，具有鲜明中国特色、实践特色、时代特色的民法理论体系和话语体系，为有效实施民法典、发展我国民事法律制度提供理论支撑。</a:t>
            </a:r>
          </a:p>
        </p:txBody>
      </p:sp>
      <p:sp>
        <p:nvSpPr>
          <p:cNvPr id="9" name="Freeform 5">
            <a:extLst>
              <a:ext uri="{FF2B5EF4-FFF2-40B4-BE49-F238E27FC236}">
                <a16:creationId xmlns:a16="http://schemas.microsoft.com/office/drawing/2014/main" id="{9F0D0326-59C4-4581-A71D-A8157A5BAC11}"/>
              </a:ext>
            </a:extLst>
          </p:cNvPr>
          <p:cNvSpPr>
            <a:spLocks noEditPoints="1"/>
          </p:cNvSpPr>
          <p:nvPr/>
        </p:nvSpPr>
        <p:spPr bwMode="auto">
          <a:xfrm>
            <a:off x="1106027" y="1683105"/>
            <a:ext cx="445414" cy="423972"/>
          </a:xfrm>
          <a:custGeom>
            <a:avLst/>
            <a:gdLst>
              <a:gd name="T0" fmla="*/ 0 w 2014"/>
              <a:gd name="T1" fmla="*/ 1909 h 1909"/>
              <a:gd name="T2" fmla="*/ 0 w 2014"/>
              <a:gd name="T3" fmla="*/ 1224 h 1909"/>
              <a:gd name="T4" fmla="*/ 872 w 2014"/>
              <a:gd name="T5" fmla="*/ 0 h 1909"/>
              <a:gd name="T6" fmla="*/ 872 w 2014"/>
              <a:gd name="T7" fmla="*/ 290 h 1909"/>
              <a:gd name="T8" fmla="*/ 353 w 2014"/>
              <a:gd name="T9" fmla="*/ 1142 h 1909"/>
              <a:gd name="T10" fmla="*/ 789 w 2014"/>
              <a:gd name="T11" fmla="*/ 1142 h 1909"/>
              <a:gd name="T12" fmla="*/ 789 w 2014"/>
              <a:gd name="T13" fmla="*/ 1909 h 1909"/>
              <a:gd name="T14" fmla="*/ 0 w 2014"/>
              <a:gd name="T15" fmla="*/ 1909 h 1909"/>
              <a:gd name="T16" fmla="*/ 1142 w 2014"/>
              <a:gd name="T17" fmla="*/ 1909 h 1909"/>
              <a:gd name="T18" fmla="*/ 1142 w 2014"/>
              <a:gd name="T19" fmla="*/ 1224 h 1909"/>
              <a:gd name="T20" fmla="*/ 2014 w 2014"/>
              <a:gd name="T21" fmla="*/ 0 h 1909"/>
              <a:gd name="T22" fmla="*/ 2014 w 2014"/>
              <a:gd name="T23" fmla="*/ 290 h 1909"/>
              <a:gd name="T24" fmla="*/ 1515 w 2014"/>
              <a:gd name="T25" fmla="*/ 1142 h 1909"/>
              <a:gd name="T26" fmla="*/ 1931 w 2014"/>
              <a:gd name="T27" fmla="*/ 1142 h 1909"/>
              <a:gd name="T28" fmla="*/ 1931 w 2014"/>
              <a:gd name="T29" fmla="*/ 1909 h 1909"/>
              <a:gd name="T30" fmla="*/ 1142 w 2014"/>
              <a:gd name="T31" fmla="*/ 1909 h 1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4" h="1909">
                <a:moveTo>
                  <a:pt x="0" y="1909"/>
                </a:moveTo>
                <a:lnTo>
                  <a:pt x="0" y="1224"/>
                </a:lnTo>
                <a:cubicBezTo>
                  <a:pt x="0" y="630"/>
                  <a:pt x="290" y="221"/>
                  <a:pt x="872" y="0"/>
                </a:cubicBezTo>
                <a:lnTo>
                  <a:pt x="872" y="290"/>
                </a:lnTo>
                <a:cubicBezTo>
                  <a:pt x="512" y="498"/>
                  <a:pt x="339" y="781"/>
                  <a:pt x="353" y="1142"/>
                </a:cubicBezTo>
                <a:lnTo>
                  <a:pt x="789" y="1142"/>
                </a:lnTo>
                <a:lnTo>
                  <a:pt x="789" y="1909"/>
                </a:lnTo>
                <a:lnTo>
                  <a:pt x="0" y="1909"/>
                </a:lnTo>
                <a:close/>
                <a:moveTo>
                  <a:pt x="1142" y="1909"/>
                </a:moveTo>
                <a:lnTo>
                  <a:pt x="1142" y="1224"/>
                </a:lnTo>
                <a:cubicBezTo>
                  <a:pt x="1142" y="630"/>
                  <a:pt x="1432" y="221"/>
                  <a:pt x="2014" y="0"/>
                </a:cubicBezTo>
                <a:lnTo>
                  <a:pt x="2014" y="290"/>
                </a:lnTo>
                <a:cubicBezTo>
                  <a:pt x="1668" y="484"/>
                  <a:pt x="1501" y="768"/>
                  <a:pt x="1515" y="1142"/>
                </a:cubicBezTo>
                <a:lnTo>
                  <a:pt x="1931" y="1142"/>
                </a:lnTo>
                <a:lnTo>
                  <a:pt x="1931" y="1909"/>
                </a:lnTo>
                <a:lnTo>
                  <a:pt x="1142" y="190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6">
            <a:extLst>
              <a:ext uri="{FF2B5EF4-FFF2-40B4-BE49-F238E27FC236}">
                <a16:creationId xmlns:a16="http://schemas.microsoft.com/office/drawing/2014/main" id="{AC0EFDE3-17D0-4297-B458-A705AC71C87E}"/>
              </a:ext>
            </a:extLst>
          </p:cNvPr>
          <p:cNvSpPr>
            <a:spLocks noEditPoints="1"/>
          </p:cNvSpPr>
          <p:nvPr/>
        </p:nvSpPr>
        <p:spPr bwMode="auto">
          <a:xfrm>
            <a:off x="10676066" y="2179516"/>
            <a:ext cx="445414" cy="423972"/>
          </a:xfrm>
          <a:custGeom>
            <a:avLst/>
            <a:gdLst>
              <a:gd name="T0" fmla="*/ 2014 w 2014"/>
              <a:gd name="T1" fmla="*/ 0 h 1909"/>
              <a:gd name="T2" fmla="*/ 2014 w 2014"/>
              <a:gd name="T3" fmla="*/ 686 h 1909"/>
              <a:gd name="T4" fmla="*/ 1141 w 2014"/>
              <a:gd name="T5" fmla="*/ 1909 h 1909"/>
              <a:gd name="T6" fmla="*/ 1141 w 2014"/>
              <a:gd name="T7" fmla="*/ 1619 h 1909"/>
              <a:gd name="T8" fmla="*/ 1660 w 2014"/>
              <a:gd name="T9" fmla="*/ 768 h 1909"/>
              <a:gd name="T10" fmla="*/ 1225 w 2014"/>
              <a:gd name="T11" fmla="*/ 768 h 1909"/>
              <a:gd name="T12" fmla="*/ 1225 w 2014"/>
              <a:gd name="T13" fmla="*/ 0 h 1909"/>
              <a:gd name="T14" fmla="*/ 2014 w 2014"/>
              <a:gd name="T15" fmla="*/ 0 h 1909"/>
              <a:gd name="T16" fmla="*/ 872 w 2014"/>
              <a:gd name="T17" fmla="*/ 0 h 1909"/>
              <a:gd name="T18" fmla="*/ 872 w 2014"/>
              <a:gd name="T19" fmla="*/ 686 h 1909"/>
              <a:gd name="T20" fmla="*/ 0 w 2014"/>
              <a:gd name="T21" fmla="*/ 1909 h 1909"/>
              <a:gd name="T22" fmla="*/ 0 w 2014"/>
              <a:gd name="T23" fmla="*/ 1619 h 1909"/>
              <a:gd name="T24" fmla="*/ 498 w 2014"/>
              <a:gd name="T25" fmla="*/ 768 h 1909"/>
              <a:gd name="T26" fmla="*/ 83 w 2014"/>
              <a:gd name="T27" fmla="*/ 768 h 1909"/>
              <a:gd name="T28" fmla="*/ 83 w 2014"/>
              <a:gd name="T29" fmla="*/ 0 h 1909"/>
              <a:gd name="T30" fmla="*/ 872 w 2014"/>
              <a:gd name="T31" fmla="*/ 0 h 1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4" h="1909">
                <a:moveTo>
                  <a:pt x="2014" y="0"/>
                </a:moveTo>
                <a:lnTo>
                  <a:pt x="2014" y="686"/>
                </a:lnTo>
                <a:cubicBezTo>
                  <a:pt x="2014" y="1280"/>
                  <a:pt x="1723" y="1688"/>
                  <a:pt x="1141" y="1909"/>
                </a:cubicBezTo>
                <a:lnTo>
                  <a:pt x="1141" y="1619"/>
                </a:lnTo>
                <a:cubicBezTo>
                  <a:pt x="1502" y="1412"/>
                  <a:pt x="1674" y="1128"/>
                  <a:pt x="1660" y="768"/>
                </a:cubicBezTo>
                <a:lnTo>
                  <a:pt x="1225" y="768"/>
                </a:lnTo>
                <a:lnTo>
                  <a:pt x="1225" y="0"/>
                </a:lnTo>
                <a:lnTo>
                  <a:pt x="2014" y="0"/>
                </a:lnTo>
                <a:close/>
                <a:moveTo>
                  <a:pt x="872" y="0"/>
                </a:moveTo>
                <a:lnTo>
                  <a:pt x="872" y="686"/>
                </a:lnTo>
                <a:cubicBezTo>
                  <a:pt x="872" y="1280"/>
                  <a:pt x="582" y="1688"/>
                  <a:pt x="0" y="1909"/>
                </a:cubicBezTo>
                <a:lnTo>
                  <a:pt x="0" y="1619"/>
                </a:lnTo>
                <a:cubicBezTo>
                  <a:pt x="346" y="1425"/>
                  <a:pt x="512" y="1142"/>
                  <a:pt x="498" y="768"/>
                </a:cubicBezTo>
                <a:lnTo>
                  <a:pt x="83" y="768"/>
                </a:lnTo>
                <a:lnTo>
                  <a:pt x="83" y="0"/>
                </a:lnTo>
                <a:lnTo>
                  <a:pt x="87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矩形 10">
            <a:extLst>
              <a:ext uri="{FF2B5EF4-FFF2-40B4-BE49-F238E27FC236}">
                <a16:creationId xmlns:a16="http://schemas.microsoft.com/office/drawing/2014/main" id="{ECD8996E-2B47-42A2-AB1E-A60A552EB230}"/>
              </a:ext>
            </a:extLst>
          </p:cNvPr>
          <p:cNvSpPr/>
          <p:nvPr/>
        </p:nvSpPr>
        <p:spPr>
          <a:xfrm>
            <a:off x="775176" y="2737422"/>
            <a:ext cx="4134465" cy="523220"/>
          </a:xfrm>
          <a:prstGeom prst="rect">
            <a:avLst/>
          </a:prstGeom>
        </p:spPr>
        <p:txBody>
          <a:bodyPr wrap="none">
            <a:spAutoFit/>
          </a:bodyPr>
          <a:lstStyle/>
          <a:p>
            <a:r>
              <a:rPr lang="zh-CN" altLang="en-US" sz="2800" b="1" dirty="0">
                <a:solidFill>
                  <a:schemeClr val="accent1"/>
                </a:solidFill>
              </a:rPr>
              <a:t>七、如何贯彻落实民法典</a:t>
            </a:r>
          </a:p>
        </p:txBody>
      </p:sp>
      <p:sp>
        <p:nvSpPr>
          <p:cNvPr id="12" name="矩形: 圆角 11">
            <a:extLst>
              <a:ext uri="{FF2B5EF4-FFF2-40B4-BE49-F238E27FC236}">
                <a16:creationId xmlns:a16="http://schemas.microsoft.com/office/drawing/2014/main" id="{7457778B-D26F-40A8-B99A-61FC53504422}"/>
              </a:ext>
            </a:extLst>
          </p:cNvPr>
          <p:cNvSpPr/>
          <p:nvPr/>
        </p:nvSpPr>
        <p:spPr bwMode="auto">
          <a:xfrm>
            <a:off x="923032" y="3521588"/>
            <a:ext cx="1989179"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各级党和国家机关</a:t>
            </a:r>
          </a:p>
        </p:txBody>
      </p:sp>
      <p:sp>
        <p:nvSpPr>
          <p:cNvPr id="13" name="等腰三角形 12">
            <a:extLst>
              <a:ext uri="{FF2B5EF4-FFF2-40B4-BE49-F238E27FC236}">
                <a16:creationId xmlns:a16="http://schemas.microsoft.com/office/drawing/2014/main" id="{95462AEF-A91C-498F-9B9D-9CE3A9B62F4C}"/>
              </a:ext>
            </a:extLst>
          </p:cNvPr>
          <p:cNvSpPr/>
          <p:nvPr/>
        </p:nvSpPr>
        <p:spPr bwMode="auto">
          <a:xfrm rot="5400000">
            <a:off x="2984515" y="3658066"/>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4" name="矩形 13">
            <a:extLst>
              <a:ext uri="{FF2B5EF4-FFF2-40B4-BE49-F238E27FC236}">
                <a16:creationId xmlns:a16="http://schemas.microsoft.com/office/drawing/2014/main" id="{4A5CC22E-7319-4AA5-AEC3-C6FE372E9D71}"/>
              </a:ext>
            </a:extLst>
          </p:cNvPr>
          <p:cNvSpPr/>
          <p:nvPr/>
        </p:nvSpPr>
        <p:spPr>
          <a:xfrm>
            <a:off x="3395616" y="3429000"/>
            <a:ext cx="7039828" cy="728982"/>
          </a:xfrm>
          <a:prstGeom prst="rect">
            <a:avLst/>
          </a:prstGeom>
        </p:spPr>
        <p:txBody>
          <a:bodyPr wrap="square">
            <a:spAutoFit/>
          </a:bodyPr>
          <a:lstStyle/>
          <a:p>
            <a:pPr algn="just">
              <a:lnSpc>
                <a:spcPct val="120000"/>
              </a:lnSpc>
              <a:spcAft>
                <a:spcPts val="1000"/>
              </a:spcAft>
            </a:pPr>
            <a:r>
              <a:rPr lang="zh-CN" altLang="en-US" b="1" dirty="0"/>
              <a:t>要</a:t>
            </a:r>
            <a:r>
              <a:rPr lang="zh-CN" altLang="en-US" dirty="0"/>
              <a:t>带头宣传、推进、保障民法典实施，加强检查和监督，确保民法典得到全面有效执行。</a:t>
            </a:r>
            <a:endParaRPr lang="zh-CN" altLang="en-US" kern="0" dirty="0">
              <a:latin typeface="仿宋_GB2312" panose="02010609030101010101" pitchFamily="49" charset="-122"/>
              <a:ea typeface="微软雅黑" panose="020B0503020204020204" pitchFamily="34" charset="-122"/>
            </a:endParaRPr>
          </a:p>
        </p:txBody>
      </p:sp>
      <p:sp>
        <p:nvSpPr>
          <p:cNvPr id="15" name="矩形: 圆角 14">
            <a:extLst>
              <a:ext uri="{FF2B5EF4-FFF2-40B4-BE49-F238E27FC236}">
                <a16:creationId xmlns:a16="http://schemas.microsoft.com/office/drawing/2014/main" id="{8E75CF3B-DCC1-47EA-81D1-E02FADD8722C}"/>
              </a:ext>
            </a:extLst>
          </p:cNvPr>
          <p:cNvSpPr/>
          <p:nvPr/>
        </p:nvSpPr>
        <p:spPr bwMode="auto">
          <a:xfrm>
            <a:off x="923032" y="4297860"/>
            <a:ext cx="1989179"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各级领导干部</a:t>
            </a:r>
          </a:p>
        </p:txBody>
      </p:sp>
      <p:sp>
        <p:nvSpPr>
          <p:cNvPr id="16" name="等腰三角形 15">
            <a:extLst>
              <a:ext uri="{FF2B5EF4-FFF2-40B4-BE49-F238E27FC236}">
                <a16:creationId xmlns:a16="http://schemas.microsoft.com/office/drawing/2014/main" id="{E261B9FB-39A3-46F1-8936-5096BA987248}"/>
              </a:ext>
            </a:extLst>
          </p:cNvPr>
          <p:cNvSpPr/>
          <p:nvPr/>
        </p:nvSpPr>
        <p:spPr bwMode="auto">
          <a:xfrm rot="5400000">
            <a:off x="2984515" y="443433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7" name="矩形 16">
            <a:extLst>
              <a:ext uri="{FF2B5EF4-FFF2-40B4-BE49-F238E27FC236}">
                <a16:creationId xmlns:a16="http://schemas.microsoft.com/office/drawing/2014/main" id="{061B0050-9328-403F-BEDB-7291667F2922}"/>
              </a:ext>
            </a:extLst>
          </p:cNvPr>
          <p:cNvSpPr/>
          <p:nvPr/>
        </p:nvSpPr>
        <p:spPr>
          <a:xfrm>
            <a:off x="3395616" y="4205272"/>
            <a:ext cx="7039828" cy="728982"/>
          </a:xfrm>
          <a:prstGeom prst="rect">
            <a:avLst/>
          </a:prstGeom>
        </p:spPr>
        <p:txBody>
          <a:bodyPr wrap="square">
            <a:spAutoFit/>
          </a:bodyPr>
          <a:lstStyle/>
          <a:p>
            <a:pPr algn="just">
              <a:lnSpc>
                <a:spcPct val="120000"/>
              </a:lnSpc>
              <a:spcAft>
                <a:spcPts val="1000"/>
              </a:spcAft>
            </a:pPr>
            <a:r>
              <a:rPr lang="zh-CN" altLang="en-US" b="1" dirty="0"/>
              <a:t>要</a:t>
            </a:r>
            <a:r>
              <a:rPr lang="zh-CN" altLang="en-US" dirty="0"/>
              <a:t>做</a:t>
            </a:r>
            <a:r>
              <a:rPr lang="zh-CN" altLang="en-US" dirty="0">
                <a:solidFill>
                  <a:srgbClr val="FF0000"/>
                </a:solidFill>
              </a:rPr>
              <a:t>学习、遵守、维护</a:t>
            </a:r>
            <a:r>
              <a:rPr lang="zh-CN" altLang="en-US" dirty="0"/>
              <a:t>民法典的表率，</a:t>
            </a:r>
            <a:r>
              <a:rPr lang="zh-CN" altLang="en-US" b="1" dirty="0">
                <a:solidFill>
                  <a:srgbClr val="FF0000"/>
                </a:solidFill>
              </a:rPr>
              <a:t>提高运用民法典维护人民权益、化解矛盾纠纷、促进社会和谐稳定能力和水平</a:t>
            </a:r>
            <a:r>
              <a:rPr lang="zh-CN" altLang="en-US" dirty="0"/>
              <a:t>。</a:t>
            </a:r>
            <a:endParaRPr lang="zh-CN" altLang="en-US" kern="0" dirty="0">
              <a:latin typeface="仿宋_GB2312" panose="02010609030101010101" pitchFamily="49" charset="-122"/>
              <a:ea typeface="微软雅黑" panose="020B0503020204020204" pitchFamily="34" charset="-122"/>
            </a:endParaRPr>
          </a:p>
        </p:txBody>
      </p:sp>
    </p:spTree>
    <p:extLst>
      <p:ext uri="{BB962C8B-B14F-4D97-AF65-F5344CB8AC3E}">
        <p14:creationId xmlns:p14="http://schemas.microsoft.com/office/powerpoint/2010/main" val="3775957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90"/>
                                          </p:val>
                                        </p:tav>
                                        <p:tav tm="100000">
                                          <p:val>
                                            <p:fltVal val="0"/>
                                          </p:val>
                                        </p:tav>
                                      </p:tavLst>
                                    </p:anim>
                                    <p:animEffect transition="in" filter="fade">
                                      <p:cBhvr>
                                        <p:cTn id="10" dur="500"/>
                                        <p:tgtEl>
                                          <p:spTgt spid="9"/>
                                        </p:tgtEl>
                                      </p:cBhvr>
                                    </p:animEffect>
                                  </p:childTnLst>
                                </p:cTn>
                              </p:par>
                            </p:childTnLst>
                          </p:cTn>
                        </p:par>
                        <p:par>
                          <p:cTn id="11" fill="hold">
                            <p:stCondLst>
                              <p:cond delay="500"/>
                            </p:stCondLst>
                            <p:childTnLst>
                              <p:par>
                                <p:cTn id="12" presetID="31"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style.rotation</p:attrName>
                                        </p:attrNameLst>
                                      </p:cBhvr>
                                      <p:tavLst>
                                        <p:tav tm="0">
                                          <p:val>
                                            <p:fltVal val="90"/>
                                          </p:val>
                                        </p:tav>
                                        <p:tav tm="100000">
                                          <p:val>
                                            <p:fltVal val="0"/>
                                          </p:val>
                                        </p:tav>
                                      </p:tavLst>
                                    </p:anim>
                                    <p:animEffect transition="in" filter="fade">
                                      <p:cBhvr>
                                        <p:cTn id="17" dur="500"/>
                                        <p:tgtEl>
                                          <p:spTgt spid="10"/>
                                        </p:tgtEl>
                                      </p:cBhvr>
                                    </p:animEffect>
                                  </p:childTnLst>
                                </p:cTn>
                              </p:par>
                            </p:childTnLst>
                          </p:cTn>
                        </p:par>
                        <p:par>
                          <p:cTn id="18" fill="hold">
                            <p:stCondLst>
                              <p:cond delay="1000"/>
                            </p:stCondLst>
                            <p:childTnLst>
                              <p:par>
                                <p:cTn id="19" presetID="16" presetClass="entr" presetSubtype="21"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arn(inVertical)">
                                      <p:cBhvr>
                                        <p:cTn id="21" dur="500"/>
                                        <p:tgtEl>
                                          <p:spTgt spid="8"/>
                                        </p:tgtEl>
                                      </p:cBhvr>
                                    </p:animEffect>
                                  </p:childTnLst>
                                </p:cTn>
                              </p:par>
                            </p:childTnLst>
                          </p:cTn>
                        </p:par>
                        <p:par>
                          <p:cTn id="22" fill="hold">
                            <p:stCondLst>
                              <p:cond delay="1500"/>
                            </p:stCondLst>
                            <p:childTnLst>
                              <p:par>
                                <p:cTn id="23" presetID="16" presetClass="entr" presetSubtype="37"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outVertical)">
                                      <p:cBhvr>
                                        <p:cTn id="25" dur="500"/>
                                        <p:tgtEl>
                                          <p:spTgt spid="7"/>
                                        </p:tgtEl>
                                      </p:cBhvr>
                                    </p:animEffect>
                                  </p:childTnLst>
                                </p:cTn>
                              </p:par>
                            </p:childTnLst>
                          </p:cTn>
                        </p:par>
                        <p:par>
                          <p:cTn id="26" fill="hold">
                            <p:stCondLst>
                              <p:cond delay="2000"/>
                            </p:stCondLst>
                            <p:childTnLst>
                              <p:par>
                                <p:cTn id="27" presetID="31"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400" fill="hold"/>
                                        <p:tgtEl>
                                          <p:spTgt spid="12"/>
                                        </p:tgtEl>
                                        <p:attrNameLst>
                                          <p:attrName>ppt_w</p:attrName>
                                        </p:attrNameLst>
                                      </p:cBhvr>
                                      <p:tavLst>
                                        <p:tav tm="0">
                                          <p:val>
                                            <p:fltVal val="0"/>
                                          </p:val>
                                        </p:tav>
                                        <p:tav tm="100000">
                                          <p:val>
                                            <p:strVal val="#ppt_w"/>
                                          </p:val>
                                        </p:tav>
                                      </p:tavLst>
                                    </p:anim>
                                    <p:anim calcmode="lin" valueType="num">
                                      <p:cBhvr>
                                        <p:cTn id="30" dur="400" fill="hold"/>
                                        <p:tgtEl>
                                          <p:spTgt spid="12"/>
                                        </p:tgtEl>
                                        <p:attrNameLst>
                                          <p:attrName>ppt_h</p:attrName>
                                        </p:attrNameLst>
                                      </p:cBhvr>
                                      <p:tavLst>
                                        <p:tav tm="0">
                                          <p:val>
                                            <p:fltVal val="0"/>
                                          </p:val>
                                        </p:tav>
                                        <p:tav tm="100000">
                                          <p:val>
                                            <p:strVal val="#ppt_h"/>
                                          </p:val>
                                        </p:tav>
                                      </p:tavLst>
                                    </p:anim>
                                    <p:anim calcmode="lin" valueType="num">
                                      <p:cBhvr>
                                        <p:cTn id="31" dur="400" fill="hold"/>
                                        <p:tgtEl>
                                          <p:spTgt spid="12"/>
                                        </p:tgtEl>
                                        <p:attrNameLst>
                                          <p:attrName>style.rotation</p:attrName>
                                        </p:attrNameLst>
                                      </p:cBhvr>
                                      <p:tavLst>
                                        <p:tav tm="0">
                                          <p:val>
                                            <p:fltVal val="90"/>
                                          </p:val>
                                        </p:tav>
                                        <p:tav tm="100000">
                                          <p:val>
                                            <p:fltVal val="0"/>
                                          </p:val>
                                        </p:tav>
                                      </p:tavLst>
                                    </p:anim>
                                    <p:animEffect transition="in" filter="fade">
                                      <p:cBhvr>
                                        <p:cTn id="32" dur="400"/>
                                        <p:tgtEl>
                                          <p:spTgt spid="12"/>
                                        </p:tgtEl>
                                      </p:cBhvr>
                                    </p:animEffect>
                                  </p:childTnLst>
                                </p:cTn>
                              </p:par>
                            </p:childTnLst>
                          </p:cTn>
                        </p:par>
                        <p:par>
                          <p:cTn id="33" fill="hold">
                            <p:stCondLst>
                              <p:cond delay="2400"/>
                            </p:stCondLst>
                            <p:childTnLst>
                              <p:par>
                                <p:cTn id="34" presetID="1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300"/>
                                        <p:tgtEl>
                                          <p:spTgt spid="13"/>
                                        </p:tgtEl>
                                        <p:attrNameLst>
                                          <p:attrName>ppt_x</p:attrName>
                                        </p:attrNameLst>
                                      </p:cBhvr>
                                      <p:tavLst>
                                        <p:tav tm="0">
                                          <p:val>
                                            <p:strVal val="#ppt_x-#ppt_w*1.125000"/>
                                          </p:val>
                                        </p:tav>
                                        <p:tav tm="100000">
                                          <p:val>
                                            <p:strVal val="#ppt_x"/>
                                          </p:val>
                                        </p:tav>
                                      </p:tavLst>
                                    </p:anim>
                                    <p:animEffect transition="in" filter="wipe(right)">
                                      <p:cBhvr>
                                        <p:cTn id="37" dur="300"/>
                                        <p:tgtEl>
                                          <p:spTgt spid="13"/>
                                        </p:tgtEl>
                                      </p:cBhvr>
                                    </p:animEffect>
                                  </p:childTnLst>
                                </p:cTn>
                              </p:par>
                            </p:childTnLst>
                          </p:cTn>
                        </p:par>
                        <p:par>
                          <p:cTn id="38" fill="hold">
                            <p:stCondLst>
                              <p:cond delay="2700"/>
                            </p:stCondLst>
                            <p:childTnLst>
                              <p:par>
                                <p:cTn id="39" presetID="2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childTnLst>
                          </p:cTn>
                        </p:par>
                        <p:par>
                          <p:cTn id="42" fill="hold">
                            <p:stCondLst>
                              <p:cond delay="3200"/>
                            </p:stCondLst>
                            <p:childTnLst>
                              <p:par>
                                <p:cTn id="43" presetID="31" presetClass="entr" presetSubtype="0"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400" fill="hold"/>
                                        <p:tgtEl>
                                          <p:spTgt spid="15"/>
                                        </p:tgtEl>
                                        <p:attrNameLst>
                                          <p:attrName>ppt_w</p:attrName>
                                        </p:attrNameLst>
                                      </p:cBhvr>
                                      <p:tavLst>
                                        <p:tav tm="0">
                                          <p:val>
                                            <p:fltVal val="0"/>
                                          </p:val>
                                        </p:tav>
                                        <p:tav tm="100000">
                                          <p:val>
                                            <p:strVal val="#ppt_w"/>
                                          </p:val>
                                        </p:tav>
                                      </p:tavLst>
                                    </p:anim>
                                    <p:anim calcmode="lin" valueType="num">
                                      <p:cBhvr>
                                        <p:cTn id="46" dur="400" fill="hold"/>
                                        <p:tgtEl>
                                          <p:spTgt spid="15"/>
                                        </p:tgtEl>
                                        <p:attrNameLst>
                                          <p:attrName>ppt_h</p:attrName>
                                        </p:attrNameLst>
                                      </p:cBhvr>
                                      <p:tavLst>
                                        <p:tav tm="0">
                                          <p:val>
                                            <p:fltVal val="0"/>
                                          </p:val>
                                        </p:tav>
                                        <p:tav tm="100000">
                                          <p:val>
                                            <p:strVal val="#ppt_h"/>
                                          </p:val>
                                        </p:tav>
                                      </p:tavLst>
                                    </p:anim>
                                    <p:anim calcmode="lin" valueType="num">
                                      <p:cBhvr>
                                        <p:cTn id="47" dur="400" fill="hold"/>
                                        <p:tgtEl>
                                          <p:spTgt spid="15"/>
                                        </p:tgtEl>
                                        <p:attrNameLst>
                                          <p:attrName>style.rotation</p:attrName>
                                        </p:attrNameLst>
                                      </p:cBhvr>
                                      <p:tavLst>
                                        <p:tav tm="0">
                                          <p:val>
                                            <p:fltVal val="90"/>
                                          </p:val>
                                        </p:tav>
                                        <p:tav tm="100000">
                                          <p:val>
                                            <p:fltVal val="0"/>
                                          </p:val>
                                        </p:tav>
                                      </p:tavLst>
                                    </p:anim>
                                    <p:animEffect transition="in" filter="fade">
                                      <p:cBhvr>
                                        <p:cTn id="48" dur="400"/>
                                        <p:tgtEl>
                                          <p:spTgt spid="15"/>
                                        </p:tgtEl>
                                      </p:cBhvr>
                                    </p:animEffect>
                                  </p:childTnLst>
                                </p:cTn>
                              </p:par>
                            </p:childTnLst>
                          </p:cTn>
                        </p:par>
                        <p:par>
                          <p:cTn id="49" fill="hold">
                            <p:stCondLst>
                              <p:cond delay="3600"/>
                            </p:stCondLst>
                            <p:childTnLst>
                              <p:par>
                                <p:cTn id="50" presetID="12" presetClass="entr" presetSubtype="8"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300"/>
                                        <p:tgtEl>
                                          <p:spTgt spid="16"/>
                                        </p:tgtEl>
                                        <p:attrNameLst>
                                          <p:attrName>ppt_x</p:attrName>
                                        </p:attrNameLst>
                                      </p:cBhvr>
                                      <p:tavLst>
                                        <p:tav tm="0">
                                          <p:val>
                                            <p:strVal val="#ppt_x-#ppt_w*1.125000"/>
                                          </p:val>
                                        </p:tav>
                                        <p:tav tm="100000">
                                          <p:val>
                                            <p:strVal val="#ppt_x"/>
                                          </p:val>
                                        </p:tav>
                                      </p:tavLst>
                                    </p:anim>
                                    <p:animEffect transition="in" filter="wipe(right)">
                                      <p:cBhvr>
                                        <p:cTn id="53" dur="300"/>
                                        <p:tgtEl>
                                          <p:spTgt spid="16"/>
                                        </p:tgtEl>
                                      </p:cBhvr>
                                    </p:animEffect>
                                  </p:childTnLst>
                                </p:cTn>
                              </p:par>
                            </p:childTnLst>
                          </p:cTn>
                        </p:par>
                        <p:par>
                          <p:cTn id="54" fill="hold">
                            <p:stCondLst>
                              <p:cond delay="3900"/>
                            </p:stCondLst>
                            <p:childTnLst>
                              <p:par>
                                <p:cTn id="55" presetID="22" presetClass="entr" presetSubtype="8"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left)">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animBg="1"/>
      <p:bldP spid="12" grpId="0" animBg="1"/>
      <p:bldP spid="13" grpId="0" animBg="1"/>
      <p:bldP spid="14" grpId="0"/>
      <p:bldP spid="15" grpId="0" animBg="1"/>
      <p:bldP spid="16" grpId="0" animBg="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392601D8-8F8A-4EE3-B330-205164A93833}"/>
              </a:ext>
            </a:extLst>
          </p:cNvPr>
          <p:cNvSpPr/>
          <p:nvPr/>
        </p:nvSpPr>
        <p:spPr>
          <a:xfrm>
            <a:off x="0" y="1942779"/>
            <a:ext cx="12192000" cy="33788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Impact"/>
              <a:ea typeface="微软雅黑"/>
              <a:cs typeface="+mn-cs"/>
            </a:endParaRPr>
          </a:p>
        </p:txBody>
      </p:sp>
      <p:pic>
        <p:nvPicPr>
          <p:cNvPr id="3" name="Picture 2">
            <a:extLst>
              <a:ext uri="{FF2B5EF4-FFF2-40B4-BE49-F238E27FC236}">
                <a16:creationId xmlns:a16="http://schemas.microsoft.com/office/drawing/2014/main" id="{21E5AC17-4527-4EDD-A9C6-0644BBC356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399" y="1957067"/>
            <a:ext cx="2568575" cy="3364554"/>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a:extLst>
              <a:ext uri="{FF2B5EF4-FFF2-40B4-BE49-F238E27FC236}">
                <a16:creationId xmlns:a16="http://schemas.microsoft.com/office/drawing/2014/main" id="{72D7F6D1-13E1-4864-8065-72FC4A0E3AC4}"/>
              </a:ext>
            </a:extLst>
          </p:cNvPr>
          <p:cNvGrpSpPr/>
          <p:nvPr/>
        </p:nvGrpSpPr>
        <p:grpSpPr>
          <a:xfrm>
            <a:off x="3780174" y="2207892"/>
            <a:ext cx="6955750" cy="2790768"/>
            <a:chOff x="3780174" y="2207892"/>
            <a:chExt cx="6955750" cy="2790768"/>
          </a:xfrm>
        </p:grpSpPr>
        <p:sp>
          <p:nvSpPr>
            <p:cNvPr id="4" name="文本框 3">
              <a:extLst>
                <a:ext uri="{FF2B5EF4-FFF2-40B4-BE49-F238E27FC236}">
                  <a16:creationId xmlns:a16="http://schemas.microsoft.com/office/drawing/2014/main" id="{F5A961F0-3385-4EE8-99C4-CCE39AE67321}"/>
                </a:ext>
              </a:extLst>
            </p:cNvPr>
            <p:cNvSpPr txBox="1"/>
            <p:nvPr/>
          </p:nvSpPr>
          <p:spPr>
            <a:xfrm>
              <a:off x="3988756" y="2207892"/>
              <a:ext cx="2441694"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srgbClr val="FFC000"/>
                  </a:solidFill>
                  <a:effectLst/>
                  <a:uLnTx/>
                  <a:uFillTx/>
                  <a:latin typeface="Impact"/>
                  <a:ea typeface="微软雅黑"/>
                  <a:cs typeface="+mn-cs"/>
                </a:rPr>
                <a:t>第</a:t>
              </a:r>
              <a:r>
                <a:rPr lang="zh-CN" altLang="en-US" sz="4400" dirty="0">
                  <a:solidFill>
                    <a:srgbClr val="FFC000"/>
                  </a:solidFill>
                  <a:latin typeface="Impact"/>
                  <a:ea typeface="微软雅黑"/>
                </a:rPr>
                <a:t>二</a:t>
              </a:r>
              <a:r>
                <a:rPr kumimoji="0" lang="zh-CN" altLang="en-US" sz="4400" b="0" i="0" u="none" strike="noStrike" kern="1200" cap="none" spc="0" normalizeH="0" baseline="0" noProof="0" dirty="0">
                  <a:ln>
                    <a:noFill/>
                  </a:ln>
                  <a:solidFill>
                    <a:srgbClr val="FFC000"/>
                  </a:solidFill>
                  <a:effectLst/>
                  <a:uLnTx/>
                  <a:uFillTx/>
                  <a:latin typeface="Impact"/>
                  <a:ea typeface="微软雅黑"/>
                  <a:cs typeface="+mn-cs"/>
                </a:rPr>
                <a:t>部分</a:t>
              </a:r>
            </a:p>
          </p:txBody>
        </p:sp>
        <p:sp>
          <p:nvSpPr>
            <p:cNvPr id="5" name="矩形 4">
              <a:extLst>
                <a:ext uri="{FF2B5EF4-FFF2-40B4-BE49-F238E27FC236}">
                  <a16:creationId xmlns:a16="http://schemas.microsoft.com/office/drawing/2014/main" id="{5760A434-C65E-4E72-99E9-F1FFCEDF8FFB}"/>
                </a:ext>
              </a:extLst>
            </p:cNvPr>
            <p:cNvSpPr/>
            <p:nvPr/>
          </p:nvSpPr>
          <p:spPr>
            <a:xfrm>
              <a:off x="3780174" y="2875002"/>
              <a:ext cx="6955750" cy="2123658"/>
            </a:xfrm>
            <a:prstGeom prst="rect">
              <a:avLst/>
            </a:prstGeom>
          </p:spPr>
          <p:txBody>
            <a:bodyPr wrap="none">
              <a:spAutoFit/>
            </a:bodyPr>
            <a:lstStyle/>
            <a:p>
              <a:pPr lvl="0"/>
              <a:r>
                <a:rPr kumimoji="0" lang="zh-CN" altLang="en-US" sz="6600" b="1" i="0" u="none" strike="noStrike" kern="1200" cap="none" spc="0" normalizeH="0" baseline="0" noProof="0" dirty="0">
                  <a:ln>
                    <a:noFill/>
                  </a:ln>
                  <a:solidFill>
                    <a:prstClr val="white"/>
                  </a:solidFill>
                  <a:effectLst/>
                  <a:uLnTx/>
                  <a:uFillTx/>
                  <a:latin typeface="Impact"/>
                  <a:ea typeface="微软雅黑"/>
                  <a:cs typeface="+mn-cs"/>
                </a:rPr>
                <a:t>民</a:t>
              </a:r>
              <a:r>
                <a:rPr lang="zh-CN" altLang="en-US" sz="6600" b="1" dirty="0">
                  <a:solidFill>
                    <a:prstClr val="white"/>
                  </a:solidFill>
                </a:rPr>
                <a:t>法典的基本内容</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6600" b="1" i="0" u="none" strike="noStrike" kern="1200" cap="none" spc="0" normalizeH="0" baseline="0" noProof="0" dirty="0">
                <a:ln>
                  <a:noFill/>
                </a:ln>
                <a:solidFill>
                  <a:prstClr val="white"/>
                </a:solidFill>
                <a:effectLst/>
                <a:uLnTx/>
                <a:uFillTx/>
                <a:latin typeface="Impact"/>
                <a:ea typeface="微软雅黑"/>
                <a:cs typeface="+mn-cs"/>
              </a:endParaRPr>
            </a:p>
          </p:txBody>
        </p:sp>
      </p:grpSp>
      <p:sp>
        <p:nvSpPr>
          <p:cNvPr id="15" name="文本框 5">
            <a:extLst>
              <a:ext uri="{FF2B5EF4-FFF2-40B4-BE49-F238E27FC236}">
                <a16:creationId xmlns:a16="http://schemas.microsoft.com/office/drawing/2014/main" id="{2D6519C3-956C-4058-ADD7-B9D38BAC7172}"/>
              </a:ext>
            </a:extLst>
          </p:cNvPr>
          <p:cNvSpPr txBox="1">
            <a:spLocks noChangeArrowheads="1"/>
          </p:cNvSpPr>
          <p:nvPr/>
        </p:nvSpPr>
        <p:spPr bwMode="auto">
          <a:xfrm>
            <a:off x="4256245" y="4040940"/>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lang="zh-CN" altLang="en-US" kern="0" noProof="0" dirty="0">
                <a:solidFill>
                  <a:srgbClr val="FFFF00"/>
                </a:solidFill>
              </a:rPr>
              <a:t>总则</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
        <p:nvSpPr>
          <p:cNvPr id="16" name="Freeform 21">
            <a:extLst>
              <a:ext uri="{FF2B5EF4-FFF2-40B4-BE49-F238E27FC236}">
                <a16:creationId xmlns:a16="http://schemas.microsoft.com/office/drawing/2014/main" id="{2F7A883A-9D67-4398-9531-20FA7FE3A665}"/>
              </a:ext>
            </a:extLst>
          </p:cNvPr>
          <p:cNvSpPr>
            <a:spLocks noEditPoints="1"/>
          </p:cNvSpPr>
          <p:nvPr/>
        </p:nvSpPr>
        <p:spPr bwMode="auto">
          <a:xfrm>
            <a:off x="4056640" y="4115193"/>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cs typeface="+mn-cs"/>
            </a:endParaRPr>
          </a:p>
        </p:txBody>
      </p:sp>
      <p:sp>
        <p:nvSpPr>
          <p:cNvPr id="17" name="文本框 5">
            <a:extLst>
              <a:ext uri="{FF2B5EF4-FFF2-40B4-BE49-F238E27FC236}">
                <a16:creationId xmlns:a16="http://schemas.microsoft.com/office/drawing/2014/main" id="{5C95AAAF-7DF8-451A-8BF8-56B7B9AA39E5}"/>
              </a:ext>
            </a:extLst>
          </p:cNvPr>
          <p:cNvSpPr txBox="1">
            <a:spLocks noChangeArrowheads="1"/>
          </p:cNvSpPr>
          <p:nvPr/>
        </p:nvSpPr>
        <p:spPr bwMode="auto">
          <a:xfrm>
            <a:off x="4256245" y="4382134"/>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lang="zh-CN" altLang="en-US" kern="0" noProof="0" dirty="0">
                <a:solidFill>
                  <a:srgbClr val="FFFF00"/>
                </a:solidFill>
              </a:rPr>
              <a:t>人格权</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
        <p:nvSpPr>
          <p:cNvPr id="18" name="Freeform 21">
            <a:extLst>
              <a:ext uri="{FF2B5EF4-FFF2-40B4-BE49-F238E27FC236}">
                <a16:creationId xmlns:a16="http://schemas.microsoft.com/office/drawing/2014/main" id="{EAFBC8BE-A3F7-4963-B59C-5CDF0CC6A649}"/>
              </a:ext>
            </a:extLst>
          </p:cNvPr>
          <p:cNvSpPr>
            <a:spLocks noEditPoints="1"/>
          </p:cNvSpPr>
          <p:nvPr/>
        </p:nvSpPr>
        <p:spPr bwMode="auto">
          <a:xfrm>
            <a:off x="4056640" y="4456387"/>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cs typeface="+mn-cs"/>
            </a:endParaRPr>
          </a:p>
        </p:txBody>
      </p:sp>
      <p:sp>
        <p:nvSpPr>
          <p:cNvPr id="19" name="文本框 5">
            <a:extLst>
              <a:ext uri="{FF2B5EF4-FFF2-40B4-BE49-F238E27FC236}">
                <a16:creationId xmlns:a16="http://schemas.microsoft.com/office/drawing/2014/main" id="{C8EDE673-10FE-4CB2-96D3-4B65DC1A2CFE}"/>
              </a:ext>
            </a:extLst>
          </p:cNvPr>
          <p:cNvSpPr txBox="1">
            <a:spLocks noChangeArrowheads="1"/>
          </p:cNvSpPr>
          <p:nvPr/>
        </p:nvSpPr>
        <p:spPr bwMode="auto">
          <a:xfrm>
            <a:off x="6630055" y="4040940"/>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物权</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a:extLst>
              <a:ext uri="{FF2B5EF4-FFF2-40B4-BE49-F238E27FC236}">
                <a16:creationId xmlns:a16="http://schemas.microsoft.com/office/drawing/2014/main" id="{6056021D-8D9C-4118-9F72-37927542A264}"/>
              </a:ext>
            </a:extLst>
          </p:cNvPr>
          <p:cNvSpPr>
            <a:spLocks noEditPoints="1"/>
          </p:cNvSpPr>
          <p:nvPr/>
        </p:nvSpPr>
        <p:spPr bwMode="auto">
          <a:xfrm>
            <a:off x="6430450" y="4115193"/>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cs typeface="+mn-cs"/>
            </a:endParaRPr>
          </a:p>
        </p:txBody>
      </p:sp>
      <p:sp>
        <p:nvSpPr>
          <p:cNvPr id="21" name="文本框 5">
            <a:extLst>
              <a:ext uri="{FF2B5EF4-FFF2-40B4-BE49-F238E27FC236}">
                <a16:creationId xmlns:a16="http://schemas.microsoft.com/office/drawing/2014/main" id="{677EC232-E02C-43E9-8FC2-9F562E228F08}"/>
              </a:ext>
            </a:extLst>
          </p:cNvPr>
          <p:cNvSpPr txBox="1">
            <a:spLocks noChangeArrowheads="1"/>
          </p:cNvSpPr>
          <p:nvPr/>
        </p:nvSpPr>
        <p:spPr bwMode="auto">
          <a:xfrm>
            <a:off x="6630055" y="4382134"/>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婚姻家庭</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
        <p:nvSpPr>
          <p:cNvPr id="22" name="Freeform 21">
            <a:extLst>
              <a:ext uri="{FF2B5EF4-FFF2-40B4-BE49-F238E27FC236}">
                <a16:creationId xmlns:a16="http://schemas.microsoft.com/office/drawing/2014/main" id="{D6A637C6-2528-40F4-A200-FAF95AD3B490}"/>
              </a:ext>
            </a:extLst>
          </p:cNvPr>
          <p:cNvSpPr>
            <a:spLocks noEditPoints="1"/>
          </p:cNvSpPr>
          <p:nvPr/>
        </p:nvSpPr>
        <p:spPr bwMode="auto">
          <a:xfrm>
            <a:off x="6430450" y="4456387"/>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cs typeface="+mn-cs"/>
            </a:endParaRPr>
          </a:p>
        </p:txBody>
      </p:sp>
      <p:sp>
        <p:nvSpPr>
          <p:cNvPr id="23" name="文本框 5">
            <a:extLst>
              <a:ext uri="{FF2B5EF4-FFF2-40B4-BE49-F238E27FC236}">
                <a16:creationId xmlns:a16="http://schemas.microsoft.com/office/drawing/2014/main" id="{79231FCE-EAE9-451C-95E1-2E6DC570945D}"/>
              </a:ext>
            </a:extLst>
          </p:cNvPr>
          <p:cNvSpPr txBox="1">
            <a:spLocks noChangeArrowheads="1"/>
          </p:cNvSpPr>
          <p:nvPr/>
        </p:nvSpPr>
        <p:spPr bwMode="auto">
          <a:xfrm>
            <a:off x="8874913" y="404094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合同</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
        <p:nvSpPr>
          <p:cNvPr id="24" name="Freeform 21">
            <a:extLst>
              <a:ext uri="{FF2B5EF4-FFF2-40B4-BE49-F238E27FC236}">
                <a16:creationId xmlns:a16="http://schemas.microsoft.com/office/drawing/2014/main" id="{B67A33FE-EF10-427D-897A-0F2E261EAAAE}"/>
              </a:ext>
            </a:extLst>
          </p:cNvPr>
          <p:cNvSpPr>
            <a:spLocks noEditPoints="1"/>
          </p:cNvSpPr>
          <p:nvPr/>
        </p:nvSpPr>
        <p:spPr bwMode="auto">
          <a:xfrm>
            <a:off x="8675308" y="4115193"/>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cs typeface="+mn-cs"/>
            </a:endParaRPr>
          </a:p>
        </p:txBody>
      </p:sp>
      <p:sp>
        <p:nvSpPr>
          <p:cNvPr id="25" name="文本框 5">
            <a:extLst>
              <a:ext uri="{FF2B5EF4-FFF2-40B4-BE49-F238E27FC236}">
                <a16:creationId xmlns:a16="http://schemas.microsoft.com/office/drawing/2014/main" id="{F0161031-C760-4360-A17E-7BA524817F68}"/>
              </a:ext>
            </a:extLst>
          </p:cNvPr>
          <p:cNvSpPr txBox="1">
            <a:spLocks noChangeArrowheads="1"/>
          </p:cNvSpPr>
          <p:nvPr/>
        </p:nvSpPr>
        <p:spPr bwMode="auto">
          <a:xfrm>
            <a:off x="8874913" y="4382134"/>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继承</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
        <p:nvSpPr>
          <p:cNvPr id="26" name="Freeform 21">
            <a:extLst>
              <a:ext uri="{FF2B5EF4-FFF2-40B4-BE49-F238E27FC236}">
                <a16:creationId xmlns:a16="http://schemas.microsoft.com/office/drawing/2014/main" id="{D319536D-CE26-4699-B092-D2047F785BCC}"/>
              </a:ext>
            </a:extLst>
          </p:cNvPr>
          <p:cNvSpPr>
            <a:spLocks noEditPoints="1"/>
          </p:cNvSpPr>
          <p:nvPr/>
        </p:nvSpPr>
        <p:spPr bwMode="auto">
          <a:xfrm>
            <a:off x="8675308" y="4456387"/>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cs typeface="+mn-cs"/>
            </a:endParaRPr>
          </a:p>
        </p:txBody>
      </p:sp>
      <p:sp>
        <p:nvSpPr>
          <p:cNvPr id="27" name="文本框 5">
            <a:extLst>
              <a:ext uri="{FF2B5EF4-FFF2-40B4-BE49-F238E27FC236}">
                <a16:creationId xmlns:a16="http://schemas.microsoft.com/office/drawing/2014/main" id="{67FCBA27-8037-4E51-9486-B835A1EF2C6F}"/>
              </a:ext>
            </a:extLst>
          </p:cNvPr>
          <p:cNvSpPr txBox="1">
            <a:spLocks noChangeArrowheads="1"/>
          </p:cNvSpPr>
          <p:nvPr/>
        </p:nvSpPr>
        <p:spPr bwMode="auto">
          <a:xfrm>
            <a:off x="4256245" y="4749344"/>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侵权责任</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
        <p:nvSpPr>
          <p:cNvPr id="28" name="Freeform 21">
            <a:extLst>
              <a:ext uri="{FF2B5EF4-FFF2-40B4-BE49-F238E27FC236}">
                <a16:creationId xmlns:a16="http://schemas.microsoft.com/office/drawing/2014/main" id="{A950C896-5465-446E-AD7C-B0CF3A41C6AC}"/>
              </a:ext>
            </a:extLst>
          </p:cNvPr>
          <p:cNvSpPr>
            <a:spLocks noEditPoints="1"/>
          </p:cNvSpPr>
          <p:nvPr/>
        </p:nvSpPr>
        <p:spPr bwMode="auto">
          <a:xfrm>
            <a:off x="4056640" y="4823597"/>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cs typeface="+mn-cs"/>
            </a:endParaRPr>
          </a:p>
        </p:txBody>
      </p:sp>
      <p:sp>
        <p:nvSpPr>
          <p:cNvPr id="30" name="文本框 5">
            <a:extLst>
              <a:ext uri="{FF2B5EF4-FFF2-40B4-BE49-F238E27FC236}">
                <a16:creationId xmlns:a16="http://schemas.microsoft.com/office/drawing/2014/main" id="{55D88B42-2F3A-44E2-B0C6-F7CECA165ED9}"/>
              </a:ext>
            </a:extLst>
          </p:cNvPr>
          <p:cNvSpPr txBox="1">
            <a:spLocks noChangeArrowheads="1"/>
          </p:cNvSpPr>
          <p:nvPr/>
        </p:nvSpPr>
        <p:spPr bwMode="auto">
          <a:xfrm>
            <a:off x="6630055" y="4749344"/>
            <a:ext cx="646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附则</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cs typeface="+mn-cs"/>
            </a:endParaRPr>
          </a:p>
        </p:txBody>
      </p:sp>
      <p:sp>
        <p:nvSpPr>
          <p:cNvPr id="31" name="Freeform 21">
            <a:extLst>
              <a:ext uri="{FF2B5EF4-FFF2-40B4-BE49-F238E27FC236}">
                <a16:creationId xmlns:a16="http://schemas.microsoft.com/office/drawing/2014/main" id="{69A8F11B-F21B-4690-8F6E-CD5A16982B5D}"/>
              </a:ext>
            </a:extLst>
          </p:cNvPr>
          <p:cNvSpPr>
            <a:spLocks noEditPoints="1"/>
          </p:cNvSpPr>
          <p:nvPr/>
        </p:nvSpPr>
        <p:spPr bwMode="auto">
          <a:xfrm>
            <a:off x="6430450" y="4823597"/>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8139911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2500"/>
                            </p:stCondLst>
                            <p:childTnLst>
                              <p:par>
                                <p:cTn id="34" presetID="22" presetClass="entr" presetSubtype="8" fill="hold" grpId="1"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left)">
                                      <p:cBhvr>
                                        <p:cTn id="36" dur="500"/>
                                        <p:tgtEl>
                                          <p:spTgt spid="15"/>
                                        </p:tgtEl>
                                      </p:cBhvr>
                                    </p:animEffect>
                                  </p:childTnLst>
                                </p:cTn>
                              </p:par>
                              <p:par>
                                <p:cTn id="37" presetID="22" presetClass="entr" presetSubtype="8" fill="hold" grpId="1"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childTnLst>
                          </p:cTn>
                        </p:par>
                        <p:par>
                          <p:cTn id="51" fill="hold">
                            <p:stCondLst>
                              <p:cond delay="3500"/>
                            </p:stCondLst>
                            <p:childTnLst>
                              <p:par>
                                <p:cTn id="52" presetID="22" presetClass="entr" presetSubtype="8" fill="hold" grpId="1"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left)">
                                      <p:cBhvr>
                                        <p:cTn id="54" dur="500"/>
                                        <p:tgtEl>
                                          <p:spTgt spid="19"/>
                                        </p:tgtEl>
                                      </p:cBhvr>
                                    </p:animEffect>
                                  </p:childTnLst>
                                </p:cTn>
                              </p:par>
                              <p:par>
                                <p:cTn id="55" presetID="22" presetClass="entr" presetSubtype="8" fill="hold" grpId="1"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par>
                          <p:cTn id="58" fill="hold">
                            <p:stCondLst>
                              <p:cond delay="400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p:cTn id="66" dur="500" fill="hold"/>
                                        <p:tgtEl>
                                          <p:spTgt spid="26"/>
                                        </p:tgtEl>
                                        <p:attrNameLst>
                                          <p:attrName>ppt_w</p:attrName>
                                        </p:attrNameLst>
                                      </p:cBhvr>
                                      <p:tavLst>
                                        <p:tav tm="0">
                                          <p:val>
                                            <p:fltVal val="0"/>
                                          </p:val>
                                        </p:tav>
                                        <p:tav tm="100000">
                                          <p:val>
                                            <p:strVal val="#ppt_w"/>
                                          </p:val>
                                        </p:tav>
                                      </p:tavLst>
                                    </p:anim>
                                    <p:anim calcmode="lin" valueType="num">
                                      <p:cBhvr>
                                        <p:cTn id="67" dur="500" fill="hold"/>
                                        <p:tgtEl>
                                          <p:spTgt spid="26"/>
                                        </p:tgtEl>
                                        <p:attrNameLst>
                                          <p:attrName>ppt_h</p:attrName>
                                        </p:attrNameLst>
                                      </p:cBhvr>
                                      <p:tavLst>
                                        <p:tav tm="0">
                                          <p:val>
                                            <p:fltVal val="0"/>
                                          </p:val>
                                        </p:tav>
                                        <p:tav tm="100000">
                                          <p:val>
                                            <p:strVal val="#ppt_h"/>
                                          </p:val>
                                        </p:tav>
                                      </p:tavLst>
                                    </p:anim>
                                    <p:animEffect transition="in" filter="fade">
                                      <p:cBhvr>
                                        <p:cTn id="68" dur="500"/>
                                        <p:tgtEl>
                                          <p:spTgt spid="26"/>
                                        </p:tgtEl>
                                      </p:cBhvr>
                                    </p:animEffect>
                                  </p:childTnLst>
                                </p:cTn>
                              </p:par>
                            </p:childTnLst>
                          </p:cTn>
                        </p:par>
                        <p:par>
                          <p:cTn id="69" fill="hold">
                            <p:stCondLst>
                              <p:cond delay="4500"/>
                            </p:stCondLst>
                            <p:childTnLst>
                              <p:par>
                                <p:cTn id="70" presetID="22" presetClass="entr" presetSubtype="8" fill="hold" grpId="1"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500"/>
                                        <p:tgtEl>
                                          <p:spTgt spid="23"/>
                                        </p:tgtEl>
                                      </p:cBhvr>
                                    </p:animEffect>
                                  </p:childTnLst>
                                </p:cTn>
                              </p:par>
                              <p:par>
                                <p:cTn id="73" presetID="22" presetClass="entr" presetSubtype="8" fill="hold" grpId="1"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left)">
                                      <p:cBhvr>
                                        <p:cTn id="75" dur="500"/>
                                        <p:tgtEl>
                                          <p:spTgt spid="25"/>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ppt_w</p:attrName>
                                        </p:attrNameLst>
                                      </p:cBhvr>
                                      <p:tavLst>
                                        <p:tav tm="0">
                                          <p:val>
                                            <p:fltVal val="0"/>
                                          </p:val>
                                        </p:tav>
                                        <p:tav tm="100000">
                                          <p:val>
                                            <p:strVal val="#ppt_w"/>
                                          </p:val>
                                        </p:tav>
                                      </p:tavLst>
                                    </p:anim>
                                    <p:anim calcmode="lin" valueType="num">
                                      <p:cBhvr>
                                        <p:cTn id="79" dur="500" fill="hold"/>
                                        <p:tgtEl>
                                          <p:spTgt spid="28"/>
                                        </p:tgtEl>
                                        <p:attrNameLst>
                                          <p:attrName>ppt_h</p:attrName>
                                        </p:attrNameLst>
                                      </p:cBhvr>
                                      <p:tavLst>
                                        <p:tav tm="0">
                                          <p:val>
                                            <p:fltVal val="0"/>
                                          </p:val>
                                        </p:tav>
                                        <p:tav tm="100000">
                                          <p:val>
                                            <p:strVal val="#ppt_h"/>
                                          </p:val>
                                        </p:tav>
                                      </p:tavLst>
                                    </p:anim>
                                    <p:animEffect transition="in" filter="fade">
                                      <p:cBhvr>
                                        <p:cTn id="80" dur="500"/>
                                        <p:tgtEl>
                                          <p:spTgt spid="28"/>
                                        </p:tgtEl>
                                      </p:cBhvr>
                                    </p:animEffect>
                                  </p:childTnLst>
                                </p:cTn>
                              </p:par>
                              <p:par>
                                <p:cTn id="81" presetID="22" presetClass="entr" presetSubtype="8" fill="hold" grpId="1" nodeType="with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p:cTn id="86" dur="500" fill="hold"/>
                                        <p:tgtEl>
                                          <p:spTgt spid="31"/>
                                        </p:tgtEl>
                                        <p:attrNameLst>
                                          <p:attrName>ppt_w</p:attrName>
                                        </p:attrNameLst>
                                      </p:cBhvr>
                                      <p:tavLst>
                                        <p:tav tm="0">
                                          <p:val>
                                            <p:fltVal val="0"/>
                                          </p:val>
                                        </p:tav>
                                        <p:tav tm="100000">
                                          <p:val>
                                            <p:strVal val="#ppt_w"/>
                                          </p:val>
                                        </p:tav>
                                      </p:tavLst>
                                    </p:anim>
                                    <p:anim calcmode="lin" valueType="num">
                                      <p:cBhvr>
                                        <p:cTn id="87" dur="500" fill="hold"/>
                                        <p:tgtEl>
                                          <p:spTgt spid="31"/>
                                        </p:tgtEl>
                                        <p:attrNameLst>
                                          <p:attrName>ppt_h</p:attrName>
                                        </p:attrNameLst>
                                      </p:cBhvr>
                                      <p:tavLst>
                                        <p:tav tm="0">
                                          <p:val>
                                            <p:fltVal val="0"/>
                                          </p:val>
                                        </p:tav>
                                        <p:tav tm="100000">
                                          <p:val>
                                            <p:strVal val="#ppt_h"/>
                                          </p:val>
                                        </p:tav>
                                      </p:tavLst>
                                    </p:anim>
                                    <p:animEffect transition="in" filter="fade">
                                      <p:cBhvr>
                                        <p:cTn id="88" dur="500"/>
                                        <p:tgtEl>
                                          <p:spTgt spid="31"/>
                                        </p:tgtEl>
                                      </p:cBhvr>
                                    </p:animEffect>
                                  </p:childTnLst>
                                </p:cTn>
                              </p:par>
                              <p:par>
                                <p:cTn id="89" presetID="22" presetClass="entr" presetSubtype="8" fill="hold" grpId="1"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left)">
                                      <p:cBhvr>
                                        <p:cTn id="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p:bldP spid="15" grpId="1"/>
      <p:bldP spid="16" grpId="0" animBg="1"/>
      <p:bldP spid="17" grpId="0"/>
      <p:bldP spid="17" grpId="1"/>
      <p:bldP spid="18" grpId="0" animBg="1"/>
      <p:bldP spid="19" grpId="0"/>
      <p:bldP spid="19" grpId="1"/>
      <p:bldP spid="20" grpId="0" animBg="1"/>
      <p:bldP spid="21" grpId="0"/>
      <p:bldP spid="21" grpId="1"/>
      <p:bldP spid="22" grpId="0" animBg="1"/>
      <p:bldP spid="23" grpId="0"/>
      <p:bldP spid="23" grpId="1"/>
      <p:bldP spid="24" grpId="0" animBg="1"/>
      <p:bldP spid="25" grpId="0"/>
      <p:bldP spid="25" grpId="1"/>
      <p:bldP spid="26" grpId="0" animBg="1"/>
      <p:bldP spid="27" grpId="0"/>
      <p:bldP spid="27" grpId="1"/>
      <p:bldP spid="28" grpId="0" animBg="1"/>
      <p:bldP spid="30" grpId="0"/>
      <p:bldP spid="30" grpId="1"/>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民法典的基本内容</a:t>
            </a:r>
          </a:p>
        </p:txBody>
      </p:sp>
      <p:sp>
        <p:nvSpPr>
          <p:cNvPr id="3" name="矩形 2">
            <a:extLst>
              <a:ext uri="{FF2B5EF4-FFF2-40B4-BE49-F238E27FC236}">
                <a16:creationId xmlns:a16="http://schemas.microsoft.com/office/drawing/2014/main" id="{4A6C5948-A83A-4251-85CE-F77E526C17DB}"/>
              </a:ext>
            </a:extLst>
          </p:cNvPr>
          <p:cNvSpPr/>
          <p:nvPr/>
        </p:nvSpPr>
        <p:spPr>
          <a:xfrm>
            <a:off x="4010818" y="1271588"/>
            <a:ext cx="3729038" cy="4747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b="1" dirty="0"/>
              <a:t>《</a:t>
            </a:r>
            <a:r>
              <a:rPr lang="zh-CN" altLang="en-US" b="1" dirty="0"/>
              <a:t>中华人民共和国民法典</a:t>
            </a:r>
            <a:r>
              <a:rPr lang="en-US" altLang="zh-CN" b="1" dirty="0"/>
              <a:t>》</a:t>
            </a:r>
            <a:endParaRPr lang="zh-CN" altLang="en-US" b="1" dirty="0"/>
          </a:p>
        </p:txBody>
      </p:sp>
      <p:sp>
        <p:nvSpPr>
          <p:cNvPr id="4" name="矩形 3">
            <a:extLst>
              <a:ext uri="{FF2B5EF4-FFF2-40B4-BE49-F238E27FC236}">
                <a16:creationId xmlns:a16="http://schemas.microsoft.com/office/drawing/2014/main" id="{C91687DE-82EE-4B8A-ACDD-8D682FD36D82}"/>
              </a:ext>
            </a:extLst>
          </p:cNvPr>
          <p:cNvSpPr/>
          <p:nvPr/>
        </p:nvSpPr>
        <p:spPr>
          <a:xfrm>
            <a:off x="5020286" y="1858880"/>
            <a:ext cx="2138727" cy="461665"/>
          </a:xfrm>
          <a:prstGeom prst="rect">
            <a:avLst/>
          </a:prstGeom>
        </p:spPr>
        <p:txBody>
          <a:bodyPr wrap="none">
            <a:spAutoFit/>
          </a:bodyPr>
          <a:lstStyle/>
          <a:p>
            <a:r>
              <a:rPr lang="zh-CN" altLang="en-US" sz="2400" dirty="0"/>
              <a:t>共</a:t>
            </a:r>
            <a:r>
              <a:rPr lang="en-US" altLang="zh-CN" sz="2400" dirty="0"/>
              <a:t>7</a:t>
            </a:r>
            <a:r>
              <a:rPr lang="zh-CN" altLang="en-US" sz="2400" dirty="0"/>
              <a:t>编、</a:t>
            </a:r>
            <a:r>
              <a:rPr lang="en-US" altLang="zh-CN" sz="2400" dirty="0"/>
              <a:t>1260</a:t>
            </a:r>
            <a:r>
              <a:rPr lang="zh-CN" altLang="en-US" sz="2400" dirty="0"/>
              <a:t>条</a:t>
            </a:r>
          </a:p>
        </p:txBody>
      </p:sp>
      <p:grpSp>
        <p:nvGrpSpPr>
          <p:cNvPr id="19" name="组合 18">
            <a:extLst>
              <a:ext uri="{FF2B5EF4-FFF2-40B4-BE49-F238E27FC236}">
                <a16:creationId xmlns:a16="http://schemas.microsoft.com/office/drawing/2014/main" id="{91012B7C-02B3-484D-8AE4-3C436223DCE2}"/>
              </a:ext>
            </a:extLst>
          </p:cNvPr>
          <p:cNvGrpSpPr/>
          <p:nvPr/>
        </p:nvGrpSpPr>
        <p:grpSpPr>
          <a:xfrm>
            <a:off x="2157412" y="2320545"/>
            <a:ext cx="8001000" cy="536955"/>
            <a:chOff x="2157412" y="2320545"/>
            <a:chExt cx="8001000" cy="536955"/>
          </a:xfrm>
        </p:grpSpPr>
        <p:cxnSp>
          <p:nvCxnSpPr>
            <p:cNvPr id="6" name="直接连接符 5">
              <a:extLst>
                <a:ext uri="{FF2B5EF4-FFF2-40B4-BE49-F238E27FC236}">
                  <a16:creationId xmlns:a16="http://schemas.microsoft.com/office/drawing/2014/main" id="{A1D054C7-577A-45D4-8A87-0776BF0BDBCD}"/>
                </a:ext>
              </a:extLst>
            </p:cNvPr>
            <p:cNvCxnSpPr>
              <a:cxnSpLocks/>
            </p:cNvCxnSpPr>
            <p:nvPr/>
          </p:nvCxnSpPr>
          <p:spPr>
            <a:xfrm flipH="1">
              <a:off x="6089651" y="2320545"/>
              <a:ext cx="1" cy="536955"/>
            </a:xfrm>
            <a:prstGeom prst="line">
              <a:avLst/>
            </a:prstGeom>
            <a:ln>
              <a:solidFill>
                <a:schemeClr val="accent5"/>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991ADE0D-4F43-4A82-A750-E9AB2C493B05}"/>
                </a:ext>
              </a:extLst>
            </p:cNvPr>
            <p:cNvCxnSpPr>
              <a:cxnSpLocks/>
            </p:cNvCxnSpPr>
            <p:nvPr/>
          </p:nvCxnSpPr>
          <p:spPr>
            <a:xfrm>
              <a:off x="2157412" y="2857500"/>
              <a:ext cx="8001000" cy="0"/>
            </a:xfrm>
            <a:prstGeom prst="line">
              <a:avLst/>
            </a:prstGeom>
            <a:ln>
              <a:solidFill>
                <a:schemeClr val="accent6"/>
              </a:solidFill>
              <a:prstDash val="dash"/>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10" name="矩形: 圆角 9">
            <a:extLst>
              <a:ext uri="{FF2B5EF4-FFF2-40B4-BE49-F238E27FC236}">
                <a16:creationId xmlns:a16="http://schemas.microsoft.com/office/drawing/2014/main" id="{E6E20E50-EEA1-40A0-B6E6-DDEE82B4FF95}"/>
              </a:ext>
            </a:extLst>
          </p:cNvPr>
          <p:cNvSpPr/>
          <p:nvPr/>
        </p:nvSpPr>
        <p:spPr>
          <a:xfrm>
            <a:off x="1874836" y="3171825"/>
            <a:ext cx="528637" cy="2143122"/>
          </a:xfrm>
          <a:prstGeom prst="roundRect">
            <a:avLst/>
          </a:prstGeom>
          <a:ln>
            <a:solidFill>
              <a:srgbClr val="FFFF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eaLnBrk="0" fontAlgn="base" hangingPunct="0">
              <a:spcBef>
                <a:spcPct val="0"/>
              </a:spcBef>
              <a:spcAft>
                <a:spcPct val="0"/>
              </a:spcAft>
              <a:defRPr/>
            </a:pPr>
            <a:r>
              <a:rPr lang="zh-CN" altLang="en-US" dirty="0"/>
              <a:t>总则</a:t>
            </a:r>
            <a:endParaRPr lang="zh-CN" altLang="en-US" kern="0" dirty="0">
              <a:solidFill>
                <a:srgbClr val="FFFF00"/>
              </a:solidFill>
              <a:latin typeface="微软雅黑" panose="020B0503020204020204" pitchFamily="34" charset="-122"/>
              <a:ea typeface="微软雅黑" panose="020B0503020204020204" pitchFamily="34" charset="-122"/>
            </a:endParaRPr>
          </a:p>
        </p:txBody>
      </p:sp>
      <p:sp>
        <p:nvSpPr>
          <p:cNvPr id="11" name="矩形: 圆角 10">
            <a:extLst>
              <a:ext uri="{FF2B5EF4-FFF2-40B4-BE49-F238E27FC236}">
                <a16:creationId xmlns:a16="http://schemas.microsoft.com/office/drawing/2014/main" id="{48A147AA-7620-46F6-90AA-3047F2494CC7}"/>
              </a:ext>
            </a:extLst>
          </p:cNvPr>
          <p:cNvSpPr/>
          <p:nvPr/>
        </p:nvSpPr>
        <p:spPr>
          <a:xfrm>
            <a:off x="3003549" y="3171825"/>
            <a:ext cx="528637" cy="2143122"/>
          </a:xfrm>
          <a:prstGeom prst="roundRect">
            <a:avLst/>
          </a:prstGeom>
          <a:ln>
            <a:solidFill>
              <a:srgbClr val="FFFF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a:t>物权</a:t>
            </a:r>
          </a:p>
        </p:txBody>
      </p:sp>
      <p:sp>
        <p:nvSpPr>
          <p:cNvPr id="12" name="矩形: 圆角 11">
            <a:extLst>
              <a:ext uri="{FF2B5EF4-FFF2-40B4-BE49-F238E27FC236}">
                <a16:creationId xmlns:a16="http://schemas.microsoft.com/office/drawing/2014/main" id="{99570391-CD01-4286-AD8F-D9BC02F0BAAB}"/>
              </a:ext>
            </a:extLst>
          </p:cNvPr>
          <p:cNvSpPr/>
          <p:nvPr/>
        </p:nvSpPr>
        <p:spPr>
          <a:xfrm>
            <a:off x="4132262" y="3171825"/>
            <a:ext cx="528637" cy="2143122"/>
          </a:xfrm>
          <a:prstGeom prst="roundRect">
            <a:avLst/>
          </a:prstGeom>
          <a:ln>
            <a:solidFill>
              <a:srgbClr val="FFFF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t>合同</a:t>
            </a:r>
          </a:p>
        </p:txBody>
      </p:sp>
      <p:sp>
        <p:nvSpPr>
          <p:cNvPr id="13" name="矩形: 圆角 12">
            <a:extLst>
              <a:ext uri="{FF2B5EF4-FFF2-40B4-BE49-F238E27FC236}">
                <a16:creationId xmlns:a16="http://schemas.microsoft.com/office/drawing/2014/main" id="{CDB999CF-418E-4D83-9405-B69EDC300826}"/>
              </a:ext>
            </a:extLst>
          </p:cNvPr>
          <p:cNvSpPr/>
          <p:nvPr/>
        </p:nvSpPr>
        <p:spPr>
          <a:xfrm>
            <a:off x="5260975" y="3171825"/>
            <a:ext cx="528637" cy="2143122"/>
          </a:xfrm>
          <a:prstGeom prst="roundRect">
            <a:avLst/>
          </a:prstGeom>
          <a:ln>
            <a:solidFill>
              <a:srgbClr val="FFFF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t>人格权</a:t>
            </a:r>
          </a:p>
        </p:txBody>
      </p:sp>
      <p:sp>
        <p:nvSpPr>
          <p:cNvPr id="14" name="矩形: 圆角 13">
            <a:extLst>
              <a:ext uri="{FF2B5EF4-FFF2-40B4-BE49-F238E27FC236}">
                <a16:creationId xmlns:a16="http://schemas.microsoft.com/office/drawing/2014/main" id="{4C8FD113-DC40-4C33-881E-44A6A5FACDCC}"/>
              </a:ext>
            </a:extLst>
          </p:cNvPr>
          <p:cNvSpPr/>
          <p:nvPr/>
        </p:nvSpPr>
        <p:spPr>
          <a:xfrm>
            <a:off x="6389688" y="3171825"/>
            <a:ext cx="528637" cy="2143122"/>
          </a:xfrm>
          <a:prstGeom prst="roundRect">
            <a:avLst/>
          </a:prstGeom>
          <a:ln>
            <a:solidFill>
              <a:srgbClr val="FFFF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t>婚姻家庭</a:t>
            </a:r>
          </a:p>
        </p:txBody>
      </p:sp>
      <p:sp>
        <p:nvSpPr>
          <p:cNvPr id="15" name="矩形: 圆角 14">
            <a:extLst>
              <a:ext uri="{FF2B5EF4-FFF2-40B4-BE49-F238E27FC236}">
                <a16:creationId xmlns:a16="http://schemas.microsoft.com/office/drawing/2014/main" id="{90B4BC94-98D0-4BE3-A6BB-B3860A00AA49}"/>
              </a:ext>
            </a:extLst>
          </p:cNvPr>
          <p:cNvSpPr/>
          <p:nvPr/>
        </p:nvSpPr>
        <p:spPr>
          <a:xfrm>
            <a:off x="7518401" y="3171825"/>
            <a:ext cx="528637" cy="2143122"/>
          </a:xfrm>
          <a:prstGeom prst="roundRect">
            <a:avLst/>
          </a:prstGeom>
          <a:ln>
            <a:solidFill>
              <a:srgbClr val="FFFF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t>继承</a:t>
            </a:r>
          </a:p>
        </p:txBody>
      </p:sp>
      <p:sp>
        <p:nvSpPr>
          <p:cNvPr id="16" name="矩形: 圆角 15">
            <a:extLst>
              <a:ext uri="{FF2B5EF4-FFF2-40B4-BE49-F238E27FC236}">
                <a16:creationId xmlns:a16="http://schemas.microsoft.com/office/drawing/2014/main" id="{1D190BB5-5095-4CEB-85B6-64A296D30EED}"/>
              </a:ext>
            </a:extLst>
          </p:cNvPr>
          <p:cNvSpPr/>
          <p:nvPr/>
        </p:nvSpPr>
        <p:spPr>
          <a:xfrm>
            <a:off x="8647114" y="3171825"/>
            <a:ext cx="528637" cy="2143122"/>
          </a:xfrm>
          <a:prstGeom prst="roundRect">
            <a:avLst/>
          </a:prstGeom>
          <a:ln>
            <a:solidFill>
              <a:srgbClr val="FFFF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t>侵权责任</a:t>
            </a:r>
          </a:p>
        </p:txBody>
      </p:sp>
      <p:sp>
        <p:nvSpPr>
          <p:cNvPr id="17" name="矩形: 圆角 16">
            <a:extLst>
              <a:ext uri="{FF2B5EF4-FFF2-40B4-BE49-F238E27FC236}">
                <a16:creationId xmlns:a16="http://schemas.microsoft.com/office/drawing/2014/main" id="{8CA4CE14-A9DF-4493-B2FC-DE2FA05CE200}"/>
              </a:ext>
            </a:extLst>
          </p:cNvPr>
          <p:cNvSpPr/>
          <p:nvPr/>
        </p:nvSpPr>
        <p:spPr>
          <a:xfrm>
            <a:off x="9775827" y="3171825"/>
            <a:ext cx="528637" cy="2143122"/>
          </a:xfrm>
          <a:prstGeom prst="roundRect">
            <a:avLst/>
          </a:prstGeom>
          <a:ln>
            <a:solidFill>
              <a:srgbClr val="FFFF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a:t>附则</a:t>
            </a:r>
          </a:p>
        </p:txBody>
      </p:sp>
      <p:cxnSp>
        <p:nvCxnSpPr>
          <p:cNvPr id="21" name="直接连接符 20">
            <a:extLst>
              <a:ext uri="{FF2B5EF4-FFF2-40B4-BE49-F238E27FC236}">
                <a16:creationId xmlns:a16="http://schemas.microsoft.com/office/drawing/2014/main" id="{A555BE2E-5400-4575-BAB0-2495032E4CAC}"/>
              </a:ext>
            </a:extLst>
          </p:cNvPr>
          <p:cNvCxnSpPr/>
          <p:nvPr/>
        </p:nvCxnSpPr>
        <p:spPr>
          <a:xfrm flipV="1">
            <a:off x="2157412" y="2857500"/>
            <a:ext cx="0" cy="31432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id="{2E94A5DE-27B6-4CB3-88DC-4854B8070D4A}"/>
              </a:ext>
            </a:extLst>
          </p:cNvPr>
          <p:cNvCxnSpPr/>
          <p:nvPr/>
        </p:nvCxnSpPr>
        <p:spPr>
          <a:xfrm flipV="1">
            <a:off x="3286124" y="2857500"/>
            <a:ext cx="0" cy="31432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id="{FFA3600C-E3A3-4ADD-98CC-E3D72CE2184D}"/>
              </a:ext>
            </a:extLst>
          </p:cNvPr>
          <p:cNvCxnSpPr/>
          <p:nvPr/>
        </p:nvCxnSpPr>
        <p:spPr>
          <a:xfrm flipV="1">
            <a:off x="4429124" y="2857500"/>
            <a:ext cx="0" cy="31432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id="{C1C5AD45-A4FB-4CCD-AC42-130C3F185696}"/>
              </a:ext>
            </a:extLst>
          </p:cNvPr>
          <p:cNvCxnSpPr/>
          <p:nvPr/>
        </p:nvCxnSpPr>
        <p:spPr>
          <a:xfrm flipV="1">
            <a:off x="5557836" y="2857500"/>
            <a:ext cx="0" cy="31432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id="{6D494318-9252-4600-935F-49315CA01DE8}"/>
              </a:ext>
            </a:extLst>
          </p:cNvPr>
          <p:cNvCxnSpPr/>
          <p:nvPr/>
        </p:nvCxnSpPr>
        <p:spPr>
          <a:xfrm flipV="1">
            <a:off x="6700836" y="2857500"/>
            <a:ext cx="0" cy="31432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id="{00CEF24A-F533-453E-977A-F0327C2813CC}"/>
              </a:ext>
            </a:extLst>
          </p:cNvPr>
          <p:cNvCxnSpPr/>
          <p:nvPr/>
        </p:nvCxnSpPr>
        <p:spPr>
          <a:xfrm flipV="1">
            <a:off x="7829548" y="2857500"/>
            <a:ext cx="0" cy="31432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id="{B76F7F0D-B070-46EF-8088-6F9F0C8F0A1F}"/>
              </a:ext>
            </a:extLst>
          </p:cNvPr>
          <p:cNvCxnSpPr/>
          <p:nvPr/>
        </p:nvCxnSpPr>
        <p:spPr>
          <a:xfrm flipV="1">
            <a:off x="8929686" y="2857500"/>
            <a:ext cx="0" cy="31432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B49E086C-DFBA-4683-B01E-86B4CD6D6D99}"/>
              </a:ext>
            </a:extLst>
          </p:cNvPr>
          <p:cNvCxnSpPr/>
          <p:nvPr/>
        </p:nvCxnSpPr>
        <p:spPr>
          <a:xfrm flipV="1">
            <a:off x="10158412" y="2857500"/>
            <a:ext cx="0" cy="31432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68983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总则</a:t>
            </a:r>
          </a:p>
        </p:txBody>
      </p:sp>
      <p:sp>
        <p:nvSpPr>
          <p:cNvPr id="3" name="矩形 2">
            <a:extLst>
              <a:ext uri="{FF2B5EF4-FFF2-40B4-BE49-F238E27FC236}">
                <a16:creationId xmlns:a16="http://schemas.microsoft.com/office/drawing/2014/main" id="{783A8058-D88C-405D-AE37-9A70AE75F560}"/>
              </a:ext>
            </a:extLst>
          </p:cNvPr>
          <p:cNvSpPr/>
          <p:nvPr/>
        </p:nvSpPr>
        <p:spPr>
          <a:xfrm>
            <a:off x="865982" y="1443038"/>
            <a:ext cx="10447337" cy="1432242"/>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2" name="组合 11">
            <a:extLst>
              <a:ext uri="{FF2B5EF4-FFF2-40B4-BE49-F238E27FC236}">
                <a16:creationId xmlns:a16="http://schemas.microsoft.com/office/drawing/2014/main" id="{19C195C6-059B-447E-AEBB-6DC2B2882684}"/>
              </a:ext>
            </a:extLst>
          </p:cNvPr>
          <p:cNvGrpSpPr/>
          <p:nvPr/>
        </p:nvGrpSpPr>
        <p:grpSpPr>
          <a:xfrm>
            <a:off x="1066797" y="1314451"/>
            <a:ext cx="1853239" cy="1432242"/>
            <a:chOff x="1066797" y="1314451"/>
            <a:chExt cx="1853239" cy="1432242"/>
          </a:xfrm>
        </p:grpSpPr>
        <p:sp>
          <p:nvSpPr>
            <p:cNvPr id="4" name="箭头: 五边形 3">
              <a:extLst>
                <a:ext uri="{FF2B5EF4-FFF2-40B4-BE49-F238E27FC236}">
                  <a16:creationId xmlns:a16="http://schemas.microsoft.com/office/drawing/2014/main" id="{5FBCE08A-B50E-4B3E-8826-54B18FF3289B}"/>
                </a:ext>
              </a:extLst>
            </p:cNvPr>
            <p:cNvSpPr/>
            <p:nvPr/>
          </p:nvSpPr>
          <p:spPr>
            <a:xfrm rot="5400000">
              <a:off x="1277297" y="1352227"/>
              <a:ext cx="1432242" cy="1356690"/>
            </a:xfrm>
            <a:prstGeom prst="homePlate">
              <a:avLst>
                <a:gd name="adj" fmla="val 295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直角三角形 5">
              <a:extLst>
                <a:ext uri="{FF2B5EF4-FFF2-40B4-BE49-F238E27FC236}">
                  <a16:creationId xmlns:a16="http://schemas.microsoft.com/office/drawing/2014/main" id="{F807F4AC-5683-4202-9EDA-7FEAEDB7072F}"/>
                </a:ext>
              </a:extLst>
            </p:cNvPr>
            <p:cNvSpPr/>
            <p:nvPr/>
          </p:nvSpPr>
          <p:spPr>
            <a:xfrm flipH="1">
              <a:off x="1066797" y="1325880"/>
              <a:ext cx="248273" cy="11080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直角三角形 6">
              <a:extLst>
                <a:ext uri="{FF2B5EF4-FFF2-40B4-BE49-F238E27FC236}">
                  <a16:creationId xmlns:a16="http://schemas.microsoft.com/office/drawing/2014/main" id="{1EA7E197-8535-40AA-B6AA-541B634574C7}"/>
                </a:ext>
              </a:extLst>
            </p:cNvPr>
            <p:cNvSpPr/>
            <p:nvPr/>
          </p:nvSpPr>
          <p:spPr>
            <a:xfrm>
              <a:off x="2671763" y="1318260"/>
              <a:ext cx="248273" cy="11842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箭头: 五边形 7">
              <a:extLst>
                <a:ext uri="{FF2B5EF4-FFF2-40B4-BE49-F238E27FC236}">
                  <a16:creationId xmlns:a16="http://schemas.microsoft.com/office/drawing/2014/main" id="{0F0225B1-4D70-4485-95DA-40B4194CCB65}"/>
                </a:ext>
              </a:extLst>
            </p:cNvPr>
            <p:cNvSpPr/>
            <p:nvPr/>
          </p:nvSpPr>
          <p:spPr>
            <a:xfrm rot="5400000">
              <a:off x="1396279" y="1383257"/>
              <a:ext cx="1194278" cy="1182714"/>
            </a:xfrm>
            <a:prstGeom prst="homePlate">
              <a:avLst>
                <a:gd name="adj" fmla="val 29545"/>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a:extLst>
                <a:ext uri="{FF2B5EF4-FFF2-40B4-BE49-F238E27FC236}">
                  <a16:creationId xmlns:a16="http://schemas.microsoft.com/office/drawing/2014/main" id="{2223BC03-AB3C-4B4A-AD93-D60D7B87CE04}"/>
                </a:ext>
              </a:extLst>
            </p:cNvPr>
            <p:cNvSpPr txBox="1"/>
            <p:nvPr/>
          </p:nvSpPr>
          <p:spPr>
            <a:xfrm>
              <a:off x="1516363" y="1443038"/>
              <a:ext cx="954107" cy="400110"/>
            </a:xfrm>
            <a:prstGeom prst="rect">
              <a:avLst/>
            </a:prstGeom>
            <a:noFill/>
          </p:spPr>
          <p:txBody>
            <a:bodyPr wrap="none" rtlCol="0">
              <a:spAutoFit/>
            </a:bodyPr>
            <a:lstStyle/>
            <a:p>
              <a:r>
                <a:rPr lang="zh-CN" altLang="en-US" sz="2000" b="1" dirty="0">
                  <a:solidFill>
                    <a:schemeClr val="bg1"/>
                  </a:solidFill>
                </a:rPr>
                <a:t>（一）</a:t>
              </a:r>
            </a:p>
          </p:txBody>
        </p:sp>
        <p:sp>
          <p:nvSpPr>
            <p:cNvPr id="10" name="文本框 9">
              <a:extLst>
                <a:ext uri="{FF2B5EF4-FFF2-40B4-BE49-F238E27FC236}">
                  <a16:creationId xmlns:a16="http://schemas.microsoft.com/office/drawing/2014/main" id="{B26726B4-1FA8-4A67-A5AA-5F7E6F451493}"/>
                </a:ext>
              </a:extLst>
            </p:cNvPr>
            <p:cNvSpPr txBox="1"/>
            <p:nvPr/>
          </p:nvSpPr>
          <p:spPr>
            <a:xfrm>
              <a:off x="1516363" y="1843148"/>
              <a:ext cx="954107" cy="400110"/>
            </a:xfrm>
            <a:prstGeom prst="rect">
              <a:avLst/>
            </a:prstGeom>
            <a:noFill/>
          </p:spPr>
          <p:txBody>
            <a:bodyPr wrap="none" rtlCol="0">
              <a:spAutoFit/>
            </a:bodyPr>
            <a:lstStyle/>
            <a:p>
              <a:r>
                <a:rPr lang="zh-CN" altLang="en-US" sz="2000" b="1" dirty="0">
                  <a:solidFill>
                    <a:schemeClr val="bg1"/>
                  </a:solidFill>
                </a:rPr>
                <a:t>总则编</a:t>
              </a:r>
            </a:p>
          </p:txBody>
        </p:sp>
      </p:grpSp>
      <p:sp>
        <p:nvSpPr>
          <p:cNvPr id="11" name="矩形 10">
            <a:extLst>
              <a:ext uri="{FF2B5EF4-FFF2-40B4-BE49-F238E27FC236}">
                <a16:creationId xmlns:a16="http://schemas.microsoft.com/office/drawing/2014/main" id="{109A4926-AD45-4FBA-A829-25217B096FC7}"/>
              </a:ext>
            </a:extLst>
          </p:cNvPr>
          <p:cNvSpPr/>
          <p:nvPr/>
        </p:nvSpPr>
        <p:spPr>
          <a:xfrm>
            <a:off x="3047999" y="1604486"/>
            <a:ext cx="8081963" cy="923330"/>
          </a:xfrm>
          <a:prstGeom prst="rect">
            <a:avLst/>
          </a:prstGeom>
        </p:spPr>
        <p:txBody>
          <a:bodyPr wrap="square">
            <a:spAutoFit/>
          </a:bodyPr>
          <a:lstStyle/>
          <a:p>
            <a:pPr algn="just"/>
            <a:r>
              <a:rPr lang="zh-CN" altLang="en-US" dirty="0"/>
              <a:t>第一编“总则”规定民事活动必须遵循的</a:t>
            </a:r>
            <a:r>
              <a:rPr lang="zh-CN" altLang="en-US" b="1" dirty="0">
                <a:solidFill>
                  <a:srgbClr val="00B050"/>
                </a:solidFill>
              </a:rPr>
              <a:t>基本原则和一般性规则，统领民法典各分编</a:t>
            </a:r>
            <a:r>
              <a:rPr lang="zh-CN" altLang="en-US" dirty="0"/>
              <a:t>。第一编基本保持现行民法总则的结构和内容不变，根据法典编纂体系化要求对个别条款作了文字修改。第一编共</a:t>
            </a:r>
            <a:r>
              <a:rPr lang="en-US" altLang="zh-CN" dirty="0"/>
              <a:t>10</a:t>
            </a:r>
            <a:r>
              <a:rPr lang="zh-CN" altLang="en-US" dirty="0"/>
              <a:t>章、</a:t>
            </a:r>
            <a:r>
              <a:rPr lang="en-US" altLang="zh-CN" dirty="0"/>
              <a:t>204</a:t>
            </a:r>
            <a:r>
              <a:rPr lang="zh-CN" altLang="en-US" dirty="0"/>
              <a:t>条，主要内容有：</a:t>
            </a:r>
          </a:p>
        </p:txBody>
      </p:sp>
      <p:sp>
        <p:nvSpPr>
          <p:cNvPr id="13" name="矩形 12">
            <a:extLst>
              <a:ext uri="{FF2B5EF4-FFF2-40B4-BE49-F238E27FC236}">
                <a16:creationId xmlns:a16="http://schemas.microsoft.com/office/drawing/2014/main" id="{93A6D636-AC5F-4500-8FEB-7171AACF7843}"/>
              </a:ext>
            </a:extLst>
          </p:cNvPr>
          <p:cNvSpPr/>
          <p:nvPr/>
        </p:nvSpPr>
        <p:spPr>
          <a:xfrm>
            <a:off x="1315069" y="3433113"/>
            <a:ext cx="9998249" cy="658257"/>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第一编第一章规定了民法典的立法目的和依据。其中，将“弘扬社会主义核心价值观”作为一项重要的立法目的，体现坚持依法治国与以德治国相结合的鲜明中国特色</a:t>
            </a:r>
          </a:p>
        </p:txBody>
      </p:sp>
      <p:sp>
        <p:nvSpPr>
          <p:cNvPr id="14" name="矩形 13">
            <a:extLst>
              <a:ext uri="{FF2B5EF4-FFF2-40B4-BE49-F238E27FC236}">
                <a16:creationId xmlns:a16="http://schemas.microsoft.com/office/drawing/2014/main" id="{45A14022-BED9-44CD-9F9A-6766F7B7B824}"/>
              </a:ext>
            </a:extLst>
          </p:cNvPr>
          <p:cNvSpPr/>
          <p:nvPr/>
        </p:nvSpPr>
        <p:spPr>
          <a:xfrm>
            <a:off x="1315070" y="3023569"/>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关于基本规定。</a:t>
            </a:r>
            <a:endParaRPr lang="zh-CN" altLang="en-US" sz="2000" b="1" dirty="0">
              <a:latin typeface="+mj-ea"/>
              <a:ea typeface="+mj-ea"/>
            </a:endParaRPr>
          </a:p>
        </p:txBody>
      </p:sp>
      <p:sp>
        <p:nvSpPr>
          <p:cNvPr id="16" name="矩形: 圆角 15">
            <a:extLst>
              <a:ext uri="{FF2B5EF4-FFF2-40B4-BE49-F238E27FC236}">
                <a16:creationId xmlns:a16="http://schemas.microsoft.com/office/drawing/2014/main" id="{D08993F0-F9D7-465B-B884-CCA2DEAF8185}"/>
              </a:ext>
            </a:extLst>
          </p:cNvPr>
          <p:cNvSpPr/>
          <p:nvPr/>
        </p:nvSpPr>
        <p:spPr bwMode="auto">
          <a:xfrm>
            <a:off x="867736" y="3034836"/>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1</a:t>
            </a:r>
            <a:endParaRPr lang="zh-CN" altLang="en-US" dirty="0">
              <a:solidFill>
                <a:schemeClr val="bg1"/>
              </a:solidFill>
              <a:ea typeface="微软雅黑"/>
              <a:cs typeface="+mn-ea"/>
            </a:endParaRPr>
          </a:p>
        </p:txBody>
      </p:sp>
      <p:sp>
        <p:nvSpPr>
          <p:cNvPr id="19" name="矩形 18">
            <a:extLst>
              <a:ext uri="{FF2B5EF4-FFF2-40B4-BE49-F238E27FC236}">
                <a16:creationId xmlns:a16="http://schemas.microsoft.com/office/drawing/2014/main" id="{EC1EDC22-F607-4E63-A970-A2119178A928}"/>
              </a:ext>
            </a:extLst>
          </p:cNvPr>
          <p:cNvSpPr/>
          <p:nvPr/>
        </p:nvSpPr>
        <p:spPr>
          <a:xfrm>
            <a:off x="1315069" y="4500914"/>
            <a:ext cx="9998249" cy="692049"/>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民事主体是民事关系的参与者、民事权利的享有者、民事义务的履行者和民事责任的承担者，具体包括三类：</a:t>
            </a:r>
            <a:r>
              <a:rPr lang="zh-CN" altLang="en-US" sz="1600" b="1" kern="100" dirty="0">
                <a:latin typeface="+mj-ea"/>
                <a:ea typeface="+mj-ea"/>
                <a:cs typeface="Times New Roman" panose="02020603050405020304" pitchFamily="18" charset="0"/>
              </a:rPr>
              <a:t>一是自然人。</a:t>
            </a:r>
            <a:r>
              <a:rPr lang="zh-CN" altLang="en-US" b="1" dirty="0"/>
              <a:t>二是法人。三是非法人组织。</a:t>
            </a:r>
            <a:endParaRPr lang="zh-CN" altLang="en-US" sz="1600" b="1" kern="100" dirty="0">
              <a:latin typeface="+mj-ea"/>
              <a:ea typeface="+mj-ea"/>
              <a:cs typeface="Times New Roman" panose="02020603050405020304" pitchFamily="18" charset="0"/>
            </a:endParaRPr>
          </a:p>
        </p:txBody>
      </p:sp>
      <p:sp>
        <p:nvSpPr>
          <p:cNvPr id="20" name="矩形 19">
            <a:extLst>
              <a:ext uri="{FF2B5EF4-FFF2-40B4-BE49-F238E27FC236}">
                <a16:creationId xmlns:a16="http://schemas.microsoft.com/office/drawing/2014/main" id="{14DEE3E5-D71E-4E10-9865-CA1A6D640EE8}"/>
              </a:ext>
            </a:extLst>
          </p:cNvPr>
          <p:cNvSpPr/>
          <p:nvPr/>
        </p:nvSpPr>
        <p:spPr>
          <a:xfrm>
            <a:off x="1315070" y="4091370"/>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关于民事主体。</a:t>
            </a:r>
            <a:endParaRPr lang="zh-CN" altLang="en-US" sz="2000" b="1" dirty="0">
              <a:latin typeface="+mj-ea"/>
              <a:ea typeface="+mj-ea"/>
            </a:endParaRPr>
          </a:p>
        </p:txBody>
      </p:sp>
      <p:sp>
        <p:nvSpPr>
          <p:cNvPr id="21" name="矩形: 圆角 20">
            <a:extLst>
              <a:ext uri="{FF2B5EF4-FFF2-40B4-BE49-F238E27FC236}">
                <a16:creationId xmlns:a16="http://schemas.microsoft.com/office/drawing/2014/main" id="{A1453764-04A7-48C8-9574-C512D2575585}"/>
              </a:ext>
            </a:extLst>
          </p:cNvPr>
          <p:cNvSpPr/>
          <p:nvPr/>
        </p:nvSpPr>
        <p:spPr bwMode="auto">
          <a:xfrm>
            <a:off x="867736" y="4102637"/>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2</a:t>
            </a:r>
            <a:endParaRPr lang="zh-CN" altLang="en-US" dirty="0">
              <a:solidFill>
                <a:schemeClr val="bg1"/>
              </a:solidFill>
              <a:ea typeface="微软雅黑"/>
              <a:cs typeface="+mn-ea"/>
            </a:endParaRPr>
          </a:p>
        </p:txBody>
      </p:sp>
      <p:sp>
        <p:nvSpPr>
          <p:cNvPr id="22" name="矩形 21">
            <a:extLst>
              <a:ext uri="{FF2B5EF4-FFF2-40B4-BE49-F238E27FC236}">
                <a16:creationId xmlns:a16="http://schemas.microsoft.com/office/drawing/2014/main" id="{11963FC1-58FA-4217-B727-216B4E8F4529}"/>
              </a:ext>
            </a:extLst>
          </p:cNvPr>
          <p:cNvSpPr/>
          <p:nvPr/>
        </p:nvSpPr>
        <p:spPr>
          <a:xfrm>
            <a:off x="1315069" y="5604271"/>
            <a:ext cx="9998249" cy="658257"/>
          </a:xfrm>
          <a:prstGeom prst="rect">
            <a:avLst/>
          </a:prstGeom>
        </p:spPr>
        <p:txBody>
          <a:bodyPr wrap="square">
            <a:spAutoFit/>
          </a:bodyPr>
          <a:lstStyle/>
          <a:p>
            <a:pPr algn="just">
              <a:lnSpc>
                <a:spcPct val="120000"/>
              </a:lnSpc>
            </a:pPr>
            <a:r>
              <a:rPr lang="zh-CN" altLang="en-US" sz="1600" dirty="0"/>
              <a:t>保护民事权利是民事立法的重要任务。第一编第五章规定了民事权利制度，包括各种人身权利和财产权利。为建设创新型国家，对知识产权作了概括性规定，以统领各个单行的知识产权法律。</a:t>
            </a:r>
            <a:endParaRPr lang="zh-CN" altLang="en-US" sz="1600" kern="100" dirty="0">
              <a:latin typeface="+mj-ea"/>
              <a:ea typeface="+mj-ea"/>
              <a:cs typeface="Times New Roman" panose="02020603050405020304" pitchFamily="18" charset="0"/>
            </a:endParaRPr>
          </a:p>
        </p:txBody>
      </p:sp>
      <p:sp>
        <p:nvSpPr>
          <p:cNvPr id="23" name="矩形 22">
            <a:extLst>
              <a:ext uri="{FF2B5EF4-FFF2-40B4-BE49-F238E27FC236}">
                <a16:creationId xmlns:a16="http://schemas.microsoft.com/office/drawing/2014/main" id="{EA6AC5C1-C627-4194-9CC0-2011D57DD50F}"/>
              </a:ext>
            </a:extLst>
          </p:cNvPr>
          <p:cNvSpPr/>
          <p:nvPr/>
        </p:nvSpPr>
        <p:spPr>
          <a:xfrm>
            <a:off x="1315070" y="5194727"/>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关于民事权利。</a:t>
            </a:r>
            <a:endParaRPr lang="zh-CN" altLang="en-US" sz="2000" b="1" dirty="0">
              <a:latin typeface="+mj-ea"/>
              <a:ea typeface="+mj-ea"/>
            </a:endParaRPr>
          </a:p>
        </p:txBody>
      </p:sp>
      <p:sp>
        <p:nvSpPr>
          <p:cNvPr id="24" name="矩形: 圆角 23">
            <a:extLst>
              <a:ext uri="{FF2B5EF4-FFF2-40B4-BE49-F238E27FC236}">
                <a16:creationId xmlns:a16="http://schemas.microsoft.com/office/drawing/2014/main" id="{11068972-0D16-4530-A451-E578533962A6}"/>
              </a:ext>
            </a:extLst>
          </p:cNvPr>
          <p:cNvSpPr/>
          <p:nvPr/>
        </p:nvSpPr>
        <p:spPr bwMode="auto">
          <a:xfrm>
            <a:off x="867736" y="520599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3</a:t>
            </a:r>
            <a:endParaRPr lang="zh-CN" altLang="en-US" dirty="0">
              <a:solidFill>
                <a:schemeClr val="bg1"/>
              </a:solidFill>
              <a:ea typeface="微软雅黑"/>
              <a:cs typeface="+mn-ea"/>
            </a:endParaRPr>
          </a:p>
        </p:txBody>
      </p:sp>
    </p:spTree>
    <p:extLst>
      <p:ext uri="{BB962C8B-B14F-4D97-AF65-F5344CB8AC3E}">
        <p14:creationId xmlns:p14="http://schemas.microsoft.com/office/powerpoint/2010/main" val="2750210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anim calcmode="lin" valueType="num">
                                      <p:cBhvr>
                                        <p:cTn id="12" dur="500" fill="hold"/>
                                        <p:tgtEl>
                                          <p:spTgt spid="13"/>
                                        </p:tgtEl>
                                        <p:attrNameLst>
                                          <p:attrName>ppt_x</p:attrName>
                                        </p:attrNameLst>
                                      </p:cBhvr>
                                      <p:tavLst>
                                        <p:tav tm="0">
                                          <p:val>
                                            <p:strVal val="#ppt_x"/>
                                          </p:val>
                                        </p:tav>
                                        <p:tav tm="100000">
                                          <p:val>
                                            <p:strVal val="#ppt_x"/>
                                          </p:val>
                                        </p:tav>
                                      </p:tavLst>
                                    </p:anim>
                                    <p:anim calcmode="lin" valueType="num">
                                      <p:cBhvr>
                                        <p:cTn id="13" dur="5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anim calcmode="lin" valueType="num">
                                      <p:cBhvr>
                                        <p:cTn id="22" dur="500" fill="hold"/>
                                        <p:tgtEl>
                                          <p:spTgt spid="19"/>
                                        </p:tgtEl>
                                        <p:attrNameLst>
                                          <p:attrName>ppt_x</p:attrName>
                                        </p:attrNameLst>
                                      </p:cBhvr>
                                      <p:tavLst>
                                        <p:tav tm="0">
                                          <p:val>
                                            <p:strVal val="#ppt_x"/>
                                          </p:val>
                                        </p:tav>
                                        <p:tav tm="100000">
                                          <p:val>
                                            <p:strVal val="#ppt_x"/>
                                          </p:val>
                                        </p:tav>
                                      </p:tavLst>
                                    </p:anim>
                                    <p:anim calcmode="lin" valueType="num">
                                      <p:cBhvr>
                                        <p:cTn id="23" dur="500" fill="hold"/>
                                        <p:tgtEl>
                                          <p:spTgt spid="1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anim calcmode="lin" valueType="num">
                                      <p:cBhvr>
                                        <p:cTn id="32" dur="500" fill="hold"/>
                                        <p:tgtEl>
                                          <p:spTgt spid="22"/>
                                        </p:tgtEl>
                                        <p:attrNameLst>
                                          <p:attrName>ppt_x</p:attrName>
                                        </p:attrNameLst>
                                      </p:cBhvr>
                                      <p:tavLst>
                                        <p:tav tm="0">
                                          <p:val>
                                            <p:strVal val="#ppt_x"/>
                                          </p:val>
                                        </p:tav>
                                        <p:tav tm="100000">
                                          <p:val>
                                            <p:strVal val="#ppt_x"/>
                                          </p:val>
                                        </p:tav>
                                      </p:tavLst>
                                    </p:anim>
                                    <p:anim calcmode="lin" valueType="num">
                                      <p:cBhvr>
                                        <p:cTn id="33"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9" grpId="0"/>
      <p:bldP spid="20"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总则</a:t>
            </a:r>
          </a:p>
        </p:txBody>
      </p:sp>
      <p:sp>
        <p:nvSpPr>
          <p:cNvPr id="3" name="矩形 2">
            <a:extLst>
              <a:ext uri="{FF2B5EF4-FFF2-40B4-BE49-F238E27FC236}">
                <a16:creationId xmlns:a16="http://schemas.microsoft.com/office/drawing/2014/main" id="{58EEFCC7-7567-4F49-B281-CE1CE0C130DB}"/>
              </a:ext>
            </a:extLst>
          </p:cNvPr>
          <p:cNvSpPr/>
          <p:nvPr/>
        </p:nvSpPr>
        <p:spPr>
          <a:xfrm>
            <a:off x="1315069" y="2280713"/>
            <a:ext cx="5200031" cy="953723"/>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民事法律行为是民事主体通过意思表示设立、变更、终止民事法律关系的行为，代理是民事主体通过代理人实施民事法律行为的制度。</a:t>
            </a:r>
          </a:p>
        </p:txBody>
      </p:sp>
      <p:sp>
        <p:nvSpPr>
          <p:cNvPr id="4" name="矩形 3">
            <a:extLst>
              <a:ext uri="{FF2B5EF4-FFF2-40B4-BE49-F238E27FC236}">
                <a16:creationId xmlns:a16="http://schemas.microsoft.com/office/drawing/2014/main" id="{6905B5DC-911F-40C6-A170-863EC146C3EF}"/>
              </a:ext>
            </a:extLst>
          </p:cNvPr>
          <p:cNvSpPr/>
          <p:nvPr/>
        </p:nvSpPr>
        <p:spPr>
          <a:xfrm>
            <a:off x="1315070" y="1871169"/>
            <a:ext cx="3262432"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关于民事法律行为和代理。</a:t>
            </a:r>
            <a:endParaRPr lang="zh-CN" altLang="en-US" sz="2000" b="1" dirty="0">
              <a:latin typeface="+mj-ea"/>
              <a:ea typeface="+mj-ea"/>
            </a:endParaRPr>
          </a:p>
        </p:txBody>
      </p:sp>
      <p:sp>
        <p:nvSpPr>
          <p:cNvPr id="5" name="矩形: 圆角 4">
            <a:extLst>
              <a:ext uri="{FF2B5EF4-FFF2-40B4-BE49-F238E27FC236}">
                <a16:creationId xmlns:a16="http://schemas.microsoft.com/office/drawing/2014/main" id="{D7187AF5-5994-4E81-9DBC-EDC42C8CB085}"/>
              </a:ext>
            </a:extLst>
          </p:cNvPr>
          <p:cNvSpPr/>
          <p:nvPr/>
        </p:nvSpPr>
        <p:spPr bwMode="auto">
          <a:xfrm>
            <a:off x="867736" y="1882436"/>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4</a:t>
            </a:r>
            <a:endParaRPr lang="zh-CN" altLang="en-US" dirty="0">
              <a:solidFill>
                <a:schemeClr val="bg1"/>
              </a:solidFill>
              <a:ea typeface="微软雅黑"/>
              <a:cs typeface="+mn-ea"/>
            </a:endParaRPr>
          </a:p>
        </p:txBody>
      </p:sp>
      <p:sp>
        <p:nvSpPr>
          <p:cNvPr id="6" name="矩形 5">
            <a:extLst>
              <a:ext uri="{FF2B5EF4-FFF2-40B4-BE49-F238E27FC236}">
                <a16:creationId xmlns:a16="http://schemas.microsoft.com/office/drawing/2014/main" id="{A11519EC-74CF-4B39-BD8D-5CF8DE90BB05}"/>
              </a:ext>
            </a:extLst>
          </p:cNvPr>
          <p:cNvSpPr/>
          <p:nvPr/>
        </p:nvSpPr>
        <p:spPr>
          <a:xfrm>
            <a:off x="1315069" y="3848577"/>
            <a:ext cx="5200031" cy="1544654"/>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民事责任是民事主体违反民事义务的法律后果，是保障和维护民事权利的重要制度。诉讼时效是权利人在法定期间内不行使权利，权利不受保护的法律制度，其功能主要是促使权利人及时行使权利、维护交易安全、稳定法律秩序。</a:t>
            </a:r>
            <a:endParaRPr lang="zh-CN" altLang="en-US" sz="1600" b="1" kern="100" dirty="0">
              <a:latin typeface="+mj-ea"/>
              <a:ea typeface="+mj-ea"/>
              <a:cs typeface="Times New Roman" panose="02020603050405020304" pitchFamily="18" charset="0"/>
            </a:endParaRPr>
          </a:p>
        </p:txBody>
      </p:sp>
      <p:sp>
        <p:nvSpPr>
          <p:cNvPr id="7" name="矩形 6">
            <a:extLst>
              <a:ext uri="{FF2B5EF4-FFF2-40B4-BE49-F238E27FC236}">
                <a16:creationId xmlns:a16="http://schemas.microsoft.com/office/drawing/2014/main" id="{E778EC64-36C3-4E6F-AE75-2F57239CB029}"/>
              </a:ext>
            </a:extLst>
          </p:cNvPr>
          <p:cNvSpPr/>
          <p:nvPr/>
        </p:nvSpPr>
        <p:spPr>
          <a:xfrm>
            <a:off x="1315070" y="3439033"/>
            <a:ext cx="4544834"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关于民事责任、诉讼时效和期间计算。</a:t>
            </a:r>
            <a:endParaRPr lang="zh-CN" altLang="en-US" sz="2000" b="1" dirty="0">
              <a:latin typeface="+mj-ea"/>
              <a:ea typeface="+mj-ea"/>
            </a:endParaRPr>
          </a:p>
        </p:txBody>
      </p:sp>
      <p:sp>
        <p:nvSpPr>
          <p:cNvPr id="8" name="矩形: 圆角 7">
            <a:extLst>
              <a:ext uri="{FF2B5EF4-FFF2-40B4-BE49-F238E27FC236}">
                <a16:creationId xmlns:a16="http://schemas.microsoft.com/office/drawing/2014/main" id="{E40543EE-C0B1-4AD1-A5E0-63AEA9F9F12D}"/>
              </a:ext>
            </a:extLst>
          </p:cNvPr>
          <p:cNvSpPr/>
          <p:nvPr/>
        </p:nvSpPr>
        <p:spPr bwMode="auto">
          <a:xfrm>
            <a:off x="867736" y="3450300"/>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5</a:t>
            </a:r>
            <a:endParaRPr lang="zh-CN" altLang="en-US" dirty="0">
              <a:solidFill>
                <a:schemeClr val="bg1"/>
              </a:solidFill>
              <a:ea typeface="微软雅黑"/>
              <a:cs typeface="+mn-ea"/>
            </a:endParaRPr>
          </a:p>
        </p:txBody>
      </p:sp>
      <p:pic>
        <p:nvPicPr>
          <p:cNvPr id="13" name="图片 12">
            <a:extLst>
              <a:ext uri="{FF2B5EF4-FFF2-40B4-BE49-F238E27FC236}">
                <a16:creationId xmlns:a16="http://schemas.microsoft.com/office/drawing/2014/main" id="{D94A9B4C-4DD7-4D7B-A025-0C3982A116DF}"/>
              </a:ext>
            </a:extLst>
          </p:cNvPr>
          <p:cNvPicPr>
            <a:picLocks noChangeAspect="1"/>
          </p:cNvPicPr>
          <p:nvPr/>
        </p:nvPicPr>
        <p:blipFill rotWithShape="1">
          <a:blip r:embed="rId2">
            <a:extLst>
              <a:ext uri="{28A0092B-C50C-407E-A947-70E740481C1C}">
                <a14:useLocalDpi xmlns:a14="http://schemas.microsoft.com/office/drawing/2010/main" val="0"/>
              </a:ext>
            </a:extLst>
          </a:blip>
          <a:srcRect r="847" b="8460"/>
          <a:stretch/>
        </p:blipFill>
        <p:spPr>
          <a:xfrm>
            <a:off x="6627495" y="1871169"/>
            <a:ext cx="4696769" cy="3639983"/>
          </a:xfrm>
          <a:prstGeom prst="rect">
            <a:avLst/>
          </a:prstGeom>
        </p:spPr>
      </p:pic>
    </p:spTree>
    <p:extLst>
      <p:ext uri="{BB962C8B-B14F-4D97-AF65-F5344CB8AC3E}">
        <p14:creationId xmlns:p14="http://schemas.microsoft.com/office/powerpoint/2010/main" val="20205089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物权</a:t>
            </a:r>
          </a:p>
        </p:txBody>
      </p:sp>
      <p:sp>
        <p:nvSpPr>
          <p:cNvPr id="10" name="矩形 9">
            <a:extLst>
              <a:ext uri="{FF2B5EF4-FFF2-40B4-BE49-F238E27FC236}">
                <a16:creationId xmlns:a16="http://schemas.microsoft.com/office/drawing/2014/main" id="{253C50BA-AD0E-42D1-9244-2DDE31A200E7}"/>
              </a:ext>
            </a:extLst>
          </p:cNvPr>
          <p:cNvSpPr/>
          <p:nvPr/>
        </p:nvSpPr>
        <p:spPr>
          <a:xfrm>
            <a:off x="865982" y="1443038"/>
            <a:ext cx="10447337" cy="217170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1" name="组合 10">
            <a:extLst>
              <a:ext uri="{FF2B5EF4-FFF2-40B4-BE49-F238E27FC236}">
                <a16:creationId xmlns:a16="http://schemas.microsoft.com/office/drawing/2014/main" id="{DAE5A91C-F7E4-4D07-AD5C-4DB24DB4FF1F}"/>
              </a:ext>
            </a:extLst>
          </p:cNvPr>
          <p:cNvGrpSpPr/>
          <p:nvPr/>
        </p:nvGrpSpPr>
        <p:grpSpPr>
          <a:xfrm>
            <a:off x="1066797" y="1314451"/>
            <a:ext cx="1853239" cy="1432242"/>
            <a:chOff x="1066797" y="1314451"/>
            <a:chExt cx="1853239" cy="1432242"/>
          </a:xfrm>
        </p:grpSpPr>
        <p:sp>
          <p:nvSpPr>
            <p:cNvPr id="12" name="箭头: 五边形 11">
              <a:extLst>
                <a:ext uri="{FF2B5EF4-FFF2-40B4-BE49-F238E27FC236}">
                  <a16:creationId xmlns:a16="http://schemas.microsoft.com/office/drawing/2014/main" id="{A633D559-412C-4516-9CE8-B9D947EFA2B8}"/>
                </a:ext>
              </a:extLst>
            </p:cNvPr>
            <p:cNvSpPr/>
            <p:nvPr/>
          </p:nvSpPr>
          <p:spPr>
            <a:xfrm rot="5400000">
              <a:off x="1277297" y="1352227"/>
              <a:ext cx="1432242" cy="1356690"/>
            </a:xfrm>
            <a:prstGeom prst="homePlate">
              <a:avLst>
                <a:gd name="adj" fmla="val 295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直角三角形 13">
              <a:extLst>
                <a:ext uri="{FF2B5EF4-FFF2-40B4-BE49-F238E27FC236}">
                  <a16:creationId xmlns:a16="http://schemas.microsoft.com/office/drawing/2014/main" id="{89224320-1DF1-4845-9C3D-0298CFD1DE1A}"/>
                </a:ext>
              </a:extLst>
            </p:cNvPr>
            <p:cNvSpPr/>
            <p:nvPr/>
          </p:nvSpPr>
          <p:spPr>
            <a:xfrm flipH="1">
              <a:off x="1066797" y="1325880"/>
              <a:ext cx="248273" cy="11080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直角三角形 14">
              <a:extLst>
                <a:ext uri="{FF2B5EF4-FFF2-40B4-BE49-F238E27FC236}">
                  <a16:creationId xmlns:a16="http://schemas.microsoft.com/office/drawing/2014/main" id="{C10AE292-D6E1-4610-928E-333A28B38EEA}"/>
                </a:ext>
              </a:extLst>
            </p:cNvPr>
            <p:cNvSpPr/>
            <p:nvPr/>
          </p:nvSpPr>
          <p:spPr>
            <a:xfrm>
              <a:off x="2671763" y="1318260"/>
              <a:ext cx="248273" cy="11842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箭头: 五边形 15">
              <a:extLst>
                <a:ext uri="{FF2B5EF4-FFF2-40B4-BE49-F238E27FC236}">
                  <a16:creationId xmlns:a16="http://schemas.microsoft.com/office/drawing/2014/main" id="{23CA3FD0-2121-4CD5-81AD-9D33BBF949CA}"/>
                </a:ext>
              </a:extLst>
            </p:cNvPr>
            <p:cNvSpPr/>
            <p:nvPr/>
          </p:nvSpPr>
          <p:spPr>
            <a:xfrm rot="5400000">
              <a:off x="1396279" y="1383257"/>
              <a:ext cx="1194278" cy="1182714"/>
            </a:xfrm>
            <a:prstGeom prst="homePlate">
              <a:avLst>
                <a:gd name="adj" fmla="val 29545"/>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a:extLst>
                <a:ext uri="{FF2B5EF4-FFF2-40B4-BE49-F238E27FC236}">
                  <a16:creationId xmlns:a16="http://schemas.microsoft.com/office/drawing/2014/main" id="{D3652423-20E8-454A-9793-E6DC3AC25FB3}"/>
                </a:ext>
              </a:extLst>
            </p:cNvPr>
            <p:cNvSpPr txBox="1"/>
            <p:nvPr/>
          </p:nvSpPr>
          <p:spPr>
            <a:xfrm>
              <a:off x="1516363" y="1443038"/>
              <a:ext cx="954107" cy="400110"/>
            </a:xfrm>
            <a:prstGeom prst="rect">
              <a:avLst/>
            </a:prstGeom>
            <a:noFill/>
          </p:spPr>
          <p:txBody>
            <a:bodyPr wrap="none" rtlCol="0">
              <a:spAutoFit/>
            </a:bodyPr>
            <a:lstStyle/>
            <a:p>
              <a:r>
                <a:rPr lang="zh-CN" altLang="en-US" sz="2000" b="1" dirty="0">
                  <a:solidFill>
                    <a:schemeClr val="bg1"/>
                  </a:solidFill>
                </a:rPr>
                <a:t>（二）</a:t>
              </a:r>
            </a:p>
          </p:txBody>
        </p:sp>
        <p:sp>
          <p:nvSpPr>
            <p:cNvPr id="18" name="文本框 17">
              <a:extLst>
                <a:ext uri="{FF2B5EF4-FFF2-40B4-BE49-F238E27FC236}">
                  <a16:creationId xmlns:a16="http://schemas.microsoft.com/office/drawing/2014/main" id="{CA390C23-AE57-4907-B670-16E7E841FFDE}"/>
                </a:ext>
              </a:extLst>
            </p:cNvPr>
            <p:cNvSpPr txBox="1"/>
            <p:nvPr/>
          </p:nvSpPr>
          <p:spPr>
            <a:xfrm>
              <a:off x="1516363" y="1843148"/>
              <a:ext cx="954107" cy="400110"/>
            </a:xfrm>
            <a:prstGeom prst="rect">
              <a:avLst/>
            </a:prstGeom>
            <a:noFill/>
          </p:spPr>
          <p:txBody>
            <a:bodyPr wrap="none" rtlCol="0">
              <a:spAutoFit/>
            </a:bodyPr>
            <a:lstStyle/>
            <a:p>
              <a:r>
                <a:rPr lang="zh-CN" altLang="en-US" sz="2000" b="1" dirty="0">
                  <a:solidFill>
                    <a:schemeClr val="bg1"/>
                  </a:solidFill>
                </a:rPr>
                <a:t>物权编</a:t>
              </a:r>
            </a:p>
          </p:txBody>
        </p:sp>
      </p:grpSp>
      <p:sp>
        <p:nvSpPr>
          <p:cNvPr id="19" name="矩形 18">
            <a:extLst>
              <a:ext uri="{FF2B5EF4-FFF2-40B4-BE49-F238E27FC236}">
                <a16:creationId xmlns:a16="http://schemas.microsoft.com/office/drawing/2014/main" id="{DCC96A41-AEAB-4D7D-BB2C-00AEA8742159}"/>
              </a:ext>
            </a:extLst>
          </p:cNvPr>
          <p:cNvSpPr/>
          <p:nvPr/>
        </p:nvSpPr>
        <p:spPr>
          <a:xfrm>
            <a:off x="3047999" y="1546542"/>
            <a:ext cx="8081963" cy="1477328"/>
          </a:xfrm>
          <a:prstGeom prst="rect">
            <a:avLst/>
          </a:prstGeom>
        </p:spPr>
        <p:txBody>
          <a:bodyPr wrap="square">
            <a:spAutoFit/>
          </a:bodyPr>
          <a:lstStyle/>
          <a:p>
            <a:pPr algn="just"/>
            <a:r>
              <a:rPr lang="zh-CN" altLang="en-US" b="1" dirty="0"/>
              <a:t>物权是民事主体依法享有的重要财产权。</a:t>
            </a:r>
            <a:r>
              <a:rPr lang="zh-CN" altLang="en-US" dirty="0"/>
              <a:t>物权法律制度调整因物的归属和利用而产生的民事关系，是最重要的民事基本制度之一。</a:t>
            </a:r>
            <a:r>
              <a:rPr lang="en-US" altLang="zh-CN" dirty="0"/>
              <a:t>2007</a:t>
            </a:r>
            <a:r>
              <a:rPr lang="zh-CN" altLang="en-US" dirty="0"/>
              <a:t>年第十届全国人民代表大会第五次会议通过了物权法。第二编“物权”在现行物权法的基础上，按照党中央提出的</a:t>
            </a:r>
            <a:r>
              <a:rPr lang="zh-CN" altLang="en-US" b="1" dirty="0">
                <a:solidFill>
                  <a:srgbClr val="FF0000"/>
                </a:solidFill>
              </a:rPr>
              <a:t>完善产权保护制度，健全归属清晰、权责明确、保护严格、流转顺畅的现代产权制度</a:t>
            </a:r>
            <a:r>
              <a:rPr lang="zh-CN" altLang="en-US" dirty="0"/>
              <a:t>的要求，结合现实需要，进一步完善了物权法律制度。</a:t>
            </a:r>
          </a:p>
        </p:txBody>
      </p:sp>
      <p:sp>
        <p:nvSpPr>
          <p:cNvPr id="9" name="矩形 8">
            <a:extLst>
              <a:ext uri="{FF2B5EF4-FFF2-40B4-BE49-F238E27FC236}">
                <a16:creationId xmlns:a16="http://schemas.microsoft.com/office/drawing/2014/main" id="{1CBD1799-1DA1-422C-9337-367FD37B2C6E}"/>
              </a:ext>
            </a:extLst>
          </p:cNvPr>
          <p:cNvSpPr/>
          <p:nvPr/>
        </p:nvSpPr>
        <p:spPr>
          <a:xfrm>
            <a:off x="3047999" y="3088164"/>
            <a:ext cx="5609228" cy="400110"/>
          </a:xfrm>
          <a:prstGeom prst="rect">
            <a:avLst/>
          </a:prstGeom>
        </p:spPr>
        <p:txBody>
          <a:bodyPr wrap="none">
            <a:spAutoFit/>
          </a:bodyPr>
          <a:lstStyle/>
          <a:p>
            <a:r>
              <a:rPr lang="zh-CN" altLang="en-US" sz="2000" b="1" dirty="0">
                <a:solidFill>
                  <a:schemeClr val="accent1"/>
                </a:solidFill>
              </a:rPr>
              <a:t>第二编共</a:t>
            </a:r>
            <a:r>
              <a:rPr lang="en-US" altLang="zh-CN" sz="2000" b="1" dirty="0">
                <a:solidFill>
                  <a:schemeClr val="accent1"/>
                </a:solidFill>
              </a:rPr>
              <a:t>5</a:t>
            </a:r>
            <a:r>
              <a:rPr lang="zh-CN" altLang="en-US" sz="2000" b="1" dirty="0">
                <a:solidFill>
                  <a:schemeClr val="accent1"/>
                </a:solidFill>
              </a:rPr>
              <a:t>个分编、</a:t>
            </a:r>
            <a:r>
              <a:rPr lang="en-US" altLang="zh-CN" sz="2000" b="1" dirty="0">
                <a:solidFill>
                  <a:schemeClr val="accent1"/>
                </a:solidFill>
              </a:rPr>
              <a:t>20</a:t>
            </a:r>
            <a:r>
              <a:rPr lang="zh-CN" altLang="en-US" sz="2000" b="1" dirty="0">
                <a:solidFill>
                  <a:schemeClr val="accent1"/>
                </a:solidFill>
              </a:rPr>
              <a:t>章、</a:t>
            </a:r>
            <a:r>
              <a:rPr lang="en-US" altLang="zh-CN" sz="2000" b="1" dirty="0">
                <a:solidFill>
                  <a:schemeClr val="accent1"/>
                </a:solidFill>
              </a:rPr>
              <a:t>258</a:t>
            </a:r>
            <a:r>
              <a:rPr lang="zh-CN" altLang="en-US" sz="2000" b="1" dirty="0">
                <a:solidFill>
                  <a:schemeClr val="accent1"/>
                </a:solidFill>
              </a:rPr>
              <a:t>条，主要内容有：</a:t>
            </a:r>
          </a:p>
        </p:txBody>
      </p:sp>
      <p:sp>
        <p:nvSpPr>
          <p:cNvPr id="20" name="矩形 19">
            <a:extLst>
              <a:ext uri="{FF2B5EF4-FFF2-40B4-BE49-F238E27FC236}">
                <a16:creationId xmlns:a16="http://schemas.microsoft.com/office/drawing/2014/main" id="{FF33E517-50D2-44E2-82D1-5B806B79CCFC}"/>
              </a:ext>
            </a:extLst>
          </p:cNvPr>
          <p:cNvSpPr/>
          <p:nvPr/>
        </p:nvSpPr>
        <p:spPr>
          <a:xfrm>
            <a:off x="1315069" y="4127946"/>
            <a:ext cx="9998249" cy="658257"/>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第一分编为通则，规定了物权制度基础性规范，包括平等保护等物权基本原则，物权变动的具体规则，以及物权保护制度。</a:t>
            </a:r>
          </a:p>
        </p:txBody>
      </p:sp>
      <p:sp>
        <p:nvSpPr>
          <p:cNvPr id="21" name="矩形 20">
            <a:extLst>
              <a:ext uri="{FF2B5EF4-FFF2-40B4-BE49-F238E27FC236}">
                <a16:creationId xmlns:a16="http://schemas.microsoft.com/office/drawing/2014/main" id="{1081CB08-33B0-45AA-9834-4124B86F1546}"/>
              </a:ext>
            </a:extLst>
          </p:cNvPr>
          <p:cNvSpPr/>
          <p:nvPr/>
        </p:nvSpPr>
        <p:spPr>
          <a:xfrm>
            <a:off x="1315070" y="3718402"/>
            <a:ext cx="1467068"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关于通则。</a:t>
            </a:r>
            <a:endParaRPr lang="zh-CN" altLang="en-US" sz="2000" b="1" dirty="0">
              <a:latin typeface="+mj-ea"/>
              <a:ea typeface="+mj-ea"/>
            </a:endParaRPr>
          </a:p>
        </p:txBody>
      </p:sp>
      <p:sp>
        <p:nvSpPr>
          <p:cNvPr id="22" name="矩形: 圆角 21">
            <a:extLst>
              <a:ext uri="{FF2B5EF4-FFF2-40B4-BE49-F238E27FC236}">
                <a16:creationId xmlns:a16="http://schemas.microsoft.com/office/drawing/2014/main" id="{0D7C7E10-601B-4A2D-B49C-A72AD6DD34F0}"/>
              </a:ext>
            </a:extLst>
          </p:cNvPr>
          <p:cNvSpPr/>
          <p:nvPr/>
        </p:nvSpPr>
        <p:spPr bwMode="auto">
          <a:xfrm>
            <a:off x="867736" y="3729669"/>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1</a:t>
            </a:r>
            <a:endParaRPr lang="zh-CN" altLang="en-US" dirty="0">
              <a:solidFill>
                <a:schemeClr val="bg1"/>
              </a:solidFill>
              <a:ea typeface="微软雅黑"/>
              <a:cs typeface="+mn-ea"/>
            </a:endParaRPr>
          </a:p>
        </p:txBody>
      </p:sp>
      <p:sp>
        <p:nvSpPr>
          <p:cNvPr id="23" name="矩形 22">
            <a:extLst>
              <a:ext uri="{FF2B5EF4-FFF2-40B4-BE49-F238E27FC236}">
                <a16:creationId xmlns:a16="http://schemas.microsoft.com/office/drawing/2014/main" id="{FC619CD9-CDC6-49A1-9680-348446F6AA0F}"/>
              </a:ext>
            </a:extLst>
          </p:cNvPr>
          <p:cNvSpPr/>
          <p:nvPr/>
        </p:nvSpPr>
        <p:spPr>
          <a:xfrm>
            <a:off x="1315069" y="5299411"/>
            <a:ext cx="9998249" cy="362792"/>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所有权是物权的基础，是所有权人对自己的不动产或者动产依法享有</a:t>
            </a:r>
            <a:r>
              <a:rPr lang="zh-CN" altLang="en-US" sz="1600" b="1" kern="100" dirty="0">
                <a:solidFill>
                  <a:srgbClr val="002060"/>
                </a:solidFill>
                <a:latin typeface="+mj-ea"/>
                <a:ea typeface="+mj-ea"/>
                <a:cs typeface="Times New Roman" panose="02020603050405020304" pitchFamily="18" charset="0"/>
              </a:rPr>
              <a:t>占有、使用、收益和处分</a:t>
            </a:r>
            <a:r>
              <a:rPr lang="zh-CN" altLang="en-US" sz="1600" kern="100" dirty="0">
                <a:latin typeface="+mj-ea"/>
                <a:ea typeface="+mj-ea"/>
                <a:cs typeface="Times New Roman" panose="02020603050405020304" pitchFamily="18" charset="0"/>
              </a:rPr>
              <a:t>的权利。</a:t>
            </a:r>
          </a:p>
        </p:txBody>
      </p:sp>
      <p:sp>
        <p:nvSpPr>
          <p:cNvPr id="24" name="矩形 23">
            <a:extLst>
              <a:ext uri="{FF2B5EF4-FFF2-40B4-BE49-F238E27FC236}">
                <a16:creationId xmlns:a16="http://schemas.microsoft.com/office/drawing/2014/main" id="{B158494B-6FD8-4F28-8E72-193B7D0C7586}"/>
              </a:ext>
            </a:extLst>
          </p:cNvPr>
          <p:cNvSpPr/>
          <p:nvPr/>
        </p:nvSpPr>
        <p:spPr>
          <a:xfrm>
            <a:off x="1315070" y="4889867"/>
            <a:ext cx="172354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关于所有权。</a:t>
            </a:r>
            <a:endParaRPr lang="zh-CN" altLang="en-US" sz="2000" b="1" dirty="0">
              <a:latin typeface="+mj-ea"/>
              <a:ea typeface="+mj-ea"/>
            </a:endParaRPr>
          </a:p>
        </p:txBody>
      </p:sp>
      <p:sp>
        <p:nvSpPr>
          <p:cNvPr id="25" name="矩形: 圆角 24">
            <a:extLst>
              <a:ext uri="{FF2B5EF4-FFF2-40B4-BE49-F238E27FC236}">
                <a16:creationId xmlns:a16="http://schemas.microsoft.com/office/drawing/2014/main" id="{35E63F4C-7EEB-4F14-AC4B-56BA2781C109}"/>
              </a:ext>
            </a:extLst>
          </p:cNvPr>
          <p:cNvSpPr/>
          <p:nvPr/>
        </p:nvSpPr>
        <p:spPr bwMode="auto">
          <a:xfrm>
            <a:off x="867736" y="490113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2</a:t>
            </a:r>
            <a:endParaRPr lang="zh-CN" altLang="en-US" dirty="0">
              <a:solidFill>
                <a:schemeClr val="bg1"/>
              </a:solidFill>
              <a:ea typeface="微软雅黑"/>
              <a:cs typeface="+mn-ea"/>
            </a:endParaRPr>
          </a:p>
        </p:txBody>
      </p:sp>
    </p:spTree>
    <p:extLst>
      <p:ext uri="{BB962C8B-B14F-4D97-AF65-F5344CB8AC3E}">
        <p14:creationId xmlns:p14="http://schemas.microsoft.com/office/powerpoint/2010/main" val="25067540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anim calcmode="lin" valueType="num">
                                      <p:cBhvr>
                                        <p:cTn id="22" dur="500" fill="hold"/>
                                        <p:tgtEl>
                                          <p:spTgt spid="23"/>
                                        </p:tgtEl>
                                        <p:attrNameLst>
                                          <p:attrName>ppt_x</p:attrName>
                                        </p:attrNameLst>
                                      </p:cBhvr>
                                      <p:tavLst>
                                        <p:tav tm="0">
                                          <p:val>
                                            <p:strVal val="#ppt_x"/>
                                          </p:val>
                                        </p:tav>
                                        <p:tav tm="100000">
                                          <p:val>
                                            <p:strVal val="#ppt_x"/>
                                          </p:val>
                                        </p:tav>
                                      </p:tavLst>
                                    </p:anim>
                                    <p:anim calcmode="lin" valueType="num">
                                      <p:cBhvr>
                                        <p:cTn id="23"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物权</a:t>
            </a:r>
          </a:p>
        </p:txBody>
      </p:sp>
      <p:sp>
        <p:nvSpPr>
          <p:cNvPr id="3" name="矩形 2">
            <a:extLst>
              <a:ext uri="{FF2B5EF4-FFF2-40B4-BE49-F238E27FC236}">
                <a16:creationId xmlns:a16="http://schemas.microsoft.com/office/drawing/2014/main" id="{F72C2AE0-50C8-4AE1-9BC4-0FA022664496}"/>
              </a:ext>
            </a:extLst>
          </p:cNvPr>
          <p:cNvSpPr/>
          <p:nvPr/>
        </p:nvSpPr>
        <p:spPr>
          <a:xfrm>
            <a:off x="1315069" y="1666351"/>
            <a:ext cx="5200031" cy="1249188"/>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用益物权是指权利人依法对他人的物享有占有、使用和收益的权利。第三分编规定了用益物权制度，明确了用益物权人的基本权利和义务，以及</a:t>
            </a:r>
            <a:r>
              <a:rPr lang="zh-CN" altLang="en-US" sz="1600" b="1" kern="100" dirty="0">
                <a:solidFill>
                  <a:srgbClr val="00B050"/>
                </a:solidFill>
                <a:latin typeface="+mj-ea"/>
                <a:ea typeface="+mj-ea"/>
                <a:cs typeface="Times New Roman" panose="02020603050405020304" pitchFamily="18" charset="0"/>
              </a:rPr>
              <a:t>土地承包经营权、建设用地使用权、宅基地使用权、地役权</a:t>
            </a:r>
            <a:r>
              <a:rPr lang="zh-CN" altLang="en-US" sz="1600" kern="100" dirty="0">
                <a:latin typeface="+mj-ea"/>
                <a:ea typeface="+mj-ea"/>
                <a:cs typeface="Times New Roman" panose="02020603050405020304" pitchFamily="18" charset="0"/>
              </a:rPr>
              <a:t>等用益物权。</a:t>
            </a:r>
          </a:p>
        </p:txBody>
      </p:sp>
      <p:sp>
        <p:nvSpPr>
          <p:cNvPr id="4" name="矩形 3">
            <a:extLst>
              <a:ext uri="{FF2B5EF4-FFF2-40B4-BE49-F238E27FC236}">
                <a16:creationId xmlns:a16="http://schemas.microsoft.com/office/drawing/2014/main" id="{6ECC0630-79BA-4E3A-B1D9-360C7543A3ED}"/>
              </a:ext>
            </a:extLst>
          </p:cNvPr>
          <p:cNvSpPr/>
          <p:nvPr/>
        </p:nvSpPr>
        <p:spPr>
          <a:xfrm>
            <a:off x="1315070" y="1256807"/>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关于用益物权。</a:t>
            </a:r>
            <a:endParaRPr lang="zh-CN" altLang="en-US" sz="2000" b="1" dirty="0">
              <a:latin typeface="+mj-ea"/>
              <a:ea typeface="+mj-ea"/>
            </a:endParaRPr>
          </a:p>
        </p:txBody>
      </p:sp>
      <p:sp>
        <p:nvSpPr>
          <p:cNvPr id="5" name="矩形: 圆角 4">
            <a:extLst>
              <a:ext uri="{FF2B5EF4-FFF2-40B4-BE49-F238E27FC236}">
                <a16:creationId xmlns:a16="http://schemas.microsoft.com/office/drawing/2014/main" id="{788920AA-8380-413A-91DB-7550759F6711}"/>
              </a:ext>
            </a:extLst>
          </p:cNvPr>
          <p:cNvSpPr/>
          <p:nvPr/>
        </p:nvSpPr>
        <p:spPr bwMode="auto">
          <a:xfrm>
            <a:off x="867736" y="126807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3</a:t>
            </a:r>
            <a:endParaRPr lang="zh-CN" altLang="en-US" dirty="0">
              <a:solidFill>
                <a:schemeClr val="bg1"/>
              </a:solidFill>
              <a:ea typeface="微软雅黑"/>
              <a:cs typeface="+mn-ea"/>
            </a:endParaRPr>
          </a:p>
        </p:txBody>
      </p:sp>
      <p:sp>
        <p:nvSpPr>
          <p:cNvPr id="6" name="矩形 5">
            <a:extLst>
              <a:ext uri="{FF2B5EF4-FFF2-40B4-BE49-F238E27FC236}">
                <a16:creationId xmlns:a16="http://schemas.microsoft.com/office/drawing/2014/main" id="{01E7AEF9-FF43-452A-B6FD-A7AB8FBF9EF1}"/>
              </a:ext>
            </a:extLst>
          </p:cNvPr>
          <p:cNvSpPr/>
          <p:nvPr/>
        </p:nvSpPr>
        <p:spPr>
          <a:xfrm>
            <a:off x="1315069" y="3277079"/>
            <a:ext cx="5200031" cy="1249188"/>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担保物权是指为了确保债务履行而设立的物权，包括</a:t>
            </a:r>
            <a:r>
              <a:rPr lang="zh-CN" altLang="en-US" sz="1600" b="1" kern="100" dirty="0">
                <a:solidFill>
                  <a:srgbClr val="00B050"/>
                </a:solidFill>
                <a:latin typeface="+mj-ea"/>
                <a:ea typeface="+mj-ea"/>
                <a:cs typeface="Times New Roman" panose="02020603050405020304" pitchFamily="18" charset="0"/>
              </a:rPr>
              <a:t>抵押权、质权和留置权</a:t>
            </a:r>
            <a:r>
              <a:rPr lang="zh-CN" altLang="en-US" sz="1600" kern="100" dirty="0">
                <a:latin typeface="+mj-ea"/>
                <a:ea typeface="+mj-ea"/>
                <a:cs typeface="Times New Roman" panose="02020603050405020304" pitchFamily="18" charset="0"/>
              </a:rPr>
              <a:t>。第四分编对担保物权作了规定，明确了担保物权的含义、适用范围、担保范围等共同规则，以及抵押权、质权和留置权的具体规则。</a:t>
            </a:r>
            <a:endParaRPr lang="zh-CN" altLang="en-US" sz="1600" b="1" kern="100" dirty="0">
              <a:latin typeface="+mj-ea"/>
              <a:ea typeface="+mj-ea"/>
              <a:cs typeface="Times New Roman" panose="02020603050405020304" pitchFamily="18" charset="0"/>
            </a:endParaRPr>
          </a:p>
        </p:txBody>
      </p:sp>
      <p:sp>
        <p:nvSpPr>
          <p:cNvPr id="7" name="矩形 6">
            <a:extLst>
              <a:ext uri="{FF2B5EF4-FFF2-40B4-BE49-F238E27FC236}">
                <a16:creationId xmlns:a16="http://schemas.microsoft.com/office/drawing/2014/main" id="{928AC68E-8FD9-4FE0-8D0C-34D99CA61C77}"/>
              </a:ext>
            </a:extLst>
          </p:cNvPr>
          <p:cNvSpPr/>
          <p:nvPr/>
        </p:nvSpPr>
        <p:spPr>
          <a:xfrm>
            <a:off x="1315070" y="2924687"/>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关于担保物权。</a:t>
            </a:r>
            <a:endParaRPr lang="zh-CN" altLang="en-US" sz="2000" b="1" dirty="0">
              <a:latin typeface="+mj-ea"/>
              <a:ea typeface="+mj-ea"/>
            </a:endParaRPr>
          </a:p>
        </p:txBody>
      </p:sp>
      <p:sp>
        <p:nvSpPr>
          <p:cNvPr id="8" name="矩形: 圆角 7">
            <a:extLst>
              <a:ext uri="{FF2B5EF4-FFF2-40B4-BE49-F238E27FC236}">
                <a16:creationId xmlns:a16="http://schemas.microsoft.com/office/drawing/2014/main" id="{0EC49772-BF21-488E-B5F9-2D8A312CAC74}"/>
              </a:ext>
            </a:extLst>
          </p:cNvPr>
          <p:cNvSpPr/>
          <p:nvPr/>
        </p:nvSpPr>
        <p:spPr bwMode="auto">
          <a:xfrm>
            <a:off x="867736" y="293595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4</a:t>
            </a:r>
            <a:endParaRPr lang="zh-CN" altLang="en-US" dirty="0">
              <a:solidFill>
                <a:schemeClr val="bg1"/>
              </a:solidFill>
              <a:ea typeface="微软雅黑"/>
              <a:cs typeface="+mn-ea"/>
            </a:endParaRPr>
          </a:p>
        </p:txBody>
      </p:sp>
      <p:sp>
        <p:nvSpPr>
          <p:cNvPr id="9" name="矩形 8">
            <a:extLst>
              <a:ext uri="{FF2B5EF4-FFF2-40B4-BE49-F238E27FC236}">
                <a16:creationId xmlns:a16="http://schemas.microsoft.com/office/drawing/2014/main" id="{10641F74-4A02-40F0-8A16-1E4CE670347D}"/>
              </a:ext>
            </a:extLst>
          </p:cNvPr>
          <p:cNvSpPr/>
          <p:nvPr/>
        </p:nvSpPr>
        <p:spPr>
          <a:xfrm>
            <a:off x="1315069" y="4899074"/>
            <a:ext cx="5200031" cy="1249188"/>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占有是指对不动产或者动产事实上的控制与支配。第五分编对占有的调整范围、无权占有情形下的损害赔偿责任、原物及孳息的返还以及占有保护等作了规定</a:t>
            </a:r>
            <a:r>
              <a:rPr lang="en-US" altLang="zh-CN" sz="1600" kern="100" dirty="0">
                <a:latin typeface="+mj-ea"/>
                <a:ea typeface="+mj-ea"/>
                <a:cs typeface="Times New Roman" panose="02020603050405020304" pitchFamily="18" charset="0"/>
              </a:rPr>
              <a:t>(</a:t>
            </a:r>
            <a:r>
              <a:rPr lang="zh-CN" altLang="en-US" sz="1600" kern="100" dirty="0">
                <a:latin typeface="+mj-ea"/>
                <a:ea typeface="+mj-ea"/>
                <a:cs typeface="Times New Roman" panose="02020603050405020304" pitchFamily="18" charset="0"/>
              </a:rPr>
              <a:t>第二编第二十章</a:t>
            </a:r>
            <a:r>
              <a:rPr lang="en-US" altLang="zh-CN" sz="1600" kern="100" dirty="0">
                <a:latin typeface="+mj-ea"/>
                <a:ea typeface="+mj-ea"/>
                <a:cs typeface="Times New Roman" panose="02020603050405020304" pitchFamily="18" charset="0"/>
              </a:rPr>
              <a:t>)</a:t>
            </a:r>
            <a:r>
              <a:rPr lang="zh-CN" altLang="en-US" sz="1600" kern="100" dirty="0">
                <a:latin typeface="+mj-ea"/>
                <a:ea typeface="+mj-ea"/>
                <a:cs typeface="Times New Roman" panose="02020603050405020304" pitchFamily="18" charset="0"/>
              </a:rPr>
              <a:t>。</a:t>
            </a:r>
            <a:endParaRPr lang="zh-CN" altLang="en-US" sz="1600" b="1" kern="100" dirty="0">
              <a:latin typeface="+mj-ea"/>
              <a:ea typeface="+mj-ea"/>
              <a:cs typeface="Times New Roman" panose="02020603050405020304" pitchFamily="18" charset="0"/>
            </a:endParaRPr>
          </a:p>
        </p:txBody>
      </p:sp>
      <p:sp>
        <p:nvSpPr>
          <p:cNvPr id="10" name="矩形 9">
            <a:extLst>
              <a:ext uri="{FF2B5EF4-FFF2-40B4-BE49-F238E27FC236}">
                <a16:creationId xmlns:a16="http://schemas.microsoft.com/office/drawing/2014/main" id="{0CD8332A-A747-40E2-B7FB-80923456A272}"/>
              </a:ext>
            </a:extLst>
          </p:cNvPr>
          <p:cNvSpPr/>
          <p:nvPr/>
        </p:nvSpPr>
        <p:spPr>
          <a:xfrm>
            <a:off x="1315070" y="4489530"/>
            <a:ext cx="1467068"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关于占有。</a:t>
            </a:r>
            <a:endParaRPr lang="zh-CN" altLang="en-US" sz="2000" b="1" dirty="0">
              <a:latin typeface="+mj-ea"/>
              <a:ea typeface="+mj-ea"/>
            </a:endParaRPr>
          </a:p>
        </p:txBody>
      </p:sp>
      <p:sp>
        <p:nvSpPr>
          <p:cNvPr id="11" name="矩形: 圆角 10">
            <a:extLst>
              <a:ext uri="{FF2B5EF4-FFF2-40B4-BE49-F238E27FC236}">
                <a16:creationId xmlns:a16="http://schemas.microsoft.com/office/drawing/2014/main" id="{42667AF8-F8C7-4B20-89E8-605E5169D053}"/>
              </a:ext>
            </a:extLst>
          </p:cNvPr>
          <p:cNvSpPr/>
          <p:nvPr/>
        </p:nvSpPr>
        <p:spPr bwMode="auto">
          <a:xfrm>
            <a:off x="867736" y="4500797"/>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5</a:t>
            </a:r>
            <a:endParaRPr lang="zh-CN" altLang="en-US" dirty="0">
              <a:solidFill>
                <a:schemeClr val="bg1"/>
              </a:solidFill>
              <a:ea typeface="微软雅黑"/>
              <a:cs typeface="+mn-ea"/>
            </a:endParaRPr>
          </a:p>
        </p:txBody>
      </p:sp>
      <p:grpSp>
        <p:nvGrpSpPr>
          <p:cNvPr id="18" name="组合 17">
            <a:extLst>
              <a:ext uri="{FF2B5EF4-FFF2-40B4-BE49-F238E27FC236}">
                <a16:creationId xmlns:a16="http://schemas.microsoft.com/office/drawing/2014/main" id="{CA1E8ADF-E71E-468A-AD06-2262DAD7D801}"/>
              </a:ext>
            </a:extLst>
          </p:cNvPr>
          <p:cNvGrpSpPr/>
          <p:nvPr/>
        </p:nvGrpSpPr>
        <p:grpSpPr>
          <a:xfrm>
            <a:off x="6629420" y="1571625"/>
            <a:ext cx="4889480" cy="4400117"/>
            <a:chOff x="6629420" y="1608767"/>
            <a:chExt cx="4889480" cy="4362975"/>
          </a:xfrm>
        </p:grpSpPr>
        <p:grpSp>
          <p:nvGrpSpPr>
            <p:cNvPr id="15" name="组合 14">
              <a:extLst>
                <a:ext uri="{FF2B5EF4-FFF2-40B4-BE49-F238E27FC236}">
                  <a16:creationId xmlns:a16="http://schemas.microsoft.com/office/drawing/2014/main" id="{CFDA1A62-7399-4CD3-B9E8-53789802D99C}"/>
                </a:ext>
              </a:extLst>
            </p:cNvPr>
            <p:cNvGrpSpPr/>
            <p:nvPr/>
          </p:nvGrpSpPr>
          <p:grpSpPr>
            <a:xfrm>
              <a:off x="6629420" y="1608767"/>
              <a:ext cx="4889480" cy="4362975"/>
              <a:chOff x="6643708" y="1608767"/>
              <a:chExt cx="4889480" cy="4362975"/>
            </a:xfrm>
          </p:grpSpPr>
          <p:pic>
            <p:nvPicPr>
              <p:cNvPr id="13" name="图片 12">
                <a:extLst>
                  <a:ext uri="{FF2B5EF4-FFF2-40B4-BE49-F238E27FC236}">
                    <a16:creationId xmlns:a16="http://schemas.microsoft.com/office/drawing/2014/main" id="{5CBAC056-73AE-4F81-BB48-6E38AF814D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3708" y="1656917"/>
                <a:ext cx="4889480" cy="4314825"/>
              </a:xfrm>
              <a:prstGeom prst="rect">
                <a:avLst/>
              </a:prstGeom>
            </p:spPr>
          </p:pic>
          <p:sp>
            <p:nvSpPr>
              <p:cNvPr id="14" name="矩形 13">
                <a:extLst>
                  <a:ext uri="{FF2B5EF4-FFF2-40B4-BE49-F238E27FC236}">
                    <a16:creationId xmlns:a16="http://schemas.microsoft.com/office/drawing/2014/main" id="{F30BD841-505B-4206-AA95-2340D59ACAAD}"/>
                  </a:ext>
                </a:extLst>
              </p:cNvPr>
              <p:cNvSpPr/>
              <p:nvPr/>
            </p:nvSpPr>
            <p:spPr>
              <a:xfrm>
                <a:off x="6643708" y="1608767"/>
                <a:ext cx="4875192" cy="22055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7" name="图片 16">
              <a:extLst>
                <a:ext uri="{FF2B5EF4-FFF2-40B4-BE49-F238E27FC236}">
                  <a16:creationId xmlns:a16="http://schemas.microsoft.com/office/drawing/2014/main" id="{868716CD-06CC-4D21-891F-2864238B00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9420" y="1614749"/>
              <a:ext cx="4889480" cy="2161867"/>
            </a:xfrm>
            <a:prstGeom prst="rect">
              <a:avLst/>
            </a:prstGeom>
          </p:spPr>
        </p:pic>
      </p:grpSp>
    </p:spTree>
    <p:extLst>
      <p:ext uri="{BB962C8B-B14F-4D97-AF65-F5344CB8AC3E}">
        <p14:creationId xmlns:p14="http://schemas.microsoft.com/office/powerpoint/2010/main" val="30912700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合同</a:t>
            </a:r>
          </a:p>
        </p:txBody>
      </p:sp>
      <p:sp>
        <p:nvSpPr>
          <p:cNvPr id="3" name="矩形 2">
            <a:extLst>
              <a:ext uri="{FF2B5EF4-FFF2-40B4-BE49-F238E27FC236}">
                <a16:creationId xmlns:a16="http://schemas.microsoft.com/office/drawing/2014/main" id="{6F09FB94-CA65-4EFC-AB29-7F9EE620FCAB}"/>
              </a:ext>
            </a:extLst>
          </p:cNvPr>
          <p:cNvSpPr/>
          <p:nvPr/>
        </p:nvSpPr>
        <p:spPr>
          <a:xfrm>
            <a:off x="865982" y="1443038"/>
            <a:ext cx="10447337" cy="1809957"/>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 name="组合 3">
            <a:extLst>
              <a:ext uri="{FF2B5EF4-FFF2-40B4-BE49-F238E27FC236}">
                <a16:creationId xmlns:a16="http://schemas.microsoft.com/office/drawing/2014/main" id="{4FC4A0B6-3FF9-4EA1-B404-D5567610E95D}"/>
              </a:ext>
            </a:extLst>
          </p:cNvPr>
          <p:cNvGrpSpPr/>
          <p:nvPr/>
        </p:nvGrpSpPr>
        <p:grpSpPr>
          <a:xfrm>
            <a:off x="1066797" y="1314451"/>
            <a:ext cx="1853239" cy="1432242"/>
            <a:chOff x="1066797" y="1314451"/>
            <a:chExt cx="1853239" cy="1432242"/>
          </a:xfrm>
        </p:grpSpPr>
        <p:sp>
          <p:nvSpPr>
            <p:cNvPr id="5" name="箭头: 五边形 4">
              <a:extLst>
                <a:ext uri="{FF2B5EF4-FFF2-40B4-BE49-F238E27FC236}">
                  <a16:creationId xmlns:a16="http://schemas.microsoft.com/office/drawing/2014/main" id="{80CB8E8F-4B17-4234-89EF-0ED78E4E63ED}"/>
                </a:ext>
              </a:extLst>
            </p:cNvPr>
            <p:cNvSpPr/>
            <p:nvPr/>
          </p:nvSpPr>
          <p:spPr>
            <a:xfrm rot="5400000">
              <a:off x="1277297" y="1352227"/>
              <a:ext cx="1432242" cy="1356690"/>
            </a:xfrm>
            <a:prstGeom prst="homePlate">
              <a:avLst>
                <a:gd name="adj" fmla="val 295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直角三角形 5">
              <a:extLst>
                <a:ext uri="{FF2B5EF4-FFF2-40B4-BE49-F238E27FC236}">
                  <a16:creationId xmlns:a16="http://schemas.microsoft.com/office/drawing/2014/main" id="{2DC8E7C3-B1A4-457B-BF58-8F4FCFD175F1}"/>
                </a:ext>
              </a:extLst>
            </p:cNvPr>
            <p:cNvSpPr/>
            <p:nvPr/>
          </p:nvSpPr>
          <p:spPr>
            <a:xfrm flipH="1">
              <a:off x="1066797" y="1325880"/>
              <a:ext cx="248273" cy="11080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直角三角形 6">
              <a:extLst>
                <a:ext uri="{FF2B5EF4-FFF2-40B4-BE49-F238E27FC236}">
                  <a16:creationId xmlns:a16="http://schemas.microsoft.com/office/drawing/2014/main" id="{0C06C725-7F2A-4DD9-A898-C4F0433420D8}"/>
                </a:ext>
              </a:extLst>
            </p:cNvPr>
            <p:cNvSpPr/>
            <p:nvPr/>
          </p:nvSpPr>
          <p:spPr>
            <a:xfrm>
              <a:off x="2671763" y="1318260"/>
              <a:ext cx="248273" cy="11842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箭头: 五边形 7">
              <a:extLst>
                <a:ext uri="{FF2B5EF4-FFF2-40B4-BE49-F238E27FC236}">
                  <a16:creationId xmlns:a16="http://schemas.microsoft.com/office/drawing/2014/main" id="{4B2AEA10-5356-48AF-8907-E1735696CAE5}"/>
                </a:ext>
              </a:extLst>
            </p:cNvPr>
            <p:cNvSpPr/>
            <p:nvPr/>
          </p:nvSpPr>
          <p:spPr>
            <a:xfrm rot="5400000">
              <a:off x="1396279" y="1383257"/>
              <a:ext cx="1194278" cy="1182714"/>
            </a:xfrm>
            <a:prstGeom prst="homePlate">
              <a:avLst>
                <a:gd name="adj" fmla="val 29545"/>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a:extLst>
                <a:ext uri="{FF2B5EF4-FFF2-40B4-BE49-F238E27FC236}">
                  <a16:creationId xmlns:a16="http://schemas.microsoft.com/office/drawing/2014/main" id="{E771AD36-26A9-48C5-9892-D136395C9962}"/>
                </a:ext>
              </a:extLst>
            </p:cNvPr>
            <p:cNvSpPr txBox="1"/>
            <p:nvPr/>
          </p:nvSpPr>
          <p:spPr>
            <a:xfrm>
              <a:off x="1516363" y="1443038"/>
              <a:ext cx="954107" cy="400110"/>
            </a:xfrm>
            <a:prstGeom prst="rect">
              <a:avLst/>
            </a:prstGeom>
            <a:noFill/>
          </p:spPr>
          <p:txBody>
            <a:bodyPr wrap="none" rtlCol="0">
              <a:spAutoFit/>
            </a:bodyPr>
            <a:lstStyle/>
            <a:p>
              <a:r>
                <a:rPr lang="zh-CN" altLang="en-US" sz="2000" b="1" dirty="0">
                  <a:solidFill>
                    <a:schemeClr val="bg1"/>
                  </a:solidFill>
                </a:rPr>
                <a:t>（三）</a:t>
              </a:r>
            </a:p>
          </p:txBody>
        </p:sp>
        <p:sp>
          <p:nvSpPr>
            <p:cNvPr id="10" name="文本框 9">
              <a:extLst>
                <a:ext uri="{FF2B5EF4-FFF2-40B4-BE49-F238E27FC236}">
                  <a16:creationId xmlns:a16="http://schemas.microsoft.com/office/drawing/2014/main" id="{8B309237-9C1A-48B0-B335-CE83FF8534DA}"/>
                </a:ext>
              </a:extLst>
            </p:cNvPr>
            <p:cNvSpPr txBox="1"/>
            <p:nvPr/>
          </p:nvSpPr>
          <p:spPr>
            <a:xfrm>
              <a:off x="1516363" y="1843148"/>
              <a:ext cx="954107" cy="400110"/>
            </a:xfrm>
            <a:prstGeom prst="rect">
              <a:avLst/>
            </a:prstGeom>
            <a:noFill/>
          </p:spPr>
          <p:txBody>
            <a:bodyPr wrap="none" rtlCol="0">
              <a:spAutoFit/>
            </a:bodyPr>
            <a:lstStyle/>
            <a:p>
              <a:r>
                <a:rPr lang="zh-CN" altLang="en-US" sz="2000" b="1" dirty="0">
                  <a:solidFill>
                    <a:schemeClr val="bg1"/>
                  </a:solidFill>
                </a:rPr>
                <a:t>合同编</a:t>
              </a:r>
            </a:p>
          </p:txBody>
        </p:sp>
      </p:grpSp>
      <p:sp>
        <p:nvSpPr>
          <p:cNvPr id="11" name="矩形 10">
            <a:extLst>
              <a:ext uri="{FF2B5EF4-FFF2-40B4-BE49-F238E27FC236}">
                <a16:creationId xmlns:a16="http://schemas.microsoft.com/office/drawing/2014/main" id="{7E656520-8FC0-4BD5-92DF-28E1C132C29A}"/>
              </a:ext>
            </a:extLst>
          </p:cNvPr>
          <p:cNvSpPr/>
          <p:nvPr/>
        </p:nvSpPr>
        <p:spPr>
          <a:xfrm>
            <a:off x="3047999" y="1546542"/>
            <a:ext cx="8081963" cy="1200329"/>
          </a:xfrm>
          <a:prstGeom prst="rect">
            <a:avLst/>
          </a:prstGeom>
        </p:spPr>
        <p:txBody>
          <a:bodyPr wrap="square">
            <a:spAutoFit/>
          </a:bodyPr>
          <a:lstStyle/>
          <a:p>
            <a:pPr algn="just"/>
            <a:r>
              <a:rPr lang="zh-CN" altLang="en-US" b="1" dirty="0"/>
              <a:t>合同制度是市场经济的基本法律制度。</a:t>
            </a:r>
            <a:r>
              <a:rPr lang="en-US" altLang="zh-CN" dirty="0"/>
              <a:t>1999</a:t>
            </a:r>
            <a:r>
              <a:rPr lang="zh-CN" altLang="en-US" dirty="0"/>
              <a:t>年第九届全国人民代表大会第二次会议通过了合同法。第三编“合同”在现行合同法的基础上，贯彻全面深化改革的精神，坚持</a:t>
            </a:r>
            <a:r>
              <a:rPr lang="zh-CN" altLang="en-US" dirty="0">
                <a:solidFill>
                  <a:srgbClr val="FF0000"/>
                </a:solidFill>
              </a:rPr>
              <a:t>维护契约、平等交换、公平竞争，促进商品和要素自由流动</a:t>
            </a:r>
            <a:r>
              <a:rPr lang="zh-CN" altLang="en-US" dirty="0"/>
              <a:t>，完善合同制度。</a:t>
            </a:r>
          </a:p>
        </p:txBody>
      </p:sp>
      <p:sp>
        <p:nvSpPr>
          <p:cNvPr id="12" name="矩形 11">
            <a:extLst>
              <a:ext uri="{FF2B5EF4-FFF2-40B4-BE49-F238E27FC236}">
                <a16:creationId xmlns:a16="http://schemas.microsoft.com/office/drawing/2014/main" id="{055B12B2-D331-4027-B631-5A8F23D1FF3A}"/>
              </a:ext>
            </a:extLst>
          </p:cNvPr>
          <p:cNvSpPr/>
          <p:nvPr/>
        </p:nvSpPr>
        <p:spPr>
          <a:xfrm>
            <a:off x="3047999" y="2812435"/>
            <a:ext cx="5609228" cy="400110"/>
          </a:xfrm>
          <a:prstGeom prst="rect">
            <a:avLst/>
          </a:prstGeom>
        </p:spPr>
        <p:txBody>
          <a:bodyPr wrap="none">
            <a:spAutoFit/>
          </a:bodyPr>
          <a:lstStyle/>
          <a:p>
            <a:r>
              <a:rPr lang="zh-CN" altLang="en-US" sz="2000" b="1" dirty="0">
                <a:solidFill>
                  <a:schemeClr val="accent1"/>
                </a:solidFill>
              </a:rPr>
              <a:t>第三编共</a:t>
            </a:r>
            <a:r>
              <a:rPr lang="en-US" altLang="zh-CN" sz="2000" b="1" dirty="0">
                <a:solidFill>
                  <a:schemeClr val="accent1"/>
                </a:solidFill>
              </a:rPr>
              <a:t>3</a:t>
            </a:r>
            <a:r>
              <a:rPr lang="zh-CN" altLang="en-US" sz="2000" b="1" dirty="0">
                <a:solidFill>
                  <a:schemeClr val="accent1"/>
                </a:solidFill>
              </a:rPr>
              <a:t>个分编、</a:t>
            </a:r>
            <a:r>
              <a:rPr lang="en-US" altLang="zh-CN" sz="2000" b="1" dirty="0">
                <a:solidFill>
                  <a:schemeClr val="accent1"/>
                </a:solidFill>
              </a:rPr>
              <a:t>29</a:t>
            </a:r>
            <a:r>
              <a:rPr lang="zh-CN" altLang="en-US" sz="2000" b="1" dirty="0">
                <a:solidFill>
                  <a:schemeClr val="accent1"/>
                </a:solidFill>
              </a:rPr>
              <a:t>章、</a:t>
            </a:r>
            <a:r>
              <a:rPr lang="en-US" altLang="zh-CN" sz="2000" b="1" dirty="0">
                <a:solidFill>
                  <a:schemeClr val="accent1"/>
                </a:solidFill>
              </a:rPr>
              <a:t>526</a:t>
            </a:r>
            <a:r>
              <a:rPr lang="zh-CN" altLang="en-US" sz="2000" b="1" dirty="0">
                <a:solidFill>
                  <a:schemeClr val="accent1"/>
                </a:solidFill>
              </a:rPr>
              <a:t>条，主要内容有：</a:t>
            </a:r>
          </a:p>
        </p:txBody>
      </p:sp>
      <p:sp>
        <p:nvSpPr>
          <p:cNvPr id="13" name="矩形 12">
            <a:extLst>
              <a:ext uri="{FF2B5EF4-FFF2-40B4-BE49-F238E27FC236}">
                <a16:creationId xmlns:a16="http://schemas.microsoft.com/office/drawing/2014/main" id="{5B71868B-22D0-4575-8B53-2B03E8B039B9}"/>
              </a:ext>
            </a:extLst>
          </p:cNvPr>
          <p:cNvSpPr/>
          <p:nvPr/>
        </p:nvSpPr>
        <p:spPr>
          <a:xfrm>
            <a:off x="1315069" y="3901935"/>
            <a:ext cx="9998249" cy="728982"/>
          </a:xfrm>
          <a:prstGeom prst="rect">
            <a:avLst/>
          </a:prstGeom>
        </p:spPr>
        <p:txBody>
          <a:bodyPr wrap="square">
            <a:spAutoFit/>
          </a:bodyPr>
          <a:lstStyle/>
          <a:p>
            <a:pPr algn="just">
              <a:lnSpc>
                <a:spcPct val="120000"/>
              </a:lnSpc>
            </a:pPr>
            <a:r>
              <a:rPr lang="zh-CN" altLang="en-US" dirty="0"/>
              <a:t>第一分编为通则，规定了合同的订立、效力、履行、保全、转让、终止、违约责任等一般性规则，并在现行合同法的基础上，完善了合同总则制度。</a:t>
            </a:r>
            <a:endParaRPr lang="zh-CN" altLang="en-US" sz="1600" kern="100" dirty="0">
              <a:latin typeface="+mj-ea"/>
              <a:ea typeface="+mj-ea"/>
              <a:cs typeface="Times New Roman" panose="02020603050405020304" pitchFamily="18" charset="0"/>
            </a:endParaRPr>
          </a:p>
        </p:txBody>
      </p:sp>
      <p:sp>
        <p:nvSpPr>
          <p:cNvPr id="14" name="矩形 13">
            <a:extLst>
              <a:ext uri="{FF2B5EF4-FFF2-40B4-BE49-F238E27FC236}">
                <a16:creationId xmlns:a16="http://schemas.microsoft.com/office/drawing/2014/main" id="{9DB58339-56BD-4D36-A3D2-672B69170E0A}"/>
              </a:ext>
            </a:extLst>
          </p:cNvPr>
          <p:cNvSpPr/>
          <p:nvPr/>
        </p:nvSpPr>
        <p:spPr>
          <a:xfrm>
            <a:off x="1315070" y="3492391"/>
            <a:ext cx="1467068"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关于通则。</a:t>
            </a:r>
            <a:endParaRPr lang="zh-CN" altLang="en-US" sz="2000" b="1" dirty="0">
              <a:latin typeface="+mj-ea"/>
              <a:ea typeface="+mj-ea"/>
            </a:endParaRPr>
          </a:p>
        </p:txBody>
      </p:sp>
      <p:sp>
        <p:nvSpPr>
          <p:cNvPr id="15" name="矩形: 圆角 14">
            <a:extLst>
              <a:ext uri="{FF2B5EF4-FFF2-40B4-BE49-F238E27FC236}">
                <a16:creationId xmlns:a16="http://schemas.microsoft.com/office/drawing/2014/main" id="{1831A00E-E57A-480F-A46D-ADB79E9A720B}"/>
              </a:ext>
            </a:extLst>
          </p:cNvPr>
          <p:cNvSpPr/>
          <p:nvPr/>
        </p:nvSpPr>
        <p:spPr bwMode="auto">
          <a:xfrm>
            <a:off x="867736" y="3503658"/>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1</a:t>
            </a:r>
            <a:endParaRPr lang="zh-CN" altLang="en-US" dirty="0">
              <a:solidFill>
                <a:schemeClr val="bg1"/>
              </a:solidFill>
              <a:ea typeface="微软雅黑"/>
              <a:cs typeface="+mn-ea"/>
            </a:endParaRPr>
          </a:p>
        </p:txBody>
      </p:sp>
      <p:sp>
        <p:nvSpPr>
          <p:cNvPr id="16" name="矩形 15">
            <a:extLst>
              <a:ext uri="{FF2B5EF4-FFF2-40B4-BE49-F238E27FC236}">
                <a16:creationId xmlns:a16="http://schemas.microsoft.com/office/drawing/2014/main" id="{478A1F6B-B799-41CD-90AC-CF5D2CA1925D}"/>
              </a:ext>
            </a:extLst>
          </p:cNvPr>
          <p:cNvSpPr/>
          <p:nvPr/>
        </p:nvSpPr>
        <p:spPr>
          <a:xfrm>
            <a:off x="1315069" y="5073400"/>
            <a:ext cx="9998249" cy="728982"/>
          </a:xfrm>
          <a:prstGeom prst="rect">
            <a:avLst/>
          </a:prstGeom>
        </p:spPr>
        <p:txBody>
          <a:bodyPr wrap="square">
            <a:spAutoFit/>
          </a:bodyPr>
          <a:lstStyle/>
          <a:p>
            <a:pPr algn="just">
              <a:lnSpc>
                <a:spcPct val="120000"/>
              </a:lnSpc>
            </a:pPr>
            <a:r>
              <a:rPr lang="zh-CN" altLang="en-US" dirty="0"/>
              <a:t>典型合同在市场经济活动和社会生活中应用普遍。为适应现实需要，在现行合同法规定的买卖合同、赠与合同、借款合同、租赁合同等</a:t>
            </a:r>
            <a:r>
              <a:rPr lang="en-US" altLang="zh-CN" dirty="0"/>
              <a:t>15</a:t>
            </a:r>
            <a:r>
              <a:rPr lang="zh-CN" altLang="en-US" dirty="0"/>
              <a:t>种典型合同的基础上，第二分编增加了</a:t>
            </a:r>
            <a:r>
              <a:rPr lang="en-US" altLang="zh-CN" dirty="0"/>
              <a:t>4</a:t>
            </a:r>
            <a:r>
              <a:rPr lang="zh-CN" altLang="en-US" dirty="0"/>
              <a:t>种新的典型合同。</a:t>
            </a:r>
            <a:endParaRPr lang="zh-CN" altLang="en-US" sz="1600" kern="100" dirty="0">
              <a:latin typeface="+mj-ea"/>
              <a:ea typeface="+mj-ea"/>
              <a:cs typeface="Times New Roman" panose="02020603050405020304" pitchFamily="18" charset="0"/>
            </a:endParaRPr>
          </a:p>
        </p:txBody>
      </p:sp>
      <p:sp>
        <p:nvSpPr>
          <p:cNvPr id="17" name="矩形 16">
            <a:extLst>
              <a:ext uri="{FF2B5EF4-FFF2-40B4-BE49-F238E27FC236}">
                <a16:creationId xmlns:a16="http://schemas.microsoft.com/office/drawing/2014/main" id="{BDE7C383-17AE-4F2C-86B7-0DB35A46C5FB}"/>
              </a:ext>
            </a:extLst>
          </p:cNvPr>
          <p:cNvSpPr/>
          <p:nvPr/>
        </p:nvSpPr>
        <p:spPr>
          <a:xfrm>
            <a:off x="1315070" y="4663856"/>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关于典型合同。</a:t>
            </a:r>
            <a:endParaRPr lang="zh-CN" altLang="en-US" sz="2000" b="1" dirty="0">
              <a:latin typeface="+mj-ea"/>
              <a:ea typeface="+mj-ea"/>
            </a:endParaRPr>
          </a:p>
        </p:txBody>
      </p:sp>
      <p:sp>
        <p:nvSpPr>
          <p:cNvPr id="18" name="矩形: 圆角 17">
            <a:extLst>
              <a:ext uri="{FF2B5EF4-FFF2-40B4-BE49-F238E27FC236}">
                <a16:creationId xmlns:a16="http://schemas.microsoft.com/office/drawing/2014/main" id="{24053896-6C8A-40CA-966D-B0FF68A0711C}"/>
              </a:ext>
            </a:extLst>
          </p:cNvPr>
          <p:cNvSpPr/>
          <p:nvPr/>
        </p:nvSpPr>
        <p:spPr bwMode="auto">
          <a:xfrm>
            <a:off x="867736" y="4675123"/>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2</a:t>
            </a:r>
            <a:endParaRPr lang="zh-CN" altLang="en-US" dirty="0">
              <a:solidFill>
                <a:schemeClr val="bg1"/>
              </a:solidFill>
              <a:ea typeface="微软雅黑"/>
              <a:cs typeface="+mn-ea"/>
            </a:endParaRPr>
          </a:p>
        </p:txBody>
      </p:sp>
    </p:spTree>
    <p:extLst>
      <p:ext uri="{BB962C8B-B14F-4D97-AF65-F5344CB8AC3E}">
        <p14:creationId xmlns:p14="http://schemas.microsoft.com/office/powerpoint/2010/main" val="5475305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anim calcmode="lin" valueType="num">
                                      <p:cBhvr>
                                        <p:cTn id="12" dur="500" fill="hold"/>
                                        <p:tgtEl>
                                          <p:spTgt spid="13"/>
                                        </p:tgtEl>
                                        <p:attrNameLst>
                                          <p:attrName>ppt_x</p:attrName>
                                        </p:attrNameLst>
                                      </p:cBhvr>
                                      <p:tavLst>
                                        <p:tav tm="0">
                                          <p:val>
                                            <p:strVal val="#ppt_x"/>
                                          </p:val>
                                        </p:tav>
                                        <p:tav tm="100000">
                                          <p:val>
                                            <p:strVal val="#ppt_x"/>
                                          </p:val>
                                        </p:tav>
                                      </p:tavLst>
                                    </p:anim>
                                    <p:anim calcmode="lin" valueType="num">
                                      <p:cBhvr>
                                        <p:cTn id="13" dur="5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strVal val="#ppt_x"/>
                                          </p:val>
                                        </p:tav>
                                        <p:tav tm="100000">
                                          <p:val>
                                            <p:strVal val="#ppt_x"/>
                                          </p:val>
                                        </p:tav>
                                      </p:tavLst>
                                    </p:anim>
                                    <p:anim calcmode="lin" valueType="num">
                                      <p:cBhvr>
                                        <p:cTn id="23"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6B54CFCE-19B6-4926-9E95-40E77E14EC9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8781" y="0"/>
            <a:ext cx="3860800" cy="6858000"/>
          </a:xfrm>
          <a:prstGeom prst="rect">
            <a:avLst/>
          </a:prstGeom>
          <a:ln>
            <a:solidFill>
              <a:schemeClr val="bg2">
                <a:lumMod val="75000"/>
              </a:schemeClr>
            </a:solidFill>
          </a:ln>
        </p:spPr>
      </p:pic>
      <p:sp>
        <p:nvSpPr>
          <p:cNvPr id="3" name="Rectangle 2">
            <a:extLst>
              <a:ext uri="{FF2B5EF4-FFF2-40B4-BE49-F238E27FC236}">
                <a16:creationId xmlns:a16="http://schemas.microsoft.com/office/drawing/2014/main" id="{223E3894-9F2F-4C40-B296-E8D2A47D577B}"/>
              </a:ext>
            </a:extLst>
          </p:cNvPr>
          <p:cNvSpPr/>
          <p:nvPr/>
        </p:nvSpPr>
        <p:spPr>
          <a:xfrm>
            <a:off x="282575" y="4072270"/>
            <a:ext cx="4113214" cy="2073349"/>
          </a:xfrm>
          <a:prstGeom prst="rect">
            <a:avLst/>
          </a:prstGeom>
          <a:gradFill>
            <a:gsLst>
              <a:gs pos="58000">
                <a:schemeClr val="accent1"/>
              </a:gs>
              <a:gs pos="100000">
                <a:srgbClr val="A01822"/>
              </a:gs>
              <a:gs pos="0">
                <a:srgbClr val="C81E2A"/>
              </a:gs>
            </a:gsLst>
            <a:lin ang="5400000" scaled="0"/>
          </a:gradFill>
          <a:ln w="12700" cap="flat">
            <a:noFill/>
            <a:prstDash val="solid"/>
            <a:miter lim="800000"/>
            <a:headEnd/>
            <a:tailEn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zh-CN" altLang="zh-CN">
              <a:solidFill>
                <a:schemeClr val="bg1"/>
              </a:solidFill>
              <a:latin typeface="+mj-ea"/>
              <a:ea typeface="+mj-ea"/>
              <a:cs typeface="+mn-ea"/>
            </a:endParaRPr>
          </a:p>
        </p:txBody>
      </p:sp>
      <p:sp>
        <p:nvSpPr>
          <p:cNvPr id="4" name="TextBox 58">
            <a:extLst>
              <a:ext uri="{FF2B5EF4-FFF2-40B4-BE49-F238E27FC236}">
                <a16:creationId xmlns:a16="http://schemas.microsoft.com/office/drawing/2014/main" id="{4CAA3602-575A-41A1-B388-B7013950299C}"/>
              </a:ext>
            </a:extLst>
          </p:cNvPr>
          <p:cNvSpPr txBox="1"/>
          <p:nvPr/>
        </p:nvSpPr>
        <p:spPr>
          <a:xfrm>
            <a:off x="1286131" y="4227991"/>
            <a:ext cx="1930337" cy="1015663"/>
          </a:xfrm>
          <a:prstGeom prst="rect">
            <a:avLst/>
          </a:prstGeom>
          <a:noFill/>
        </p:spPr>
        <p:txBody>
          <a:bodyPr wrap="none" rtlCol="0">
            <a:spAutoFit/>
          </a:bodyPr>
          <a:lstStyle/>
          <a:p>
            <a:pPr lvl="0" algn="ctr" eaLnBrk="1" hangingPunct="1">
              <a:defRPr/>
            </a:pPr>
            <a:r>
              <a:rPr lang="zh-CN" altLang="en-US" sz="6000">
                <a:solidFill>
                  <a:schemeClr val="accent4"/>
                </a:solidFill>
                <a:latin typeface="Lifeline JL" panose="00000400000000000000" pitchFamily="2" charset="0"/>
                <a:ea typeface="方正中雅宋_GBK" panose="02000000000000000000" pitchFamily="2" charset="-122"/>
              </a:rPr>
              <a:t>前 言</a:t>
            </a:r>
            <a:endParaRPr lang="zh-CN" altLang="en-US" sz="6000" dirty="0">
              <a:solidFill>
                <a:schemeClr val="accent4"/>
              </a:solidFill>
              <a:latin typeface="Lifeline JL" panose="00000400000000000000" pitchFamily="2" charset="0"/>
              <a:ea typeface="方正中雅宋_GBK" panose="02000000000000000000" pitchFamily="2" charset="-122"/>
            </a:endParaRPr>
          </a:p>
        </p:txBody>
      </p:sp>
      <p:sp>
        <p:nvSpPr>
          <p:cNvPr id="5" name="TextBox 58">
            <a:extLst>
              <a:ext uri="{FF2B5EF4-FFF2-40B4-BE49-F238E27FC236}">
                <a16:creationId xmlns:a16="http://schemas.microsoft.com/office/drawing/2014/main" id="{6700C676-07C1-41B8-B433-A34274D089AE}"/>
              </a:ext>
            </a:extLst>
          </p:cNvPr>
          <p:cNvSpPr txBox="1"/>
          <p:nvPr/>
        </p:nvSpPr>
        <p:spPr>
          <a:xfrm>
            <a:off x="1393082" y="5108944"/>
            <a:ext cx="1716432" cy="646331"/>
          </a:xfrm>
          <a:prstGeom prst="rect">
            <a:avLst/>
          </a:prstGeom>
          <a:noFill/>
        </p:spPr>
        <p:txBody>
          <a:bodyPr wrap="none" rtlCol="0">
            <a:spAutoFit/>
          </a:bodyPr>
          <a:lstStyle/>
          <a:p>
            <a:pPr lvl="0" algn="ctr" eaLnBrk="1" hangingPunct="1">
              <a:defRPr/>
            </a:pPr>
            <a:r>
              <a:rPr lang="en-US" altLang="zh-CN" sz="3600">
                <a:solidFill>
                  <a:schemeClr val="accent4"/>
                </a:solidFill>
                <a:latin typeface="微软雅黑 Light" panose="020B0502040204020203" pitchFamily="34" charset="-122"/>
                <a:ea typeface="微软雅黑 Light" panose="020B0502040204020203" pitchFamily="34" charset="-122"/>
              </a:rPr>
              <a:t>Perface</a:t>
            </a:r>
            <a:endParaRPr lang="en-US" altLang="zh-CN" sz="3600" dirty="0">
              <a:solidFill>
                <a:schemeClr val="accent4"/>
              </a:solidFill>
              <a:latin typeface="微软雅黑 Light" panose="020B0502040204020203" pitchFamily="34" charset="-122"/>
              <a:ea typeface="微软雅黑 Light" panose="020B0502040204020203" pitchFamily="34" charset="-122"/>
            </a:endParaRPr>
          </a:p>
        </p:txBody>
      </p:sp>
      <p:sp>
        <p:nvSpPr>
          <p:cNvPr id="6" name="矩形 5">
            <a:extLst>
              <a:ext uri="{FF2B5EF4-FFF2-40B4-BE49-F238E27FC236}">
                <a16:creationId xmlns:a16="http://schemas.microsoft.com/office/drawing/2014/main" id="{D9BB5C43-23C5-481C-89C6-8E5BA6416127}"/>
              </a:ext>
            </a:extLst>
          </p:cNvPr>
          <p:cNvSpPr/>
          <p:nvPr/>
        </p:nvSpPr>
        <p:spPr>
          <a:xfrm>
            <a:off x="5015390" y="1130300"/>
            <a:ext cx="6180402" cy="2807948"/>
          </a:xfrm>
          <a:prstGeom prst="rect">
            <a:avLst/>
          </a:prstGeom>
        </p:spPr>
        <p:txBody>
          <a:bodyPr wrap="square">
            <a:spAutoFit/>
          </a:bodyPr>
          <a:lstStyle/>
          <a:p>
            <a:pPr indent="504000" algn="just">
              <a:lnSpc>
                <a:spcPct val="150000"/>
              </a:lnSpc>
            </a:pPr>
            <a:r>
              <a:rPr lang="en-US" altLang="zh-CN" sz="2000" b="1" kern="100" dirty="0">
                <a:solidFill>
                  <a:srgbClr val="C00000"/>
                </a:solidFill>
                <a:latin typeface="+mj-ea"/>
                <a:ea typeface="+mj-ea"/>
                <a:cs typeface="Times New Roman" panose="02020603050405020304" pitchFamily="18" charset="0"/>
              </a:rPr>
              <a:t>《</a:t>
            </a:r>
            <a:r>
              <a:rPr lang="zh-CN" altLang="en-US" sz="2000" b="1" kern="100" dirty="0">
                <a:solidFill>
                  <a:srgbClr val="C00000"/>
                </a:solidFill>
                <a:latin typeface="+mj-ea"/>
                <a:ea typeface="+mj-ea"/>
                <a:cs typeface="Times New Roman" panose="02020603050405020304" pitchFamily="18" charset="0"/>
              </a:rPr>
              <a:t>中华人民共和国民法典</a:t>
            </a:r>
            <a:r>
              <a:rPr lang="en-US" altLang="zh-CN" sz="2000" b="1" kern="100" dirty="0">
                <a:solidFill>
                  <a:srgbClr val="C00000"/>
                </a:solidFill>
                <a:latin typeface="+mj-ea"/>
                <a:ea typeface="+mj-ea"/>
                <a:cs typeface="Times New Roman" panose="02020603050405020304" pitchFamily="18" charset="0"/>
              </a:rPr>
              <a:t>》</a:t>
            </a:r>
            <a:r>
              <a:rPr lang="zh-CN" altLang="en-US" sz="2000" kern="100" dirty="0">
                <a:latin typeface="+mj-ea"/>
                <a:ea typeface="+mj-ea"/>
                <a:cs typeface="Times New Roman" panose="02020603050405020304" pitchFamily="18" charset="0"/>
              </a:rPr>
              <a:t>被称为</a:t>
            </a:r>
            <a:r>
              <a:rPr lang="zh-CN" altLang="en-US" sz="2000" kern="100" dirty="0">
                <a:solidFill>
                  <a:srgbClr val="FF0000"/>
                </a:solidFill>
                <a:latin typeface="+mj-ea"/>
                <a:ea typeface="+mj-ea"/>
                <a:cs typeface="Times New Roman" panose="02020603050405020304" pitchFamily="18" charset="0"/>
              </a:rPr>
              <a:t>“社会生活的百科全书”“新时代人民权利宣言书”</a:t>
            </a:r>
            <a:r>
              <a:rPr lang="zh-CN" altLang="en-US" sz="2000" kern="100" dirty="0">
                <a:latin typeface="+mj-ea"/>
                <a:ea typeface="+mj-ea"/>
                <a:cs typeface="Times New Roman" panose="02020603050405020304" pitchFamily="18" charset="0"/>
              </a:rPr>
              <a:t>，是新中国第一部以法典命名的法律，在法律体系中居于基础性地位，</a:t>
            </a:r>
            <a:r>
              <a:rPr lang="zh-CN" altLang="en-US" sz="2000" kern="100" dirty="0">
                <a:solidFill>
                  <a:srgbClr val="FF0000"/>
                </a:solidFill>
                <a:latin typeface="+mj-ea"/>
                <a:ea typeface="+mj-ea"/>
                <a:cs typeface="Times New Roman" panose="02020603050405020304" pitchFamily="18" charset="0"/>
              </a:rPr>
              <a:t>也是市场经济的基本法</a:t>
            </a:r>
            <a:r>
              <a:rPr lang="zh-CN" altLang="en-US" sz="2000" kern="100" dirty="0">
                <a:latin typeface="+mj-ea"/>
                <a:ea typeface="+mj-ea"/>
                <a:cs typeface="Times New Roman" panose="02020603050405020304" pitchFamily="18" charset="0"/>
              </a:rPr>
              <a:t>。将极大提升“</a:t>
            </a:r>
            <a:r>
              <a:rPr lang="zh-CN" altLang="en-US" sz="2000" b="1" kern="100" dirty="0">
                <a:solidFill>
                  <a:srgbClr val="FF0000"/>
                </a:solidFill>
                <a:latin typeface="+mj-ea"/>
                <a:ea typeface="+mj-ea"/>
                <a:cs typeface="Times New Roman" panose="02020603050405020304" pitchFamily="18" charset="0"/>
              </a:rPr>
              <a:t>中国之治</a:t>
            </a:r>
            <a:r>
              <a:rPr lang="zh-CN" altLang="en-US" sz="2000" kern="100" dirty="0">
                <a:latin typeface="+mj-ea"/>
                <a:ea typeface="+mj-ea"/>
                <a:cs typeface="Times New Roman" panose="02020603050405020304" pitchFamily="18" charset="0"/>
              </a:rPr>
              <a:t>”，开启了新时代中国法治建设的新征程。“</a:t>
            </a:r>
            <a:r>
              <a:rPr lang="zh-CN" altLang="en-US" sz="2000" b="1" kern="100" dirty="0">
                <a:solidFill>
                  <a:srgbClr val="00B050"/>
                </a:solidFill>
                <a:latin typeface="+mj-ea"/>
                <a:ea typeface="+mj-ea"/>
                <a:cs typeface="Times New Roman" panose="02020603050405020304" pitchFamily="18" charset="0"/>
              </a:rPr>
              <a:t>在民法的慈母般的眼里，每一个个人就是整个的国家。”</a:t>
            </a:r>
          </a:p>
        </p:txBody>
      </p:sp>
      <p:sp>
        <p:nvSpPr>
          <p:cNvPr id="10" name="矩形 9">
            <a:extLst>
              <a:ext uri="{FF2B5EF4-FFF2-40B4-BE49-F238E27FC236}">
                <a16:creationId xmlns:a16="http://schemas.microsoft.com/office/drawing/2014/main" id="{74AA3BA5-1D08-4835-9C7D-569062D8C0AB}"/>
              </a:ext>
            </a:extLst>
          </p:cNvPr>
          <p:cNvSpPr/>
          <p:nvPr/>
        </p:nvSpPr>
        <p:spPr>
          <a:xfrm>
            <a:off x="5015390" y="4215149"/>
            <a:ext cx="6180402" cy="2120902"/>
          </a:xfrm>
          <a:prstGeom prst="rect">
            <a:avLst/>
          </a:prstGeom>
        </p:spPr>
        <p:txBody>
          <a:bodyPr wrap="square">
            <a:spAutoFit/>
          </a:bodyPr>
          <a:lstStyle/>
          <a:p>
            <a:pPr indent="504000" algn="just">
              <a:lnSpc>
                <a:spcPct val="150000"/>
              </a:lnSpc>
            </a:pPr>
            <a:r>
              <a:rPr lang="zh-CN" altLang="en-US" b="1" dirty="0">
                <a:solidFill>
                  <a:srgbClr val="7030A0"/>
                </a:solidFill>
              </a:rPr>
              <a:t>全社会集中学习贯彻</a:t>
            </a:r>
            <a:r>
              <a:rPr lang="en-US" altLang="zh-CN" b="1" dirty="0">
                <a:solidFill>
                  <a:srgbClr val="7030A0"/>
                </a:solidFill>
              </a:rPr>
              <a:t>《</a:t>
            </a:r>
            <a:r>
              <a:rPr lang="zh-CN" altLang="en-US" b="1" dirty="0">
                <a:solidFill>
                  <a:srgbClr val="7030A0"/>
                </a:solidFill>
              </a:rPr>
              <a:t>民法典</a:t>
            </a:r>
            <a:r>
              <a:rPr lang="en-US" altLang="zh-CN" b="1" dirty="0">
                <a:solidFill>
                  <a:srgbClr val="7030A0"/>
                </a:solidFill>
              </a:rPr>
              <a:t>》</a:t>
            </a:r>
            <a:r>
              <a:rPr lang="zh-CN" altLang="en-US" b="1" dirty="0">
                <a:solidFill>
                  <a:srgbClr val="7030A0"/>
                </a:solidFill>
              </a:rPr>
              <a:t>，目的是充分认识颁布实施民法典的重大意义，让民法典走到群众身边、走进群众心里，推动民法典实施，以更好推进全面依法治国、建设社会主义法治国家，更好保障人民权益。</a:t>
            </a:r>
            <a:r>
              <a:rPr lang="zh-CN" altLang="en-US" b="1" dirty="0">
                <a:solidFill>
                  <a:srgbClr val="FF0000"/>
                </a:solidFill>
              </a:rPr>
              <a:t>各级党和国家机关、领导干部要发挥带头作用。</a:t>
            </a:r>
            <a:endParaRPr lang="zh-CN" altLang="en-US" sz="2000" b="1" kern="100" dirty="0">
              <a:solidFill>
                <a:srgbClr val="FF0000"/>
              </a:solidFill>
              <a:latin typeface="+mj-ea"/>
              <a:ea typeface="+mj-ea"/>
              <a:cs typeface="Times New Roman" panose="02020603050405020304" pitchFamily="18" charset="0"/>
            </a:endParaRPr>
          </a:p>
        </p:txBody>
      </p:sp>
      <p:sp>
        <p:nvSpPr>
          <p:cNvPr id="11" name="矩形 10">
            <a:extLst>
              <a:ext uri="{FF2B5EF4-FFF2-40B4-BE49-F238E27FC236}">
                <a16:creationId xmlns:a16="http://schemas.microsoft.com/office/drawing/2014/main" id="{D52080FB-ACC1-4C24-8B2D-ABE70AAA710F}"/>
              </a:ext>
            </a:extLst>
          </p:cNvPr>
          <p:cNvSpPr/>
          <p:nvPr/>
        </p:nvSpPr>
        <p:spPr>
          <a:xfrm>
            <a:off x="11934701" y="6099711"/>
            <a:ext cx="257299" cy="2719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87835938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31"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400" fill="hold"/>
                                        <p:tgtEl>
                                          <p:spTgt spid="4"/>
                                        </p:tgtEl>
                                        <p:attrNameLst>
                                          <p:attrName>ppt_w</p:attrName>
                                        </p:attrNameLst>
                                      </p:cBhvr>
                                      <p:tavLst>
                                        <p:tav tm="0">
                                          <p:val>
                                            <p:fltVal val="0"/>
                                          </p:val>
                                        </p:tav>
                                        <p:tav tm="100000">
                                          <p:val>
                                            <p:strVal val="#ppt_w"/>
                                          </p:val>
                                        </p:tav>
                                      </p:tavLst>
                                    </p:anim>
                                    <p:anim calcmode="lin" valueType="num">
                                      <p:cBhvr>
                                        <p:cTn id="18" dur="400" fill="hold"/>
                                        <p:tgtEl>
                                          <p:spTgt spid="4"/>
                                        </p:tgtEl>
                                        <p:attrNameLst>
                                          <p:attrName>ppt_h</p:attrName>
                                        </p:attrNameLst>
                                      </p:cBhvr>
                                      <p:tavLst>
                                        <p:tav tm="0">
                                          <p:val>
                                            <p:fltVal val="0"/>
                                          </p:val>
                                        </p:tav>
                                        <p:tav tm="100000">
                                          <p:val>
                                            <p:strVal val="#ppt_h"/>
                                          </p:val>
                                        </p:tav>
                                      </p:tavLst>
                                    </p:anim>
                                    <p:anim calcmode="lin" valueType="num">
                                      <p:cBhvr>
                                        <p:cTn id="19" dur="400" fill="hold"/>
                                        <p:tgtEl>
                                          <p:spTgt spid="4"/>
                                        </p:tgtEl>
                                        <p:attrNameLst>
                                          <p:attrName>style.rotation</p:attrName>
                                        </p:attrNameLst>
                                      </p:cBhvr>
                                      <p:tavLst>
                                        <p:tav tm="0">
                                          <p:val>
                                            <p:fltVal val="90"/>
                                          </p:val>
                                        </p:tav>
                                        <p:tav tm="100000">
                                          <p:val>
                                            <p:fltVal val="0"/>
                                          </p:val>
                                        </p:tav>
                                      </p:tavLst>
                                    </p:anim>
                                    <p:animEffect transition="in" filter="fade">
                                      <p:cBhvr>
                                        <p:cTn id="20" dur="400"/>
                                        <p:tgtEl>
                                          <p:spTgt spid="4"/>
                                        </p:tgtEl>
                                      </p:cBhvr>
                                    </p:animEffect>
                                  </p:childTnLst>
                                </p:cTn>
                              </p:par>
                            </p:childTnLst>
                          </p:cTn>
                        </p:par>
                        <p:par>
                          <p:cTn id="21" fill="hold">
                            <p:stCondLst>
                              <p:cond delay="190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par>
                          <p:cTn id="25" fill="hold">
                            <p:stCondLst>
                              <p:cond delay="2400"/>
                            </p:stCondLst>
                            <p:childTnLst>
                              <p:par>
                                <p:cTn id="26" presetID="22" presetClass="entr" presetSubtype="1"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up)">
                                      <p:cBhvr>
                                        <p:cTn id="28" dur="500"/>
                                        <p:tgtEl>
                                          <p:spTgt spid="6"/>
                                        </p:tgtEl>
                                      </p:cBhvr>
                                    </p:animEffect>
                                  </p:childTnLst>
                                </p:cTn>
                              </p:par>
                            </p:childTnLst>
                          </p:cTn>
                        </p:par>
                        <p:par>
                          <p:cTn id="29" fill="hold">
                            <p:stCondLst>
                              <p:cond delay="29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合同</a:t>
            </a:r>
          </a:p>
        </p:txBody>
      </p:sp>
      <p:sp>
        <p:nvSpPr>
          <p:cNvPr id="3" name="矩形 2">
            <a:extLst>
              <a:ext uri="{FF2B5EF4-FFF2-40B4-BE49-F238E27FC236}">
                <a16:creationId xmlns:a16="http://schemas.microsoft.com/office/drawing/2014/main" id="{5C469B6D-9CDC-4F1D-8597-B06BA2B0558C}"/>
              </a:ext>
            </a:extLst>
          </p:cNvPr>
          <p:cNvSpPr/>
          <p:nvPr/>
        </p:nvSpPr>
        <p:spPr>
          <a:xfrm>
            <a:off x="1315069" y="1666351"/>
            <a:ext cx="5200031" cy="1705403"/>
          </a:xfrm>
          <a:prstGeom prst="rect">
            <a:avLst/>
          </a:prstGeom>
        </p:spPr>
        <p:txBody>
          <a:bodyPr wrap="square">
            <a:spAutoFit/>
          </a:bodyPr>
          <a:lstStyle/>
          <a:p>
            <a:pPr algn="just">
              <a:lnSpc>
                <a:spcPct val="150000"/>
              </a:lnSpc>
            </a:pPr>
            <a:r>
              <a:rPr lang="zh-CN" altLang="en-US" b="1" kern="100" dirty="0">
                <a:solidFill>
                  <a:srgbClr val="00B050"/>
                </a:solidFill>
                <a:latin typeface="+mj-ea"/>
                <a:ea typeface="+mj-ea"/>
                <a:cs typeface="Times New Roman" panose="02020603050405020304" pitchFamily="18" charset="0"/>
              </a:rPr>
              <a:t>无因管理和不当得利</a:t>
            </a:r>
            <a:r>
              <a:rPr lang="zh-CN" altLang="en-US" kern="100" dirty="0">
                <a:latin typeface="+mj-ea"/>
                <a:ea typeface="+mj-ea"/>
                <a:cs typeface="Times New Roman" panose="02020603050405020304" pitchFamily="18" charset="0"/>
              </a:rPr>
              <a:t>既与合同规则同属债法性质的内容，又与合同规则有所区别，第三分编“准合同”分别对无因管理和不当得利的一般性规则作了规定。</a:t>
            </a:r>
          </a:p>
        </p:txBody>
      </p:sp>
      <p:sp>
        <p:nvSpPr>
          <p:cNvPr id="4" name="矩形 3">
            <a:extLst>
              <a:ext uri="{FF2B5EF4-FFF2-40B4-BE49-F238E27FC236}">
                <a16:creationId xmlns:a16="http://schemas.microsoft.com/office/drawing/2014/main" id="{2F68DD0B-7494-49B4-A6A4-A5DAEF403EC6}"/>
              </a:ext>
            </a:extLst>
          </p:cNvPr>
          <p:cNvSpPr/>
          <p:nvPr/>
        </p:nvSpPr>
        <p:spPr>
          <a:xfrm>
            <a:off x="1315070" y="1256807"/>
            <a:ext cx="172354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关于准合同。</a:t>
            </a:r>
            <a:endParaRPr lang="zh-CN" altLang="en-US" sz="2000" b="1" dirty="0">
              <a:latin typeface="+mj-ea"/>
              <a:ea typeface="+mj-ea"/>
            </a:endParaRPr>
          </a:p>
        </p:txBody>
      </p:sp>
      <p:sp>
        <p:nvSpPr>
          <p:cNvPr id="5" name="矩形: 圆角 4">
            <a:extLst>
              <a:ext uri="{FF2B5EF4-FFF2-40B4-BE49-F238E27FC236}">
                <a16:creationId xmlns:a16="http://schemas.microsoft.com/office/drawing/2014/main" id="{3ECE04B7-85EA-4576-A79C-A843CAFF775A}"/>
              </a:ext>
            </a:extLst>
          </p:cNvPr>
          <p:cNvSpPr/>
          <p:nvPr/>
        </p:nvSpPr>
        <p:spPr bwMode="auto">
          <a:xfrm>
            <a:off x="867736" y="126807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3</a:t>
            </a:r>
            <a:endParaRPr lang="zh-CN" altLang="en-US" dirty="0">
              <a:solidFill>
                <a:schemeClr val="bg1"/>
              </a:solidFill>
              <a:ea typeface="微软雅黑"/>
              <a:cs typeface="+mn-ea"/>
            </a:endParaRPr>
          </a:p>
        </p:txBody>
      </p:sp>
      <p:sp>
        <p:nvSpPr>
          <p:cNvPr id="12" name="矩形 11">
            <a:extLst>
              <a:ext uri="{FF2B5EF4-FFF2-40B4-BE49-F238E27FC236}">
                <a16:creationId xmlns:a16="http://schemas.microsoft.com/office/drawing/2014/main" id="{6D11DE8B-B563-4D71-AAA3-D934925817BD}"/>
              </a:ext>
            </a:extLst>
          </p:cNvPr>
          <p:cNvSpPr/>
          <p:nvPr/>
        </p:nvSpPr>
        <p:spPr>
          <a:xfrm>
            <a:off x="0" y="3929063"/>
            <a:ext cx="12192000" cy="2928937"/>
          </a:xfrm>
          <a:prstGeom prst="rect">
            <a:avLst/>
          </a:prstGeom>
          <a:pattFill prst="dkUpDiag">
            <a:fgClr>
              <a:schemeClr val="accent1"/>
            </a:fgClr>
            <a:bgClr>
              <a:schemeClr val="accent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14" name="图片 13">
            <a:extLst>
              <a:ext uri="{FF2B5EF4-FFF2-40B4-BE49-F238E27FC236}">
                <a16:creationId xmlns:a16="http://schemas.microsoft.com/office/drawing/2014/main" id="{6BD2AA0B-6D71-405B-BEA3-1BCB0373B29D}"/>
              </a:ext>
            </a:extLst>
          </p:cNvPr>
          <p:cNvPicPr>
            <a:picLocks noChangeAspect="1"/>
          </p:cNvPicPr>
          <p:nvPr/>
        </p:nvPicPr>
        <p:blipFill>
          <a:blip r:embed="rId2">
            <a:extLst>
              <a:ext uri="{BEBA8EAE-BF5A-486C-A8C5-ECC9F3942E4B}">
                <a14:imgProps xmlns:a14="http://schemas.microsoft.com/office/drawing/2010/main">
                  <a14:imgLayer r:embed="rId3">
                    <a14:imgEffect>
                      <a14:artisticFilmGrain/>
                    </a14:imgEffect>
                  </a14:imgLayer>
                </a14:imgProps>
              </a:ext>
              <a:ext uri="{28A0092B-C50C-407E-A947-70E740481C1C}">
                <a14:useLocalDpi xmlns:a14="http://schemas.microsoft.com/office/drawing/2010/main" val="0"/>
              </a:ext>
            </a:extLst>
          </a:blip>
          <a:stretch>
            <a:fillRect/>
          </a:stretch>
        </p:blipFill>
        <p:spPr>
          <a:xfrm>
            <a:off x="6662738" y="1654968"/>
            <a:ext cx="4660380" cy="354806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830965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人格权</a:t>
            </a:r>
          </a:p>
        </p:txBody>
      </p:sp>
      <p:sp>
        <p:nvSpPr>
          <p:cNvPr id="3" name="矩形 2">
            <a:extLst>
              <a:ext uri="{FF2B5EF4-FFF2-40B4-BE49-F238E27FC236}">
                <a16:creationId xmlns:a16="http://schemas.microsoft.com/office/drawing/2014/main" id="{873315B7-897D-4B63-B119-B9B4DE9A5326}"/>
              </a:ext>
            </a:extLst>
          </p:cNvPr>
          <p:cNvSpPr/>
          <p:nvPr/>
        </p:nvSpPr>
        <p:spPr>
          <a:xfrm>
            <a:off x="865982" y="1443038"/>
            <a:ext cx="10447337" cy="1809957"/>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 name="组合 3">
            <a:extLst>
              <a:ext uri="{FF2B5EF4-FFF2-40B4-BE49-F238E27FC236}">
                <a16:creationId xmlns:a16="http://schemas.microsoft.com/office/drawing/2014/main" id="{81BE4D80-DE63-4E54-BDF7-2954C7AD761D}"/>
              </a:ext>
            </a:extLst>
          </p:cNvPr>
          <p:cNvGrpSpPr/>
          <p:nvPr/>
        </p:nvGrpSpPr>
        <p:grpSpPr>
          <a:xfrm>
            <a:off x="1066797" y="1314451"/>
            <a:ext cx="1853239" cy="1432242"/>
            <a:chOff x="1066797" y="1314451"/>
            <a:chExt cx="1853239" cy="1432242"/>
          </a:xfrm>
        </p:grpSpPr>
        <p:sp>
          <p:nvSpPr>
            <p:cNvPr id="5" name="箭头: 五边形 4">
              <a:extLst>
                <a:ext uri="{FF2B5EF4-FFF2-40B4-BE49-F238E27FC236}">
                  <a16:creationId xmlns:a16="http://schemas.microsoft.com/office/drawing/2014/main" id="{0CA0374B-05A5-4992-B4B6-5E3C5959F951}"/>
                </a:ext>
              </a:extLst>
            </p:cNvPr>
            <p:cNvSpPr/>
            <p:nvPr/>
          </p:nvSpPr>
          <p:spPr>
            <a:xfrm rot="5400000">
              <a:off x="1277297" y="1352227"/>
              <a:ext cx="1432242" cy="1356690"/>
            </a:xfrm>
            <a:prstGeom prst="homePlate">
              <a:avLst>
                <a:gd name="adj" fmla="val 295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直角三角形 5">
              <a:extLst>
                <a:ext uri="{FF2B5EF4-FFF2-40B4-BE49-F238E27FC236}">
                  <a16:creationId xmlns:a16="http://schemas.microsoft.com/office/drawing/2014/main" id="{3A4CC07C-416C-467B-B4CC-36B8EBD5F8D3}"/>
                </a:ext>
              </a:extLst>
            </p:cNvPr>
            <p:cNvSpPr/>
            <p:nvPr/>
          </p:nvSpPr>
          <p:spPr>
            <a:xfrm flipH="1">
              <a:off x="1066797" y="1325880"/>
              <a:ext cx="248273" cy="11080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直角三角形 6">
              <a:extLst>
                <a:ext uri="{FF2B5EF4-FFF2-40B4-BE49-F238E27FC236}">
                  <a16:creationId xmlns:a16="http://schemas.microsoft.com/office/drawing/2014/main" id="{A10A60B5-9478-4C28-89B2-F570226E3A74}"/>
                </a:ext>
              </a:extLst>
            </p:cNvPr>
            <p:cNvSpPr/>
            <p:nvPr/>
          </p:nvSpPr>
          <p:spPr>
            <a:xfrm>
              <a:off x="2671763" y="1318260"/>
              <a:ext cx="248273" cy="11842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箭头: 五边形 7">
              <a:extLst>
                <a:ext uri="{FF2B5EF4-FFF2-40B4-BE49-F238E27FC236}">
                  <a16:creationId xmlns:a16="http://schemas.microsoft.com/office/drawing/2014/main" id="{0125AC3D-2AAB-4EAE-B098-51281CB76D2C}"/>
                </a:ext>
              </a:extLst>
            </p:cNvPr>
            <p:cNvSpPr/>
            <p:nvPr/>
          </p:nvSpPr>
          <p:spPr>
            <a:xfrm rot="5400000">
              <a:off x="1396279" y="1383257"/>
              <a:ext cx="1194278" cy="1182714"/>
            </a:xfrm>
            <a:prstGeom prst="homePlate">
              <a:avLst>
                <a:gd name="adj" fmla="val 29545"/>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a:extLst>
                <a:ext uri="{FF2B5EF4-FFF2-40B4-BE49-F238E27FC236}">
                  <a16:creationId xmlns:a16="http://schemas.microsoft.com/office/drawing/2014/main" id="{FCBD205B-3C0C-413D-85EA-8ED9D3E6A303}"/>
                </a:ext>
              </a:extLst>
            </p:cNvPr>
            <p:cNvSpPr txBox="1"/>
            <p:nvPr/>
          </p:nvSpPr>
          <p:spPr>
            <a:xfrm>
              <a:off x="1516363" y="1443038"/>
              <a:ext cx="954107" cy="400110"/>
            </a:xfrm>
            <a:prstGeom prst="rect">
              <a:avLst/>
            </a:prstGeom>
            <a:noFill/>
          </p:spPr>
          <p:txBody>
            <a:bodyPr wrap="none" rtlCol="0">
              <a:spAutoFit/>
            </a:bodyPr>
            <a:lstStyle/>
            <a:p>
              <a:r>
                <a:rPr lang="zh-CN" altLang="en-US" sz="2000" b="1" dirty="0">
                  <a:solidFill>
                    <a:schemeClr val="bg1"/>
                  </a:solidFill>
                </a:rPr>
                <a:t>（四）</a:t>
              </a:r>
            </a:p>
          </p:txBody>
        </p:sp>
        <p:sp>
          <p:nvSpPr>
            <p:cNvPr id="10" name="文本框 9">
              <a:extLst>
                <a:ext uri="{FF2B5EF4-FFF2-40B4-BE49-F238E27FC236}">
                  <a16:creationId xmlns:a16="http://schemas.microsoft.com/office/drawing/2014/main" id="{849277D7-E935-4D54-A656-A55A6D41AABA}"/>
                </a:ext>
              </a:extLst>
            </p:cNvPr>
            <p:cNvSpPr txBox="1"/>
            <p:nvPr/>
          </p:nvSpPr>
          <p:spPr>
            <a:xfrm>
              <a:off x="1374187" y="1843148"/>
              <a:ext cx="1210588" cy="400110"/>
            </a:xfrm>
            <a:prstGeom prst="rect">
              <a:avLst/>
            </a:prstGeom>
            <a:noFill/>
          </p:spPr>
          <p:txBody>
            <a:bodyPr wrap="none" rtlCol="0">
              <a:spAutoFit/>
            </a:bodyPr>
            <a:lstStyle/>
            <a:p>
              <a:r>
                <a:rPr lang="zh-CN" altLang="en-US" sz="2000" b="1" dirty="0">
                  <a:solidFill>
                    <a:schemeClr val="bg1"/>
                  </a:solidFill>
                </a:rPr>
                <a:t>人格权编</a:t>
              </a:r>
            </a:p>
          </p:txBody>
        </p:sp>
      </p:grpSp>
      <p:sp>
        <p:nvSpPr>
          <p:cNvPr id="11" name="矩形 10">
            <a:extLst>
              <a:ext uri="{FF2B5EF4-FFF2-40B4-BE49-F238E27FC236}">
                <a16:creationId xmlns:a16="http://schemas.microsoft.com/office/drawing/2014/main" id="{CD51BCB5-446B-4413-91DA-F25D460C9CF3}"/>
              </a:ext>
            </a:extLst>
          </p:cNvPr>
          <p:cNvSpPr/>
          <p:nvPr/>
        </p:nvSpPr>
        <p:spPr>
          <a:xfrm>
            <a:off x="3047999" y="1546542"/>
            <a:ext cx="8081963" cy="1200329"/>
          </a:xfrm>
          <a:prstGeom prst="rect">
            <a:avLst/>
          </a:prstGeom>
        </p:spPr>
        <p:txBody>
          <a:bodyPr wrap="square">
            <a:spAutoFit/>
          </a:bodyPr>
          <a:lstStyle/>
          <a:p>
            <a:pPr algn="just"/>
            <a:r>
              <a:rPr lang="zh-CN" altLang="en-US" b="1" dirty="0"/>
              <a:t>人格权是民事主体对其特定的人格利益享有的权利</a:t>
            </a:r>
            <a:r>
              <a:rPr lang="zh-CN" altLang="en-US" dirty="0"/>
              <a:t>，关系到每个人的人格尊严，是民事主体最基本的权利。第四编“人格权”在现行有关法律法规和司法解释的基础上，从民事法律规范的角度规定自然人和其他民事主体人格权的内容、边界和保护方式，不涉及公民政治、社会等方面权利。</a:t>
            </a:r>
          </a:p>
        </p:txBody>
      </p:sp>
      <p:sp>
        <p:nvSpPr>
          <p:cNvPr id="12" name="矩形 11">
            <a:extLst>
              <a:ext uri="{FF2B5EF4-FFF2-40B4-BE49-F238E27FC236}">
                <a16:creationId xmlns:a16="http://schemas.microsoft.com/office/drawing/2014/main" id="{E4BA44EB-49B8-48E1-AB52-2B09338CCAB7}"/>
              </a:ext>
            </a:extLst>
          </p:cNvPr>
          <p:cNvSpPr/>
          <p:nvPr/>
        </p:nvSpPr>
        <p:spPr>
          <a:xfrm>
            <a:off x="3047999" y="2812435"/>
            <a:ext cx="4142865" cy="400110"/>
          </a:xfrm>
          <a:prstGeom prst="rect">
            <a:avLst/>
          </a:prstGeom>
        </p:spPr>
        <p:txBody>
          <a:bodyPr wrap="none">
            <a:spAutoFit/>
          </a:bodyPr>
          <a:lstStyle/>
          <a:p>
            <a:r>
              <a:rPr lang="zh-CN" altLang="en-US" sz="2000" b="1" dirty="0">
                <a:solidFill>
                  <a:schemeClr val="accent1"/>
                </a:solidFill>
              </a:rPr>
              <a:t>第四编共</a:t>
            </a:r>
            <a:r>
              <a:rPr lang="en-US" altLang="zh-CN" sz="2000" b="1" dirty="0">
                <a:solidFill>
                  <a:schemeClr val="accent1"/>
                </a:solidFill>
              </a:rPr>
              <a:t>6</a:t>
            </a:r>
            <a:r>
              <a:rPr lang="zh-CN" altLang="en-US" sz="2000" b="1" dirty="0">
                <a:solidFill>
                  <a:schemeClr val="accent1"/>
                </a:solidFill>
              </a:rPr>
              <a:t>章、</a:t>
            </a:r>
            <a:r>
              <a:rPr lang="en-US" altLang="zh-CN" sz="2000" b="1" dirty="0">
                <a:solidFill>
                  <a:schemeClr val="accent1"/>
                </a:solidFill>
              </a:rPr>
              <a:t>51</a:t>
            </a:r>
            <a:r>
              <a:rPr lang="zh-CN" altLang="en-US" sz="2000" b="1" dirty="0">
                <a:solidFill>
                  <a:schemeClr val="accent1"/>
                </a:solidFill>
              </a:rPr>
              <a:t>条，主要内容有：</a:t>
            </a:r>
          </a:p>
        </p:txBody>
      </p:sp>
      <p:sp>
        <p:nvSpPr>
          <p:cNvPr id="13" name="矩形 12">
            <a:extLst>
              <a:ext uri="{FF2B5EF4-FFF2-40B4-BE49-F238E27FC236}">
                <a16:creationId xmlns:a16="http://schemas.microsoft.com/office/drawing/2014/main" id="{F4D3D5C6-A817-460A-9B91-F0AD2A5E1E67}"/>
              </a:ext>
            </a:extLst>
          </p:cNvPr>
          <p:cNvSpPr/>
          <p:nvPr/>
        </p:nvSpPr>
        <p:spPr>
          <a:xfrm>
            <a:off x="1315069" y="3820784"/>
            <a:ext cx="9998249" cy="1061381"/>
          </a:xfrm>
          <a:prstGeom prst="rect">
            <a:avLst/>
          </a:prstGeom>
        </p:spPr>
        <p:txBody>
          <a:bodyPr wrap="square">
            <a:spAutoFit/>
          </a:bodyPr>
          <a:lstStyle/>
          <a:p>
            <a:pPr algn="just">
              <a:lnSpc>
                <a:spcPct val="120000"/>
              </a:lnSpc>
            </a:pPr>
            <a:r>
              <a:rPr lang="zh-CN" altLang="en-US" dirty="0"/>
              <a:t>第四编第一章规定了人格权的一般性规则：一是明确人格权的定义</a:t>
            </a:r>
            <a:r>
              <a:rPr lang="en-US" altLang="zh-CN" dirty="0"/>
              <a:t>;</a:t>
            </a:r>
            <a:r>
              <a:rPr lang="zh-CN" altLang="en-US" dirty="0"/>
              <a:t>二是规定民事主体的人格权受法律保护，人格权不得放弃、转让或者继承</a:t>
            </a:r>
            <a:r>
              <a:rPr lang="en-US" altLang="zh-CN" dirty="0"/>
              <a:t>;</a:t>
            </a:r>
            <a:r>
              <a:rPr lang="zh-CN" altLang="en-US" dirty="0"/>
              <a:t>三是规定了对死者人格利益的保护</a:t>
            </a:r>
            <a:r>
              <a:rPr lang="en-US" altLang="zh-CN" dirty="0"/>
              <a:t>;</a:t>
            </a:r>
            <a:r>
              <a:rPr lang="zh-CN" altLang="en-US" dirty="0"/>
              <a:t>四是明确规定人格权受到侵害后的救济方式</a:t>
            </a:r>
            <a:r>
              <a:rPr lang="en-US" altLang="zh-CN" dirty="0"/>
              <a:t>.</a:t>
            </a:r>
            <a:endParaRPr lang="zh-CN" altLang="en-US" sz="1600" kern="100" dirty="0">
              <a:latin typeface="+mj-ea"/>
              <a:ea typeface="+mj-ea"/>
              <a:cs typeface="Times New Roman" panose="02020603050405020304" pitchFamily="18" charset="0"/>
            </a:endParaRPr>
          </a:p>
        </p:txBody>
      </p:sp>
      <p:sp>
        <p:nvSpPr>
          <p:cNvPr id="14" name="矩形 13">
            <a:extLst>
              <a:ext uri="{FF2B5EF4-FFF2-40B4-BE49-F238E27FC236}">
                <a16:creationId xmlns:a16="http://schemas.microsoft.com/office/drawing/2014/main" id="{BB597251-E1BF-4D6F-8A6B-C05F9BB2A4BB}"/>
              </a:ext>
            </a:extLst>
          </p:cNvPr>
          <p:cNvSpPr/>
          <p:nvPr/>
        </p:nvSpPr>
        <p:spPr>
          <a:xfrm>
            <a:off x="1315070" y="3411240"/>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关于一般规定。</a:t>
            </a:r>
            <a:endParaRPr lang="zh-CN" altLang="en-US" sz="2000" b="1" dirty="0">
              <a:latin typeface="+mj-ea"/>
              <a:ea typeface="+mj-ea"/>
            </a:endParaRPr>
          </a:p>
        </p:txBody>
      </p:sp>
      <p:sp>
        <p:nvSpPr>
          <p:cNvPr id="15" name="矩形: 圆角 14">
            <a:extLst>
              <a:ext uri="{FF2B5EF4-FFF2-40B4-BE49-F238E27FC236}">
                <a16:creationId xmlns:a16="http://schemas.microsoft.com/office/drawing/2014/main" id="{1F6BA373-BEE4-408A-8B8B-020144E544F5}"/>
              </a:ext>
            </a:extLst>
          </p:cNvPr>
          <p:cNvSpPr/>
          <p:nvPr/>
        </p:nvSpPr>
        <p:spPr bwMode="auto">
          <a:xfrm>
            <a:off x="867736" y="3422507"/>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1</a:t>
            </a:r>
            <a:endParaRPr lang="zh-CN" altLang="en-US" dirty="0">
              <a:solidFill>
                <a:schemeClr val="bg1"/>
              </a:solidFill>
              <a:ea typeface="微软雅黑"/>
              <a:cs typeface="+mn-ea"/>
            </a:endParaRPr>
          </a:p>
        </p:txBody>
      </p:sp>
      <p:sp>
        <p:nvSpPr>
          <p:cNvPr id="16" name="矩形 15">
            <a:extLst>
              <a:ext uri="{FF2B5EF4-FFF2-40B4-BE49-F238E27FC236}">
                <a16:creationId xmlns:a16="http://schemas.microsoft.com/office/drawing/2014/main" id="{16A5CB72-650F-4AF1-9B20-39EBA47A89D1}"/>
              </a:ext>
            </a:extLst>
          </p:cNvPr>
          <p:cNvSpPr/>
          <p:nvPr/>
        </p:nvSpPr>
        <p:spPr>
          <a:xfrm>
            <a:off x="1315069" y="5320892"/>
            <a:ext cx="9998249" cy="728982"/>
          </a:xfrm>
          <a:prstGeom prst="rect">
            <a:avLst/>
          </a:prstGeom>
        </p:spPr>
        <p:txBody>
          <a:bodyPr wrap="square">
            <a:spAutoFit/>
          </a:bodyPr>
          <a:lstStyle/>
          <a:p>
            <a:pPr algn="just">
              <a:lnSpc>
                <a:spcPct val="120000"/>
              </a:lnSpc>
            </a:pPr>
            <a:r>
              <a:rPr lang="zh-CN" altLang="en-US" dirty="0"/>
              <a:t>第四编第二章规定了生命权、身体权和健康权的具体内容，并对实践中社会比较关注的有关问题作了有针对性的规定</a:t>
            </a:r>
            <a:r>
              <a:rPr lang="en-US" altLang="zh-CN" dirty="0"/>
              <a:t>:</a:t>
            </a:r>
            <a:endParaRPr lang="zh-CN" altLang="en-US" sz="1600" kern="100" dirty="0">
              <a:latin typeface="+mj-ea"/>
              <a:ea typeface="+mj-ea"/>
              <a:cs typeface="Times New Roman" panose="02020603050405020304" pitchFamily="18" charset="0"/>
            </a:endParaRPr>
          </a:p>
        </p:txBody>
      </p:sp>
      <p:sp>
        <p:nvSpPr>
          <p:cNvPr id="17" name="矩形 16">
            <a:extLst>
              <a:ext uri="{FF2B5EF4-FFF2-40B4-BE49-F238E27FC236}">
                <a16:creationId xmlns:a16="http://schemas.microsoft.com/office/drawing/2014/main" id="{36453634-F051-44B4-A63A-1A4F49FA460F}"/>
              </a:ext>
            </a:extLst>
          </p:cNvPr>
          <p:cNvSpPr/>
          <p:nvPr/>
        </p:nvSpPr>
        <p:spPr>
          <a:xfrm>
            <a:off x="1315070" y="4911348"/>
            <a:ext cx="3775393"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关于生命权、身体权和健康权。</a:t>
            </a:r>
            <a:endParaRPr lang="zh-CN" altLang="en-US" sz="2000" b="1" dirty="0">
              <a:latin typeface="+mj-ea"/>
              <a:ea typeface="+mj-ea"/>
            </a:endParaRPr>
          </a:p>
        </p:txBody>
      </p:sp>
      <p:sp>
        <p:nvSpPr>
          <p:cNvPr id="18" name="矩形: 圆角 17">
            <a:extLst>
              <a:ext uri="{FF2B5EF4-FFF2-40B4-BE49-F238E27FC236}">
                <a16:creationId xmlns:a16="http://schemas.microsoft.com/office/drawing/2014/main" id="{EF9B241B-2515-49D9-AECC-6FFBC1044351}"/>
              </a:ext>
            </a:extLst>
          </p:cNvPr>
          <p:cNvSpPr/>
          <p:nvPr/>
        </p:nvSpPr>
        <p:spPr bwMode="auto">
          <a:xfrm>
            <a:off x="867736" y="4922615"/>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2</a:t>
            </a:r>
            <a:endParaRPr lang="zh-CN" altLang="en-US" dirty="0">
              <a:solidFill>
                <a:schemeClr val="bg1"/>
              </a:solidFill>
              <a:ea typeface="微软雅黑"/>
              <a:cs typeface="+mn-ea"/>
            </a:endParaRPr>
          </a:p>
        </p:txBody>
      </p:sp>
    </p:spTree>
    <p:extLst>
      <p:ext uri="{BB962C8B-B14F-4D97-AF65-F5344CB8AC3E}">
        <p14:creationId xmlns:p14="http://schemas.microsoft.com/office/powerpoint/2010/main" val="35449945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anim calcmode="lin" valueType="num">
                                      <p:cBhvr>
                                        <p:cTn id="12" dur="500" fill="hold"/>
                                        <p:tgtEl>
                                          <p:spTgt spid="13"/>
                                        </p:tgtEl>
                                        <p:attrNameLst>
                                          <p:attrName>ppt_x</p:attrName>
                                        </p:attrNameLst>
                                      </p:cBhvr>
                                      <p:tavLst>
                                        <p:tav tm="0">
                                          <p:val>
                                            <p:strVal val="#ppt_x"/>
                                          </p:val>
                                        </p:tav>
                                        <p:tav tm="100000">
                                          <p:val>
                                            <p:strVal val="#ppt_x"/>
                                          </p:val>
                                        </p:tav>
                                      </p:tavLst>
                                    </p:anim>
                                    <p:anim calcmode="lin" valueType="num">
                                      <p:cBhvr>
                                        <p:cTn id="13" dur="5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strVal val="#ppt_x"/>
                                          </p:val>
                                        </p:tav>
                                        <p:tav tm="100000">
                                          <p:val>
                                            <p:strVal val="#ppt_x"/>
                                          </p:val>
                                        </p:tav>
                                      </p:tavLst>
                                    </p:anim>
                                    <p:anim calcmode="lin" valueType="num">
                                      <p:cBhvr>
                                        <p:cTn id="23"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人格权</a:t>
            </a:r>
          </a:p>
        </p:txBody>
      </p:sp>
      <p:sp>
        <p:nvSpPr>
          <p:cNvPr id="3" name="矩形 2">
            <a:extLst>
              <a:ext uri="{FF2B5EF4-FFF2-40B4-BE49-F238E27FC236}">
                <a16:creationId xmlns:a16="http://schemas.microsoft.com/office/drawing/2014/main" id="{E7FD1038-F726-45E7-9F06-3F3E5BC768E4}"/>
              </a:ext>
            </a:extLst>
          </p:cNvPr>
          <p:cNvSpPr/>
          <p:nvPr/>
        </p:nvSpPr>
        <p:spPr>
          <a:xfrm>
            <a:off x="1315069" y="1666351"/>
            <a:ext cx="10203831" cy="953723"/>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第四编第三章规定了姓名权、名称权的具体内容，并对民事主体尊重保护他人姓名权、名称权的基本义务作了规定：一是对自然人选取姓氏的规则作了规定。二是明确对具有一定社会知名度，被他人使用足以造成公众混淆的笔名、艺名、网名等，参照适用姓名权和名称权保护的有关规定。</a:t>
            </a:r>
          </a:p>
        </p:txBody>
      </p:sp>
      <p:sp>
        <p:nvSpPr>
          <p:cNvPr id="4" name="矩形 3">
            <a:extLst>
              <a:ext uri="{FF2B5EF4-FFF2-40B4-BE49-F238E27FC236}">
                <a16:creationId xmlns:a16="http://schemas.microsoft.com/office/drawing/2014/main" id="{CD9CEDD4-61FC-4DEF-AFB6-7F0380B51DE9}"/>
              </a:ext>
            </a:extLst>
          </p:cNvPr>
          <p:cNvSpPr/>
          <p:nvPr/>
        </p:nvSpPr>
        <p:spPr>
          <a:xfrm>
            <a:off x="1315070" y="1256807"/>
            <a:ext cx="2749471"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关于姓名权和名称权。</a:t>
            </a:r>
            <a:endParaRPr lang="zh-CN" altLang="en-US" sz="2000" b="1" dirty="0">
              <a:latin typeface="+mj-ea"/>
              <a:ea typeface="+mj-ea"/>
            </a:endParaRPr>
          </a:p>
        </p:txBody>
      </p:sp>
      <p:sp>
        <p:nvSpPr>
          <p:cNvPr id="5" name="矩形: 圆角 4">
            <a:extLst>
              <a:ext uri="{FF2B5EF4-FFF2-40B4-BE49-F238E27FC236}">
                <a16:creationId xmlns:a16="http://schemas.microsoft.com/office/drawing/2014/main" id="{AEC5EE2E-620E-41C8-8F58-4228E769D52C}"/>
              </a:ext>
            </a:extLst>
          </p:cNvPr>
          <p:cNvSpPr/>
          <p:nvPr/>
        </p:nvSpPr>
        <p:spPr bwMode="auto">
          <a:xfrm>
            <a:off x="867736" y="126807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3</a:t>
            </a:r>
            <a:endParaRPr lang="zh-CN" altLang="en-US" dirty="0">
              <a:solidFill>
                <a:schemeClr val="bg1"/>
              </a:solidFill>
              <a:ea typeface="微软雅黑"/>
              <a:cs typeface="+mn-ea"/>
            </a:endParaRPr>
          </a:p>
        </p:txBody>
      </p:sp>
      <p:sp>
        <p:nvSpPr>
          <p:cNvPr id="6" name="矩形 5">
            <a:extLst>
              <a:ext uri="{FF2B5EF4-FFF2-40B4-BE49-F238E27FC236}">
                <a16:creationId xmlns:a16="http://schemas.microsoft.com/office/drawing/2014/main" id="{CAE6391C-2447-431D-9FA2-A2B9687CEEEF}"/>
              </a:ext>
            </a:extLst>
          </p:cNvPr>
          <p:cNvSpPr/>
          <p:nvPr/>
        </p:nvSpPr>
        <p:spPr>
          <a:xfrm>
            <a:off x="1315069" y="2934245"/>
            <a:ext cx="10203831" cy="362792"/>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第四编第四章规定了肖像权的权利内容及许可使用肖像的规则，明确禁止侵害他人的肖像权。</a:t>
            </a:r>
            <a:endParaRPr lang="zh-CN" altLang="en-US" sz="1600" b="1" kern="100" dirty="0">
              <a:latin typeface="+mj-ea"/>
              <a:ea typeface="+mj-ea"/>
              <a:cs typeface="Times New Roman" panose="02020603050405020304" pitchFamily="18" charset="0"/>
            </a:endParaRPr>
          </a:p>
        </p:txBody>
      </p:sp>
      <p:sp>
        <p:nvSpPr>
          <p:cNvPr id="7" name="矩形 6">
            <a:extLst>
              <a:ext uri="{FF2B5EF4-FFF2-40B4-BE49-F238E27FC236}">
                <a16:creationId xmlns:a16="http://schemas.microsoft.com/office/drawing/2014/main" id="{70512B15-F80E-473E-B60E-75E674E9B49F}"/>
              </a:ext>
            </a:extLst>
          </p:cNvPr>
          <p:cNvSpPr/>
          <p:nvPr/>
        </p:nvSpPr>
        <p:spPr>
          <a:xfrm>
            <a:off x="1315070" y="2581853"/>
            <a:ext cx="172354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关于肖像权。</a:t>
            </a:r>
            <a:endParaRPr lang="zh-CN" altLang="en-US" sz="2000" b="1" dirty="0">
              <a:latin typeface="+mj-ea"/>
              <a:ea typeface="+mj-ea"/>
            </a:endParaRPr>
          </a:p>
        </p:txBody>
      </p:sp>
      <p:sp>
        <p:nvSpPr>
          <p:cNvPr id="8" name="矩形: 圆角 7">
            <a:extLst>
              <a:ext uri="{FF2B5EF4-FFF2-40B4-BE49-F238E27FC236}">
                <a16:creationId xmlns:a16="http://schemas.microsoft.com/office/drawing/2014/main" id="{2B37C8D2-52EB-4177-BC93-2A32DA221982}"/>
              </a:ext>
            </a:extLst>
          </p:cNvPr>
          <p:cNvSpPr/>
          <p:nvPr/>
        </p:nvSpPr>
        <p:spPr bwMode="auto">
          <a:xfrm>
            <a:off x="867736" y="2593120"/>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4</a:t>
            </a:r>
            <a:endParaRPr lang="zh-CN" altLang="en-US" dirty="0">
              <a:solidFill>
                <a:schemeClr val="bg1"/>
              </a:solidFill>
              <a:ea typeface="微软雅黑"/>
              <a:cs typeface="+mn-ea"/>
            </a:endParaRPr>
          </a:p>
        </p:txBody>
      </p:sp>
      <p:sp>
        <p:nvSpPr>
          <p:cNvPr id="9" name="矩形 8">
            <a:extLst>
              <a:ext uri="{FF2B5EF4-FFF2-40B4-BE49-F238E27FC236}">
                <a16:creationId xmlns:a16="http://schemas.microsoft.com/office/drawing/2014/main" id="{AABF22B8-4341-4B5C-885E-CEED977D6D67}"/>
              </a:ext>
            </a:extLst>
          </p:cNvPr>
          <p:cNvSpPr/>
          <p:nvPr/>
        </p:nvSpPr>
        <p:spPr>
          <a:xfrm>
            <a:off x="1315069" y="3705678"/>
            <a:ext cx="10218119" cy="1249188"/>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第四编第五章规定了名誉权和荣誉权的内容：一是为了平衡个人名誉权保护与新闻报道、舆论监督之间的关系，对行为人实施新闻报道、舆论监督等行为涉及的民事责任承担，以及行为人是否尽到合理核实义务的认定等作了规定。二是规定民事主体有证据证明报刊、网络等媒体报道的内容失实，侵害其名誉权的，有权请求更正或者删除</a:t>
            </a:r>
            <a:r>
              <a:rPr lang="en-US" altLang="zh-CN" sz="1600" kern="100" dirty="0">
                <a:latin typeface="+mj-ea"/>
                <a:ea typeface="+mj-ea"/>
                <a:cs typeface="Times New Roman" panose="02020603050405020304" pitchFamily="18" charset="0"/>
              </a:rPr>
              <a:t>.</a:t>
            </a:r>
            <a:endParaRPr lang="zh-CN" altLang="en-US" sz="1600" b="1" kern="100" dirty="0">
              <a:latin typeface="+mj-ea"/>
              <a:ea typeface="+mj-ea"/>
              <a:cs typeface="Times New Roman" panose="02020603050405020304" pitchFamily="18" charset="0"/>
            </a:endParaRPr>
          </a:p>
        </p:txBody>
      </p:sp>
      <p:sp>
        <p:nvSpPr>
          <p:cNvPr id="10" name="矩形 9">
            <a:extLst>
              <a:ext uri="{FF2B5EF4-FFF2-40B4-BE49-F238E27FC236}">
                <a16:creationId xmlns:a16="http://schemas.microsoft.com/office/drawing/2014/main" id="{3DEA6218-15F9-4F0F-A8A0-E8A793306733}"/>
              </a:ext>
            </a:extLst>
          </p:cNvPr>
          <p:cNvSpPr/>
          <p:nvPr/>
        </p:nvSpPr>
        <p:spPr>
          <a:xfrm>
            <a:off x="1315070" y="3296134"/>
            <a:ext cx="2749471"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关于名誉权和荣誉权。</a:t>
            </a:r>
            <a:endParaRPr lang="zh-CN" altLang="en-US" sz="2000" b="1" dirty="0">
              <a:latin typeface="+mj-ea"/>
              <a:ea typeface="+mj-ea"/>
            </a:endParaRPr>
          </a:p>
        </p:txBody>
      </p:sp>
      <p:sp>
        <p:nvSpPr>
          <p:cNvPr id="11" name="矩形: 圆角 10">
            <a:extLst>
              <a:ext uri="{FF2B5EF4-FFF2-40B4-BE49-F238E27FC236}">
                <a16:creationId xmlns:a16="http://schemas.microsoft.com/office/drawing/2014/main" id="{C1AAC053-135E-452D-A7AB-32DEF41DE676}"/>
              </a:ext>
            </a:extLst>
          </p:cNvPr>
          <p:cNvSpPr/>
          <p:nvPr/>
        </p:nvSpPr>
        <p:spPr bwMode="auto">
          <a:xfrm>
            <a:off x="867736" y="3307401"/>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5</a:t>
            </a:r>
            <a:endParaRPr lang="zh-CN" altLang="en-US" dirty="0">
              <a:solidFill>
                <a:schemeClr val="bg1"/>
              </a:solidFill>
              <a:ea typeface="微软雅黑"/>
              <a:cs typeface="+mn-ea"/>
            </a:endParaRPr>
          </a:p>
        </p:txBody>
      </p:sp>
      <p:sp>
        <p:nvSpPr>
          <p:cNvPr id="14" name="矩形 13">
            <a:extLst>
              <a:ext uri="{FF2B5EF4-FFF2-40B4-BE49-F238E27FC236}">
                <a16:creationId xmlns:a16="http://schemas.microsoft.com/office/drawing/2014/main" id="{AD63C329-70DC-4BF5-996F-FEC4E59B346B}"/>
              </a:ext>
            </a:extLst>
          </p:cNvPr>
          <p:cNvSpPr/>
          <p:nvPr/>
        </p:nvSpPr>
        <p:spPr>
          <a:xfrm>
            <a:off x="1315069" y="5401138"/>
            <a:ext cx="10218119" cy="728982"/>
          </a:xfrm>
          <a:prstGeom prst="rect">
            <a:avLst/>
          </a:prstGeom>
        </p:spPr>
        <p:txBody>
          <a:bodyPr wrap="square">
            <a:spAutoFit/>
          </a:bodyPr>
          <a:lstStyle/>
          <a:p>
            <a:pPr algn="just">
              <a:lnSpc>
                <a:spcPct val="120000"/>
              </a:lnSpc>
            </a:pPr>
            <a:r>
              <a:rPr lang="zh-CN" altLang="en-US" dirty="0"/>
              <a:t>第四编第六章在现行有关法律规定的基础上，进一步强化对隐私权和个人信息的保护，并为下一步制定个人信息保护法留下空间</a:t>
            </a:r>
            <a:r>
              <a:rPr lang="en-US" altLang="zh-CN" dirty="0"/>
              <a:t>.</a:t>
            </a:r>
            <a:endParaRPr lang="zh-CN" altLang="en-US" sz="1600" b="1" kern="100" dirty="0">
              <a:latin typeface="+mj-ea"/>
              <a:ea typeface="+mj-ea"/>
              <a:cs typeface="Times New Roman" panose="02020603050405020304" pitchFamily="18" charset="0"/>
            </a:endParaRPr>
          </a:p>
        </p:txBody>
      </p:sp>
      <p:sp>
        <p:nvSpPr>
          <p:cNvPr id="15" name="矩形 14">
            <a:extLst>
              <a:ext uri="{FF2B5EF4-FFF2-40B4-BE49-F238E27FC236}">
                <a16:creationId xmlns:a16="http://schemas.microsoft.com/office/drawing/2014/main" id="{F1444BA5-A23F-489B-B786-DDFB1FADE2AB}"/>
              </a:ext>
            </a:extLst>
          </p:cNvPr>
          <p:cNvSpPr/>
          <p:nvPr/>
        </p:nvSpPr>
        <p:spPr>
          <a:xfrm>
            <a:off x="1315070" y="4991594"/>
            <a:ext cx="3518912"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关于隐私权和个人信息保护。</a:t>
            </a:r>
            <a:endParaRPr lang="zh-CN" altLang="en-US" sz="2000" b="1" dirty="0">
              <a:latin typeface="+mj-ea"/>
              <a:ea typeface="+mj-ea"/>
            </a:endParaRPr>
          </a:p>
        </p:txBody>
      </p:sp>
      <p:sp>
        <p:nvSpPr>
          <p:cNvPr id="16" name="矩形: 圆角 15">
            <a:extLst>
              <a:ext uri="{FF2B5EF4-FFF2-40B4-BE49-F238E27FC236}">
                <a16:creationId xmlns:a16="http://schemas.microsoft.com/office/drawing/2014/main" id="{C6440A44-92A9-4315-8ADB-407AB2C2618A}"/>
              </a:ext>
            </a:extLst>
          </p:cNvPr>
          <p:cNvSpPr/>
          <p:nvPr/>
        </p:nvSpPr>
        <p:spPr bwMode="auto">
          <a:xfrm>
            <a:off x="867736" y="5002861"/>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6</a:t>
            </a:r>
            <a:endParaRPr lang="zh-CN" altLang="en-US" dirty="0">
              <a:solidFill>
                <a:schemeClr val="bg1"/>
              </a:solidFill>
              <a:ea typeface="微软雅黑"/>
              <a:cs typeface="+mn-ea"/>
            </a:endParaRPr>
          </a:p>
        </p:txBody>
      </p:sp>
    </p:spTree>
    <p:extLst>
      <p:ext uri="{BB962C8B-B14F-4D97-AF65-F5344CB8AC3E}">
        <p14:creationId xmlns:p14="http://schemas.microsoft.com/office/powerpoint/2010/main" val="11182465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anim calcmode="lin" valueType="num">
                                      <p:cBhvr>
                                        <p:cTn id="42" dur="500" fill="hold"/>
                                        <p:tgtEl>
                                          <p:spTgt spid="14"/>
                                        </p:tgtEl>
                                        <p:attrNameLst>
                                          <p:attrName>ppt_x</p:attrName>
                                        </p:attrNameLst>
                                      </p:cBhvr>
                                      <p:tavLst>
                                        <p:tav tm="0">
                                          <p:val>
                                            <p:strVal val="#ppt_x"/>
                                          </p:val>
                                        </p:tav>
                                        <p:tav tm="100000">
                                          <p:val>
                                            <p:strVal val="#ppt_x"/>
                                          </p:val>
                                        </p:tav>
                                      </p:tavLst>
                                    </p:anim>
                                    <p:anim calcmode="lin" valueType="num">
                                      <p:cBhvr>
                                        <p:cTn id="4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9" grpId="0"/>
      <p:bldP spid="10" grpId="0"/>
      <p:bldP spid="14"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婚姻家庭</a:t>
            </a:r>
          </a:p>
        </p:txBody>
      </p:sp>
      <p:sp>
        <p:nvSpPr>
          <p:cNvPr id="3" name="矩形 2">
            <a:extLst>
              <a:ext uri="{FF2B5EF4-FFF2-40B4-BE49-F238E27FC236}">
                <a16:creationId xmlns:a16="http://schemas.microsoft.com/office/drawing/2014/main" id="{3DBEBA44-D1EC-448D-922B-04EA184C39A5}"/>
              </a:ext>
            </a:extLst>
          </p:cNvPr>
          <p:cNvSpPr/>
          <p:nvPr/>
        </p:nvSpPr>
        <p:spPr>
          <a:xfrm>
            <a:off x="865982" y="1443038"/>
            <a:ext cx="10447337" cy="2143125"/>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 name="组合 3">
            <a:extLst>
              <a:ext uri="{FF2B5EF4-FFF2-40B4-BE49-F238E27FC236}">
                <a16:creationId xmlns:a16="http://schemas.microsoft.com/office/drawing/2014/main" id="{1FC1778F-A9D4-4EC4-AF7C-C555156DA78F}"/>
              </a:ext>
            </a:extLst>
          </p:cNvPr>
          <p:cNvGrpSpPr/>
          <p:nvPr/>
        </p:nvGrpSpPr>
        <p:grpSpPr>
          <a:xfrm>
            <a:off x="1066797" y="1314451"/>
            <a:ext cx="1853239" cy="1432242"/>
            <a:chOff x="1066797" y="1314451"/>
            <a:chExt cx="1853239" cy="1432242"/>
          </a:xfrm>
        </p:grpSpPr>
        <p:sp>
          <p:nvSpPr>
            <p:cNvPr id="5" name="箭头: 五边形 4">
              <a:extLst>
                <a:ext uri="{FF2B5EF4-FFF2-40B4-BE49-F238E27FC236}">
                  <a16:creationId xmlns:a16="http://schemas.microsoft.com/office/drawing/2014/main" id="{D0D506E7-F93E-4D58-8272-517367B88B53}"/>
                </a:ext>
              </a:extLst>
            </p:cNvPr>
            <p:cNvSpPr/>
            <p:nvPr/>
          </p:nvSpPr>
          <p:spPr>
            <a:xfrm rot="5400000">
              <a:off x="1277297" y="1352227"/>
              <a:ext cx="1432242" cy="1356690"/>
            </a:xfrm>
            <a:prstGeom prst="homePlate">
              <a:avLst>
                <a:gd name="adj" fmla="val 295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直角三角形 5">
              <a:extLst>
                <a:ext uri="{FF2B5EF4-FFF2-40B4-BE49-F238E27FC236}">
                  <a16:creationId xmlns:a16="http://schemas.microsoft.com/office/drawing/2014/main" id="{B4B5B946-D8C7-4CC2-989D-ACB64883736E}"/>
                </a:ext>
              </a:extLst>
            </p:cNvPr>
            <p:cNvSpPr/>
            <p:nvPr/>
          </p:nvSpPr>
          <p:spPr>
            <a:xfrm flipH="1">
              <a:off x="1066797" y="1325880"/>
              <a:ext cx="248273" cy="11080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直角三角形 6">
              <a:extLst>
                <a:ext uri="{FF2B5EF4-FFF2-40B4-BE49-F238E27FC236}">
                  <a16:creationId xmlns:a16="http://schemas.microsoft.com/office/drawing/2014/main" id="{E2EEE55B-2E2D-48FA-90F7-77BD9B47CA5B}"/>
                </a:ext>
              </a:extLst>
            </p:cNvPr>
            <p:cNvSpPr/>
            <p:nvPr/>
          </p:nvSpPr>
          <p:spPr>
            <a:xfrm>
              <a:off x="2671763" y="1318260"/>
              <a:ext cx="248273" cy="11842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箭头: 五边形 7">
              <a:extLst>
                <a:ext uri="{FF2B5EF4-FFF2-40B4-BE49-F238E27FC236}">
                  <a16:creationId xmlns:a16="http://schemas.microsoft.com/office/drawing/2014/main" id="{443C1F36-CCB2-4769-9632-5227F09023CE}"/>
                </a:ext>
              </a:extLst>
            </p:cNvPr>
            <p:cNvSpPr/>
            <p:nvPr/>
          </p:nvSpPr>
          <p:spPr>
            <a:xfrm rot="5400000">
              <a:off x="1396279" y="1383257"/>
              <a:ext cx="1194278" cy="1182714"/>
            </a:xfrm>
            <a:prstGeom prst="homePlate">
              <a:avLst>
                <a:gd name="adj" fmla="val 29545"/>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a:extLst>
                <a:ext uri="{FF2B5EF4-FFF2-40B4-BE49-F238E27FC236}">
                  <a16:creationId xmlns:a16="http://schemas.microsoft.com/office/drawing/2014/main" id="{BD64ABB0-D714-4761-A348-1780F036FBE2}"/>
                </a:ext>
              </a:extLst>
            </p:cNvPr>
            <p:cNvSpPr txBox="1"/>
            <p:nvPr/>
          </p:nvSpPr>
          <p:spPr>
            <a:xfrm>
              <a:off x="1516363" y="1443038"/>
              <a:ext cx="954107" cy="400110"/>
            </a:xfrm>
            <a:prstGeom prst="rect">
              <a:avLst/>
            </a:prstGeom>
            <a:noFill/>
          </p:spPr>
          <p:txBody>
            <a:bodyPr wrap="none" rtlCol="0">
              <a:spAutoFit/>
            </a:bodyPr>
            <a:lstStyle/>
            <a:p>
              <a:r>
                <a:rPr lang="zh-CN" altLang="en-US" sz="2000" b="1" dirty="0">
                  <a:solidFill>
                    <a:schemeClr val="bg1"/>
                  </a:solidFill>
                </a:rPr>
                <a:t>（五）</a:t>
              </a:r>
            </a:p>
          </p:txBody>
        </p:sp>
        <p:sp>
          <p:nvSpPr>
            <p:cNvPr id="10" name="文本框 9">
              <a:extLst>
                <a:ext uri="{FF2B5EF4-FFF2-40B4-BE49-F238E27FC236}">
                  <a16:creationId xmlns:a16="http://schemas.microsoft.com/office/drawing/2014/main" id="{8090D4F1-937F-4219-B204-7348FFF3CF9C}"/>
                </a:ext>
              </a:extLst>
            </p:cNvPr>
            <p:cNvSpPr txBox="1"/>
            <p:nvPr/>
          </p:nvSpPr>
          <p:spPr>
            <a:xfrm>
              <a:off x="1494225" y="1778475"/>
              <a:ext cx="954107" cy="707886"/>
            </a:xfrm>
            <a:prstGeom prst="rect">
              <a:avLst/>
            </a:prstGeom>
            <a:noFill/>
          </p:spPr>
          <p:txBody>
            <a:bodyPr wrap="none" rtlCol="0">
              <a:spAutoFit/>
            </a:bodyPr>
            <a:lstStyle/>
            <a:p>
              <a:pPr algn="ctr"/>
              <a:r>
                <a:rPr lang="zh-CN" altLang="en-US" sz="2000" b="1" dirty="0">
                  <a:solidFill>
                    <a:schemeClr val="bg1"/>
                  </a:solidFill>
                </a:rPr>
                <a:t>婚姻家</a:t>
              </a:r>
              <a:endParaRPr lang="en-US" altLang="zh-CN" sz="2000" b="1" dirty="0">
                <a:solidFill>
                  <a:schemeClr val="bg1"/>
                </a:solidFill>
              </a:endParaRPr>
            </a:p>
            <a:p>
              <a:pPr algn="ctr"/>
              <a:r>
                <a:rPr lang="zh-CN" altLang="en-US" sz="2000" b="1" dirty="0">
                  <a:solidFill>
                    <a:schemeClr val="bg1"/>
                  </a:solidFill>
                </a:rPr>
                <a:t>庭编</a:t>
              </a:r>
            </a:p>
          </p:txBody>
        </p:sp>
      </p:grpSp>
      <p:sp>
        <p:nvSpPr>
          <p:cNvPr id="11" name="矩形 10">
            <a:extLst>
              <a:ext uri="{FF2B5EF4-FFF2-40B4-BE49-F238E27FC236}">
                <a16:creationId xmlns:a16="http://schemas.microsoft.com/office/drawing/2014/main" id="{B6CDE961-1E32-4A4F-8A09-9B66B0BD7CAC}"/>
              </a:ext>
            </a:extLst>
          </p:cNvPr>
          <p:cNvSpPr/>
          <p:nvPr/>
        </p:nvSpPr>
        <p:spPr>
          <a:xfrm>
            <a:off x="3047999" y="1546542"/>
            <a:ext cx="8081963" cy="1477328"/>
          </a:xfrm>
          <a:prstGeom prst="rect">
            <a:avLst/>
          </a:prstGeom>
        </p:spPr>
        <p:txBody>
          <a:bodyPr wrap="square">
            <a:spAutoFit/>
          </a:bodyPr>
          <a:lstStyle/>
          <a:p>
            <a:pPr algn="just"/>
            <a:r>
              <a:rPr lang="zh-CN" altLang="en-US" b="1" dirty="0"/>
              <a:t>婚姻家庭制度是规范夫妻关系和家庭关系的基本准则。</a:t>
            </a:r>
            <a:r>
              <a:rPr lang="en-US" altLang="zh-CN" dirty="0"/>
              <a:t>1980</a:t>
            </a:r>
            <a:r>
              <a:rPr lang="zh-CN" altLang="en-US" dirty="0"/>
              <a:t>年第五届全国人民代表大会第三次会议通过了新的婚姻法，</a:t>
            </a:r>
            <a:r>
              <a:rPr lang="en-US" altLang="zh-CN" dirty="0"/>
              <a:t>2001</a:t>
            </a:r>
            <a:r>
              <a:rPr lang="zh-CN" altLang="en-US" dirty="0"/>
              <a:t>年进行了修改。</a:t>
            </a:r>
            <a:r>
              <a:rPr lang="en-US" altLang="zh-CN" dirty="0"/>
              <a:t>1991</a:t>
            </a:r>
            <a:r>
              <a:rPr lang="zh-CN" altLang="en-US" dirty="0"/>
              <a:t>年第七届全国人大常委会第二十三次会议通过了收养法，</a:t>
            </a:r>
            <a:r>
              <a:rPr lang="en-US" altLang="zh-CN" dirty="0"/>
              <a:t>1998</a:t>
            </a:r>
            <a:r>
              <a:rPr lang="zh-CN" altLang="en-US" dirty="0"/>
              <a:t>年作了修改。第五编“婚姻家庭”以现行婚姻法、收养法为基础，在坚持婚姻自由、一夫一妻等基本原则的前提下，结合社会发展需要，修改完善了部分规定，并增加了新的规定。</a:t>
            </a:r>
          </a:p>
        </p:txBody>
      </p:sp>
      <p:sp>
        <p:nvSpPr>
          <p:cNvPr id="12" name="矩形 11">
            <a:extLst>
              <a:ext uri="{FF2B5EF4-FFF2-40B4-BE49-F238E27FC236}">
                <a16:creationId xmlns:a16="http://schemas.microsoft.com/office/drawing/2014/main" id="{D13FA7E8-C28B-4973-A979-66391AC18BDA}"/>
              </a:ext>
            </a:extLst>
          </p:cNvPr>
          <p:cNvSpPr/>
          <p:nvPr/>
        </p:nvSpPr>
        <p:spPr>
          <a:xfrm>
            <a:off x="3047999" y="3166377"/>
            <a:ext cx="4142865" cy="400110"/>
          </a:xfrm>
          <a:prstGeom prst="rect">
            <a:avLst/>
          </a:prstGeom>
        </p:spPr>
        <p:txBody>
          <a:bodyPr wrap="none">
            <a:spAutoFit/>
          </a:bodyPr>
          <a:lstStyle/>
          <a:p>
            <a:r>
              <a:rPr lang="zh-CN" altLang="en-US" sz="2000" b="1" dirty="0">
                <a:solidFill>
                  <a:schemeClr val="accent1"/>
                </a:solidFill>
              </a:rPr>
              <a:t>第五编共</a:t>
            </a:r>
            <a:r>
              <a:rPr lang="en-US" altLang="zh-CN" sz="2000" b="1" dirty="0">
                <a:solidFill>
                  <a:schemeClr val="accent1"/>
                </a:solidFill>
              </a:rPr>
              <a:t>5</a:t>
            </a:r>
            <a:r>
              <a:rPr lang="zh-CN" altLang="en-US" sz="2000" b="1" dirty="0">
                <a:solidFill>
                  <a:schemeClr val="accent1"/>
                </a:solidFill>
              </a:rPr>
              <a:t>章、</a:t>
            </a:r>
            <a:r>
              <a:rPr lang="en-US" altLang="zh-CN" sz="2000" b="1" dirty="0">
                <a:solidFill>
                  <a:schemeClr val="accent1"/>
                </a:solidFill>
              </a:rPr>
              <a:t>79</a:t>
            </a:r>
            <a:r>
              <a:rPr lang="zh-CN" altLang="en-US" sz="2000" b="1" dirty="0">
                <a:solidFill>
                  <a:schemeClr val="accent1"/>
                </a:solidFill>
              </a:rPr>
              <a:t>条，主要内容有：</a:t>
            </a:r>
          </a:p>
        </p:txBody>
      </p:sp>
      <p:sp>
        <p:nvSpPr>
          <p:cNvPr id="13" name="矩形 12">
            <a:extLst>
              <a:ext uri="{FF2B5EF4-FFF2-40B4-BE49-F238E27FC236}">
                <a16:creationId xmlns:a16="http://schemas.microsoft.com/office/drawing/2014/main" id="{BEF51CA2-BE4B-4786-AF3F-885AD0AC1EEC}"/>
              </a:ext>
            </a:extLst>
          </p:cNvPr>
          <p:cNvSpPr/>
          <p:nvPr/>
        </p:nvSpPr>
        <p:spPr>
          <a:xfrm>
            <a:off x="1315069" y="4099211"/>
            <a:ext cx="9998249" cy="728982"/>
          </a:xfrm>
          <a:prstGeom prst="rect">
            <a:avLst/>
          </a:prstGeom>
        </p:spPr>
        <p:txBody>
          <a:bodyPr wrap="square">
            <a:spAutoFit/>
          </a:bodyPr>
          <a:lstStyle/>
          <a:p>
            <a:pPr algn="just">
              <a:lnSpc>
                <a:spcPct val="120000"/>
              </a:lnSpc>
            </a:pPr>
            <a:r>
              <a:rPr lang="zh-CN" altLang="en-US" dirty="0"/>
              <a:t>第五编第一章在现行婚姻法规定的基础上，重申了</a:t>
            </a:r>
            <a:r>
              <a:rPr lang="zh-CN" altLang="en-US" dirty="0">
                <a:solidFill>
                  <a:srgbClr val="00B050"/>
                </a:solidFill>
              </a:rPr>
              <a:t>婚姻自由、一夫一妻、男女平等</a:t>
            </a:r>
            <a:r>
              <a:rPr lang="zh-CN" altLang="en-US" dirty="0"/>
              <a:t>等婚姻家庭领域的基本原则和规则，并在现行婚姻法的基础上，作了进一步完善</a:t>
            </a:r>
            <a:endParaRPr lang="zh-CN" altLang="en-US" sz="1600" kern="100" dirty="0">
              <a:latin typeface="+mj-ea"/>
              <a:ea typeface="+mj-ea"/>
              <a:cs typeface="Times New Roman" panose="02020603050405020304" pitchFamily="18" charset="0"/>
            </a:endParaRPr>
          </a:p>
        </p:txBody>
      </p:sp>
      <p:sp>
        <p:nvSpPr>
          <p:cNvPr id="14" name="矩形 13">
            <a:extLst>
              <a:ext uri="{FF2B5EF4-FFF2-40B4-BE49-F238E27FC236}">
                <a16:creationId xmlns:a16="http://schemas.microsoft.com/office/drawing/2014/main" id="{B2396BEE-33F8-465A-A71B-1116A2275915}"/>
              </a:ext>
            </a:extLst>
          </p:cNvPr>
          <p:cNvSpPr/>
          <p:nvPr/>
        </p:nvSpPr>
        <p:spPr>
          <a:xfrm>
            <a:off x="1315070" y="3689667"/>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关于一般规定。</a:t>
            </a:r>
            <a:endParaRPr lang="zh-CN" altLang="en-US" sz="2000" b="1" dirty="0">
              <a:latin typeface="+mj-ea"/>
              <a:ea typeface="+mj-ea"/>
            </a:endParaRPr>
          </a:p>
        </p:txBody>
      </p:sp>
      <p:sp>
        <p:nvSpPr>
          <p:cNvPr id="15" name="矩形: 圆角 14">
            <a:extLst>
              <a:ext uri="{FF2B5EF4-FFF2-40B4-BE49-F238E27FC236}">
                <a16:creationId xmlns:a16="http://schemas.microsoft.com/office/drawing/2014/main" id="{E014B4C1-E1FC-4B91-8B26-E42D9F00FC59}"/>
              </a:ext>
            </a:extLst>
          </p:cNvPr>
          <p:cNvSpPr/>
          <p:nvPr/>
        </p:nvSpPr>
        <p:spPr bwMode="auto">
          <a:xfrm>
            <a:off x="867736" y="370093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1</a:t>
            </a:r>
            <a:endParaRPr lang="zh-CN" altLang="en-US" dirty="0">
              <a:solidFill>
                <a:schemeClr val="bg1"/>
              </a:solidFill>
              <a:ea typeface="微软雅黑"/>
              <a:cs typeface="+mn-ea"/>
            </a:endParaRPr>
          </a:p>
        </p:txBody>
      </p:sp>
      <p:sp>
        <p:nvSpPr>
          <p:cNvPr id="16" name="矩形 15">
            <a:extLst>
              <a:ext uri="{FF2B5EF4-FFF2-40B4-BE49-F238E27FC236}">
                <a16:creationId xmlns:a16="http://schemas.microsoft.com/office/drawing/2014/main" id="{F56A4A88-6C13-4B7E-B872-A3DD2643CA8D}"/>
              </a:ext>
            </a:extLst>
          </p:cNvPr>
          <p:cNvSpPr/>
          <p:nvPr/>
        </p:nvSpPr>
        <p:spPr>
          <a:xfrm>
            <a:off x="1315069" y="5395811"/>
            <a:ext cx="9998249" cy="396583"/>
          </a:xfrm>
          <a:prstGeom prst="rect">
            <a:avLst/>
          </a:prstGeom>
        </p:spPr>
        <p:txBody>
          <a:bodyPr wrap="square">
            <a:spAutoFit/>
          </a:bodyPr>
          <a:lstStyle/>
          <a:p>
            <a:pPr algn="just">
              <a:lnSpc>
                <a:spcPct val="120000"/>
              </a:lnSpc>
            </a:pPr>
            <a:r>
              <a:rPr lang="zh-CN" altLang="en-US" dirty="0"/>
              <a:t>第五编第二章规定了结婚制度，并在现行婚姻法的基础上，对有关规定作了完善</a:t>
            </a:r>
            <a:endParaRPr lang="zh-CN" altLang="en-US" sz="1600" kern="100" dirty="0">
              <a:latin typeface="+mj-ea"/>
              <a:ea typeface="+mj-ea"/>
              <a:cs typeface="Times New Roman" panose="02020603050405020304" pitchFamily="18" charset="0"/>
            </a:endParaRPr>
          </a:p>
        </p:txBody>
      </p:sp>
      <p:sp>
        <p:nvSpPr>
          <p:cNvPr id="17" name="矩形 16">
            <a:extLst>
              <a:ext uri="{FF2B5EF4-FFF2-40B4-BE49-F238E27FC236}">
                <a16:creationId xmlns:a16="http://schemas.microsoft.com/office/drawing/2014/main" id="{3C4E5BF4-39AE-439F-BB66-8F0A8B7E5AA9}"/>
              </a:ext>
            </a:extLst>
          </p:cNvPr>
          <p:cNvSpPr/>
          <p:nvPr/>
        </p:nvSpPr>
        <p:spPr>
          <a:xfrm>
            <a:off x="1315070" y="4986267"/>
            <a:ext cx="1467068"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关于结婚。</a:t>
            </a:r>
            <a:endParaRPr lang="zh-CN" altLang="en-US" sz="2000" b="1" dirty="0">
              <a:latin typeface="+mj-ea"/>
              <a:ea typeface="+mj-ea"/>
            </a:endParaRPr>
          </a:p>
        </p:txBody>
      </p:sp>
      <p:sp>
        <p:nvSpPr>
          <p:cNvPr id="18" name="矩形: 圆角 17">
            <a:extLst>
              <a:ext uri="{FF2B5EF4-FFF2-40B4-BE49-F238E27FC236}">
                <a16:creationId xmlns:a16="http://schemas.microsoft.com/office/drawing/2014/main" id="{F6408C2C-5B8D-4C38-9814-AC93BF21DEC3}"/>
              </a:ext>
            </a:extLst>
          </p:cNvPr>
          <p:cNvSpPr/>
          <p:nvPr/>
        </p:nvSpPr>
        <p:spPr bwMode="auto">
          <a:xfrm>
            <a:off x="867736" y="499753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2</a:t>
            </a:r>
            <a:endParaRPr lang="zh-CN" altLang="en-US" dirty="0">
              <a:solidFill>
                <a:schemeClr val="bg1"/>
              </a:solidFill>
              <a:ea typeface="微软雅黑"/>
              <a:cs typeface="+mn-ea"/>
            </a:endParaRPr>
          </a:p>
        </p:txBody>
      </p:sp>
    </p:spTree>
    <p:extLst>
      <p:ext uri="{BB962C8B-B14F-4D97-AF65-F5344CB8AC3E}">
        <p14:creationId xmlns:p14="http://schemas.microsoft.com/office/powerpoint/2010/main" val="21496526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anim calcmode="lin" valueType="num">
                                      <p:cBhvr>
                                        <p:cTn id="12" dur="500" fill="hold"/>
                                        <p:tgtEl>
                                          <p:spTgt spid="13"/>
                                        </p:tgtEl>
                                        <p:attrNameLst>
                                          <p:attrName>ppt_x</p:attrName>
                                        </p:attrNameLst>
                                      </p:cBhvr>
                                      <p:tavLst>
                                        <p:tav tm="0">
                                          <p:val>
                                            <p:strVal val="#ppt_x"/>
                                          </p:val>
                                        </p:tav>
                                        <p:tav tm="100000">
                                          <p:val>
                                            <p:strVal val="#ppt_x"/>
                                          </p:val>
                                        </p:tav>
                                      </p:tavLst>
                                    </p:anim>
                                    <p:anim calcmode="lin" valueType="num">
                                      <p:cBhvr>
                                        <p:cTn id="13" dur="5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strVal val="#ppt_x"/>
                                          </p:val>
                                        </p:tav>
                                        <p:tav tm="100000">
                                          <p:val>
                                            <p:strVal val="#ppt_x"/>
                                          </p:val>
                                        </p:tav>
                                      </p:tavLst>
                                    </p:anim>
                                    <p:anim calcmode="lin" valueType="num">
                                      <p:cBhvr>
                                        <p:cTn id="23"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婚姻家庭</a:t>
            </a:r>
          </a:p>
        </p:txBody>
      </p:sp>
      <p:sp>
        <p:nvSpPr>
          <p:cNvPr id="3" name="矩形 2">
            <a:extLst>
              <a:ext uri="{FF2B5EF4-FFF2-40B4-BE49-F238E27FC236}">
                <a16:creationId xmlns:a16="http://schemas.microsoft.com/office/drawing/2014/main" id="{DD93D080-B7FA-430F-9E75-A88470296DA9}"/>
              </a:ext>
            </a:extLst>
          </p:cNvPr>
          <p:cNvSpPr/>
          <p:nvPr/>
        </p:nvSpPr>
        <p:spPr>
          <a:xfrm>
            <a:off x="1315069" y="1723503"/>
            <a:ext cx="5442919" cy="953723"/>
          </a:xfrm>
          <a:prstGeom prst="rect">
            <a:avLst/>
          </a:prstGeom>
        </p:spPr>
        <p:txBody>
          <a:bodyPr wrap="square">
            <a:spAutoFit/>
          </a:bodyPr>
          <a:lstStyle/>
          <a:p>
            <a:pPr algn="just">
              <a:lnSpc>
                <a:spcPct val="120000"/>
              </a:lnSpc>
            </a:pPr>
            <a:r>
              <a:rPr lang="zh-CN" altLang="en-US" sz="1600" dirty="0"/>
              <a:t>第五编第三章规定了夫妻关系、父母子女关系和其他近亲属关系，并根据社会发展需要，在现行婚姻法的基础上，完善了有关内容</a:t>
            </a:r>
            <a:endParaRPr lang="zh-CN" altLang="en-US" sz="1600" kern="100" dirty="0">
              <a:latin typeface="+mj-ea"/>
              <a:ea typeface="+mj-ea"/>
              <a:cs typeface="Times New Roman" panose="02020603050405020304" pitchFamily="18" charset="0"/>
            </a:endParaRPr>
          </a:p>
        </p:txBody>
      </p:sp>
      <p:sp>
        <p:nvSpPr>
          <p:cNvPr id="4" name="矩形 3">
            <a:extLst>
              <a:ext uri="{FF2B5EF4-FFF2-40B4-BE49-F238E27FC236}">
                <a16:creationId xmlns:a16="http://schemas.microsoft.com/office/drawing/2014/main" id="{C94CFBD2-5282-4A15-B304-9C16D85B5C14}"/>
              </a:ext>
            </a:extLst>
          </p:cNvPr>
          <p:cNvSpPr/>
          <p:nvPr/>
        </p:nvSpPr>
        <p:spPr>
          <a:xfrm>
            <a:off x="1315070" y="1313959"/>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关于家庭关系。</a:t>
            </a:r>
            <a:endParaRPr lang="zh-CN" altLang="en-US" sz="2000" b="1" dirty="0">
              <a:latin typeface="+mj-ea"/>
              <a:ea typeface="+mj-ea"/>
            </a:endParaRPr>
          </a:p>
        </p:txBody>
      </p:sp>
      <p:sp>
        <p:nvSpPr>
          <p:cNvPr id="5" name="矩形: 圆角 4">
            <a:extLst>
              <a:ext uri="{FF2B5EF4-FFF2-40B4-BE49-F238E27FC236}">
                <a16:creationId xmlns:a16="http://schemas.microsoft.com/office/drawing/2014/main" id="{06E77011-E1F9-4331-BEB0-F443D6B8264B}"/>
              </a:ext>
            </a:extLst>
          </p:cNvPr>
          <p:cNvSpPr/>
          <p:nvPr/>
        </p:nvSpPr>
        <p:spPr bwMode="auto">
          <a:xfrm>
            <a:off x="867736" y="1325226"/>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3</a:t>
            </a:r>
            <a:endParaRPr lang="zh-CN" altLang="en-US" dirty="0">
              <a:solidFill>
                <a:schemeClr val="bg1"/>
              </a:solidFill>
              <a:ea typeface="微软雅黑"/>
              <a:cs typeface="+mn-ea"/>
            </a:endParaRPr>
          </a:p>
        </p:txBody>
      </p:sp>
      <p:sp>
        <p:nvSpPr>
          <p:cNvPr id="6" name="矩形 5">
            <a:extLst>
              <a:ext uri="{FF2B5EF4-FFF2-40B4-BE49-F238E27FC236}">
                <a16:creationId xmlns:a16="http://schemas.microsoft.com/office/drawing/2014/main" id="{378EA599-A3D2-4D04-8293-282EDB57C200}"/>
              </a:ext>
            </a:extLst>
          </p:cNvPr>
          <p:cNvSpPr/>
          <p:nvPr/>
        </p:nvSpPr>
        <p:spPr>
          <a:xfrm>
            <a:off x="1315069" y="3048549"/>
            <a:ext cx="5442919" cy="658257"/>
          </a:xfrm>
          <a:prstGeom prst="rect">
            <a:avLst/>
          </a:prstGeom>
        </p:spPr>
        <p:txBody>
          <a:bodyPr wrap="square">
            <a:spAutoFit/>
          </a:bodyPr>
          <a:lstStyle/>
          <a:p>
            <a:pPr algn="just">
              <a:lnSpc>
                <a:spcPct val="120000"/>
              </a:lnSpc>
            </a:pPr>
            <a:r>
              <a:rPr lang="zh-CN" altLang="en-US" sz="1600" dirty="0"/>
              <a:t>第五编第四章对离婚制度作出了规定，并在现行婚姻法的基础上，作了进一步完善</a:t>
            </a:r>
            <a:endParaRPr lang="zh-CN" altLang="en-US" sz="1600" b="1" kern="100" dirty="0">
              <a:latin typeface="+mj-ea"/>
              <a:ea typeface="+mj-ea"/>
              <a:cs typeface="Times New Roman" panose="02020603050405020304" pitchFamily="18" charset="0"/>
            </a:endParaRPr>
          </a:p>
        </p:txBody>
      </p:sp>
      <p:sp>
        <p:nvSpPr>
          <p:cNvPr id="7" name="矩形 6">
            <a:extLst>
              <a:ext uri="{FF2B5EF4-FFF2-40B4-BE49-F238E27FC236}">
                <a16:creationId xmlns:a16="http://schemas.microsoft.com/office/drawing/2014/main" id="{DBB5D260-F649-48DA-B42D-BDBEB499EF13}"/>
              </a:ext>
            </a:extLst>
          </p:cNvPr>
          <p:cNvSpPr/>
          <p:nvPr/>
        </p:nvSpPr>
        <p:spPr>
          <a:xfrm>
            <a:off x="1315070" y="2696157"/>
            <a:ext cx="1467068"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关于离婚。</a:t>
            </a:r>
            <a:endParaRPr lang="zh-CN" altLang="en-US" sz="2000" b="1" dirty="0">
              <a:latin typeface="+mj-ea"/>
              <a:ea typeface="+mj-ea"/>
            </a:endParaRPr>
          </a:p>
        </p:txBody>
      </p:sp>
      <p:sp>
        <p:nvSpPr>
          <p:cNvPr id="8" name="矩形: 圆角 7">
            <a:extLst>
              <a:ext uri="{FF2B5EF4-FFF2-40B4-BE49-F238E27FC236}">
                <a16:creationId xmlns:a16="http://schemas.microsoft.com/office/drawing/2014/main" id="{34F190F5-8C87-45D8-815B-89341B2884F2}"/>
              </a:ext>
            </a:extLst>
          </p:cNvPr>
          <p:cNvSpPr/>
          <p:nvPr/>
        </p:nvSpPr>
        <p:spPr bwMode="auto">
          <a:xfrm>
            <a:off x="867736" y="270742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4</a:t>
            </a:r>
            <a:endParaRPr lang="zh-CN" altLang="en-US" dirty="0">
              <a:solidFill>
                <a:schemeClr val="bg1"/>
              </a:solidFill>
              <a:ea typeface="微软雅黑"/>
              <a:cs typeface="+mn-ea"/>
            </a:endParaRPr>
          </a:p>
        </p:txBody>
      </p:sp>
      <p:sp>
        <p:nvSpPr>
          <p:cNvPr id="9" name="矩形 8">
            <a:extLst>
              <a:ext uri="{FF2B5EF4-FFF2-40B4-BE49-F238E27FC236}">
                <a16:creationId xmlns:a16="http://schemas.microsoft.com/office/drawing/2014/main" id="{71C5B93A-5B72-44CE-8732-308E8807AB78}"/>
              </a:ext>
            </a:extLst>
          </p:cNvPr>
          <p:cNvSpPr/>
          <p:nvPr/>
        </p:nvSpPr>
        <p:spPr>
          <a:xfrm>
            <a:off x="1315069" y="4220032"/>
            <a:ext cx="5442919" cy="953723"/>
          </a:xfrm>
          <a:prstGeom prst="rect">
            <a:avLst/>
          </a:prstGeom>
        </p:spPr>
        <p:txBody>
          <a:bodyPr wrap="square">
            <a:spAutoFit/>
          </a:bodyPr>
          <a:lstStyle/>
          <a:p>
            <a:pPr algn="just">
              <a:lnSpc>
                <a:spcPct val="120000"/>
              </a:lnSpc>
            </a:pPr>
            <a:r>
              <a:rPr lang="zh-CN" altLang="en-US" sz="1600" kern="100" dirty="0">
                <a:latin typeface="+mj-ea"/>
                <a:ea typeface="+mj-ea"/>
                <a:cs typeface="Times New Roman" panose="02020603050405020304" pitchFamily="18" charset="0"/>
              </a:rPr>
              <a:t>第五编第五章对收养关系的成立、收养的效力、收养关系的解除作了规定，并在现行收养法的基础上，进一步完善了有关制度</a:t>
            </a:r>
            <a:endParaRPr lang="zh-CN" altLang="en-US" sz="1600" b="1" kern="100" dirty="0">
              <a:latin typeface="+mj-ea"/>
              <a:ea typeface="+mj-ea"/>
              <a:cs typeface="Times New Roman" panose="02020603050405020304" pitchFamily="18" charset="0"/>
            </a:endParaRPr>
          </a:p>
        </p:txBody>
      </p:sp>
      <p:sp>
        <p:nvSpPr>
          <p:cNvPr id="10" name="矩形 9">
            <a:extLst>
              <a:ext uri="{FF2B5EF4-FFF2-40B4-BE49-F238E27FC236}">
                <a16:creationId xmlns:a16="http://schemas.microsoft.com/office/drawing/2014/main" id="{170176A6-8097-4717-8004-4208E2F4E55A}"/>
              </a:ext>
            </a:extLst>
          </p:cNvPr>
          <p:cNvSpPr/>
          <p:nvPr/>
        </p:nvSpPr>
        <p:spPr>
          <a:xfrm>
            <a:off x="1315070" y="3810488"/>
            <a:ext cx="1467068"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关于收养。</a:t>
            </a:r>
            <a:endParaRPr lang="zh-CN" altLang="en-US" sz="2000" b="1" dirty="0">
              <a:latin typeface="+mj-ea"/>
              <a:ea typeface="+mj-ea"/>
            </a:endParaRPr>
          </a:p>
        </p:txBody>
      </p:sp>
      <p:sp>
        <p:nvSpPr>
          <p:cNvPr id="11" name="矩形: 圆角 10">
            <a:extLst>
              <a:ext uri="{FF2B5EF4-FFF2-40B4-BE49-F238E27FC236}">
                <a16:creationId xmlns:a16="http://schemas.microsoft.com/office/drawing/2014/main" id="{F39C529B-8672-4318-98AA-AFBF2E0DBAD3}"/>
              </a:ext>
            </a:extLst>
          </p:cNvPr>
          <p:cNvSpPr/>
          <p:nvPr/>
        </p:nvSpPr>
        <p:spPr bwMode="auto">
          <a:xfrm>
            <a:off x="867736" y="3821755"/>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5</a:t>
            </a:r>
            <a:endParaRPr lang="zh-CN" altLang="en-US" dirty="0">
              <a:solidFill>
                <a:schemeClr val="bg1"/>
              </a:solidFill>
              <a:ea typeface="微软雅黑"/>
              <a:cs typeface="+mn-ea"/>
            </a:endParaRPr>
          </a:p>
        </p:txBody>
      </p:sp>
      <p:pic>
        <p:nvPicPr>
          <p:cNvPr id="12" name="图片 11">
            <a:extLst>
              <a:ext uri="{FF2B5EF4-FFF2-40B4-BE49-F238E27FC236}">
                <a16:creationId xmlns:a16="http://schemas.microsoft.com/office/drawing/2014/main" id="{B0D8B31C-B3EE-48F6-AE64-F52750CF18D7}"/>
              </a:ext>
            </a:extLst>
          </p:cNvPr>
          <p:cNvPicPr>
            <a:picLocks noChangeAspect="1"/>
          </p:cNvPicPr>
          <p:nvPr/>
        </p:nvPicPr>
        <p:blipFill rotWithShape="1">
          <a:blip r:embed="rId2">
            <a:extLst>
              <a:ext uri="{28A0092B-C50C-407E-A947-70E740481C1C}">
                <a14:useLocalDpi xmlns:a14="http://schemas.microsoft.com/office/drawing/2010/main" val="0"/>
              </a:ext>
            </a:extLst>
          </a:blip>
          <a:srcRect b="8017"/>
          <a:stretch/>
        </p:blipFill>
        <p:spPr>
          <a:xfrm>
            <a:off x="7292606" y="1342878"/>
            <a:ext cx="3208594" cy="4172243"/>
          </a:xfrm>
          <a:prstGeom prst="rect">
            <a:avLst/>
          </a:prstGeom>
        </p:spPr>
      </p:pic>
    </p:spTree>
    <p:extLst>
      <p:ext uri="{BB962C8B-B14F-4D97-AF65-F5344CB8AC3E}">
        <p14:creationId xmlns:p14="http://schemas.microsoft.com/office/powerpoint/2010/main" val="1658573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anim calcmode="lin" valueType="num">
                                      <p:cBhvr>
                                        <p:cTn id="32" dur="500" fill="hold"/>
                                        <p:tgtEl>
                                          <p:spTgt spid="9"/>
                                        </p:tgtEl>
                                        <p:attrNameLst>
                                          <p:attrName>ppt_x</p:attrName>
                                        </p:attrNameLst>
                                      </p:cBhvr>
                                      <p:tavLst>
                                        <p:tav tm="0">
                                          <p:val>
                                            <p:strVal val="#ppt_x"/>
                                          </p:val>
                                        </p:tav>
                                        <p:tav tm="100000">
                                          <p:val>
                                            <p:strVal val="#ppt_x"/>
                                          </p:val>
                                        </p:tav>
                                      </p:tavLst>
                                    </p:anim>
                                    <p:anim calcmode="lin" valueType="num">
                                      <p:cBhvr>
                                        <p:cTn id="33"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继承</a:t>
            </a:r>
          </a:p>
        </p:txBody>
      </p:sp>
      <p:sp>
        <p:nvSpPr>
          <p:cNvPr id="3" name="矩形 2">
            <a:extLst>
              <a:ext uri="{FF2B5EF4-FFF2-40B4-BE49-F238E27FC236}">
                <a16:creationId xmlns:a16="http://schemas.microsoft.com/office/drawing/2014/main" id="{670B5582-B864-4ABF-8387-3E0525331FCF}"/>
              </a:ext>
            </a:extLst>
          </p:cNvPr>
          <p:cNvSpPr/>
          <p:nvPr/>
        </p:nvSpPr>
        <p:spPr>
          <a:xfrm>
            <a:off x="865982" y="1443039"/>
            <a:ext cx="10447337" cy="2042666"/>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 name="组合 3">
            <a:extLst>
              <a:ext uri="{FF2B5EF4-FFF2-40B4-BE49-F238E27FC236}">
                <a16:creationId xmlns:a16="http://schemas.microsoft.com/office/drawing/2014/main" id="{323A54BF-8601-458D-91C1-986DCF88C0D7}"/>
              </a:ext>
            </a:extLst>
          </p:cNvPr>
          <p:cNvGrpSpPr/>
          <p:nvPr/>
        </p:nvGrpSpPr>
        <p:grpSpPr>
          <a:xfrm>
            <a:off x="1066797" y="1314451"/>
            <a:ext cx="1853239" cy="1432242"/>
            <a:chOff x="1066797" y="1314451"/>
            <a:chExt cx="1853239" cy="1432242"/>
          </a:xfrm>
        </p:grpSpPr>
        <p:sp>
          <p:nvSpPr>
            <p:cNvPr id="5" name="箭头: 五边形 4">
              <a:extLst>
                <a:ext uri="{FF2B5EF4-FFF2-40B4-BE49-F238E27FC236}">
                  <a16:creationId xmlns:a16="http://schemas.microsoft.com/office/drawing/2014/main" id="{4C148FF5-534E-4B20-99A5-A1D6D15EDA51}"/>
                </a:ext>
              </a:extLst>
            </p:cNvPr>
            <p:cNvSpPr/>
            <p:nvPr/>
          </p:nvSpPr>
          <p:spPr>
            <a:xfrm rot="5400000">
              <a:off x="1277297" y="1352227"/>
              <a:ext cx="1432242" cy="1356690"/>
            </a:xfrm>
            <a:prstGeom prst="homePlate">
              <a:avLst>
                <a:gd name="adj" fmla="val 295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直角三角形 5">
              <a:extLst>
                <a:ext uri="{FF2B5EF4-FFF2-40B4-BE49-F238E27FC236}">
                  <a16:creationId xmlns:a16="http://schemas.microsoft.com/office/drawing/2014/main" id="{DA244E89-44E5-4A06-84C2-AA4635DC0257}"/>
                </a:ext>
              </a:extLst>
            </p:cNvPr>
            <p:cNvSpPr/>
            <p:nvPr/>
          </p:nvSpPr>
          <p:spPr>
            <a:xfrm flipH="1">
              <a:off x="1066797" y="1325880"/>
              <a:ext cx="248273" cy="11080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直角三角形 6">
              <a:extLst>
                <a:ext uri="{FF2B5EF4-FFF2-40B4-BE49-F238E27FC236}">
                  <a16:creationId xmlns:a16="http://schemas.microsoft.com/office/drawing/2014/main" id="{A775A7D3-9E33-4DA1-A047-D1D85C673F67}"/>
                </a:ext>
              </a:extLst>
            </p:cNvPr>
            <p:cNvSpPr/>
            <p:nvPr/>
          </p:nvSpPr>
          <p:spPr>
            <a:xfrm>
              <a:off x="2671763" y="1318260"/>
              <a:ext cx="248273" cy="11842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箭头: 五边形 7">
              <a:extLst>
                <a:ext uri="{FF2B5EF4-FFF2-40B4-BE49-F238E27FC236}">
                  <a16:creationId xmlns:a16="http://schemas.microsoft.com/office/drawing/2014/main" id="{BC690F7D-F9C8-41F5-B887-5050063A5EBB}"/>
                </a:ext>
              </a:extLst>
            </p:cNvPr>
            <p:cNvSpPr/>
            <p:nvPr/>
          </p:nvSpPr>
          <p:spPr>
            <a:xfrm rot="5400000">
              <a:off x="1396279" y="1383257"/>
              <a:ext cx="1194278" cy="1182714"/>
            </a:xfrm>
            <a:prstGeom prst="homePlate">
              <a:avLst>
                <a:gd name="adj" fmla="val 29545"/>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a:extLst>
                <a:ext uri="{FF2B5EF4-FFF2-40B4-BE49-F238E27FC236}">
                  <a16:creationId xmlns:a16="http://schemas.microsoft.com/office/drawing/2014/main" id="{538BB9A4-06C5-4A91-BC67-AF549E1A44D3}"/>
                </a:ext>
              </a:extLst>
            </p:cNvPr>
            <p:cNvSpPr txBox="1"/>
            <p:nvPr/>
          </p:nvSpPr>
          <p:spPr>
            <a:xfrm>
              <a:off x="1516363" y="1443038"/>
              <a:ext cx="954107" cy="400110"/>
            </a:xfrm>
            <a:prstGeom prst="rect">
              <a:avLst/>
            </a:prstGeom>
            <a:noFill/>
          </p:spPr>
          <p:txBody>
            <a:bodyPr wrap="none" rtlCol="0">
              <a:spAutoFit/>
            </a:bodyPr>
            <a:lstStyle/>
            <a:p>
              <a:r>
                <a:rPr lang="zh-CN" altLang="en-US" sz="2000" b="1" dirty="0">
                  <a:solidFill>
                    <a:schemeClr val="bg1"/>
                  </a:solidFill>
                </a:rPr>
                <a:t>（六）</a:t>
              </a:r>
            </a:p>
          </p:txBody>
        </p:sp>
        <p:sp>
          <p:nvSpPr>
            <p:cNvPr id="10" name="文本框 9">
              <a:extLst>
                <a:ext uri="{FF2B5EF4-FFF2-40B4-BE49-F238E27FC236}">
                  <a16:creationId xmlns:a16="http://schemas.microsoft.com/office/drawing/2014/main" id="{6DE93993-63EC-44FC-86C5-176D8A2CCBDD}"/>
                </a:ext>
              </a:extLst>
            </p:cNvPr>
            <p:cNvSpPr txBox="1"/>
            <p:nvPr/>
          </p:nvSpPr>
          <p:spPr>
            <a:xfrm>
              <a:off x="1494225" y="1862773"/>
              <a:ext cx="954107" cy="400110"/>
            </a:xfrm>
            <a:prstGeom prst="rect">
              <a:avLst/>
            </a:prstGeom>
            <a:noFill/>
          </p:spPr>
          <p:txBody>
            <a:bodyPr wrap="none" rtlCol="0">
              <a:spAutoFit/>
            </a:bodyPr>
            <a:lstStyle/>
            <a:p>
              <a:pPr algn="ctr"/>
              <a:r>
                <a:rPr lang="zh-CN" altLang="en-US" sz="2000" b="1" dirty="0">
                  <a:solidFill>
                    <a:schemeClr val="bg1"/>
                  </a:solidFill>
                </a:rPr>
                <a:t>继承编</a:t>
              </a:r>
            </a:p>
          </p:txBody>
        </p:sp>
      </p:grpSp>
      <p:sp>
        <p:nvSpPr>
          <p:cNvPr id="11" name="矩形 10">
            <a:extLst>
              <a:ext uri="{FF2B5EF4-FFF2-40B4-BE49-F238E27FC236}">
                <a16:creationId xmlns:a16="http://schemas.microsoft.com/office/drawing/2014/main" id="{078E4F43-4F18-43CD-A394-69EB3A93E1A5}"/>
              </a:ext>
            </a:extLst>
          </p:cNvPr>
          <p:cNvSpPr/>
          <p:nvPr/>
        </p:nvSpPr>
        <p:spPr>
          <a:xfrm>
            <a:off x="3047999" y="1546542"/>
            <a:ext cx="8081963" cy="1477328"/>
          </a:xfrm>
          <a:prstGeom prst="rect">
            <a:avLst/>
          </a:prstGeom>
        </p:spPr>
        <p:txBody>
          <a:bodyPr wrap="square">
            <a:spAutoFit/>
          </a:bodyPr>
          <a:lstStyle/>
          <a:p>
            <a:pPr algn="just"/>
            <a:r>
              <a:rPr lang="zh-CN" altLang="en-US" b="1" dirty="0"/>
              <a:t>继承制度是关于自然人死亡后财富传承的基本制度。</a:t>
            </a:r>
            <a:r>
              <a:rPr lang="en-US" altLang="zh-CN" dirty="0"/>
              <a:t>1985</a:t>
            </a:r>
            <a:r>
              <a:rPr lang="zh-CN" altLang="en-US" dirty="0"/>
              <a:t>年第六届全国人民代表大会第三次会议通过了继承法。随着人民群众生活水平的不断提高，个人和家庭拥有的财产日益增多，因继承引发的纠纷也越来越多。根据我国社会家庭结构、继承观念等方面的发展变化，第六编“继承”在现行继承法的基础上，修改完善了继承制度，以满足人民群众处理遗产的现实需要。</a:t>
            </a:r>
          </a:p>
        </p:txBody>
      </p:sp>
      <p:sp>
        <p:nvSpPr>
          <p:cNvPr id="12" name="矩形 11">
            <a:extLst>
              <a:ext uri="{FF2B5EF4-FFF2-40B4-BE49-F238E27FC236}">
                <a16:creationId xmlns:a16="http://schemas.microsoft.com/office/drawing/2014/main" id="{21D5A02D-C35E-4063-AFEF-E39D4DD5E986}"/>
              </a:ext>
            </a:extLst>
          </p:cNvPr>
          <p:cNvSpPr/>
          <p:nvPr/>
        </p:nvSpPr>
        <p:spPr>
          <a:xfrm>
            <a:off x="3047999" y="3085594"/>
            <a:ext cx="4142865" cy="400110"/>
          </a:xfrm>
          <a:prstGeom prst="rect">
            <a:avLst/>
          </a:prstGeom>
        </p:spPr>
        <p:txBody>
          <a:bodyPr wrap="none">
            <a:spAutoFit/>
          </a:bodyPr>
          <a:lstStyle/>
          <a:p>
            <a:r>
              <a:rPr lang="zh-CN" altLang="en-US" sz="2000" b="1" dirty="0">
                <a:solidFill>
                  <a:schemeClr val="accent1"/>
                </a:solidFill>
              </a:rPr>
              <a:t>第六编共</a:t>
            </a:r>
            <a:r>
              <a:rPr lang="en-US" altLang="zh-CN" sz="2000" b="1" dirty="0">
                <a:solidFill>
                  <a:schemeClr val="accent1"/>
                </a:solidFill>
              </a:rPr>
              <a:t>4</a:t>
            </a:r>
            <a:r>
              <a:rPr lang="zh-CN" altLang="en-US" sz="2000" b="1" dirty="0">
                <a:solidFill>
                  <a:schemeClr val="accent1"/>
                </a:solidFill>
              </a:rPr>
              <a:t>章、</a:t>
            </a:r>
            <a:r>
              <a:rPr lang="en-US" altLang="zh-CN" sz="2000" b="1" dirty="0">
                <a:solidFill>
                  <a:schemeClr val="accent1"/>
                </a:solidFill>
              </a:rPr>
              <a:t>45</a:t>
            </a:r>
            <a:r>
              <a:rPr lang="zh-CN" altLang="en-US" sz="2000" b="1" dirty="0">
                <a:solidFill>
                  <a:schemeClr val="accent1"/>
                </a:solidFill>
              </a:rPr>
              <a:t>条，主要内容有：</a:t>
            </a:r>
          </a:p>
        </p:txBody>
      </p:sp>
      <p:sp>
        <p:nvSpPr>
          <p:cNvPr id="13" name="矩形 12">
            <a:extLst>
              <a:ext uri="{FF2B5EF4-FFF2-40B4-BE49-F238E27FC236}">
                <a16:creationId xmlns:a16="http://schemas.microsoft.com/office/drawing/2014/main" id="{F45C85A3-BB1E-4EED-A7C1-D865D2389DE4}"/>
              </a:ext>
            </a:extLst>
          </p:cNvPr>
          <p:cNvSpPr/>
          <p:nvPr/>
        </p:nvSpPr>
        <p:spPr>
          <a:xfrm>
            <a:off x="1315069" y="4099211"/>
            <a:ext cx="9998249" cy="728982"/>
          </a:xfrm>
          <a:prstGeom prst="rect">
            <a:avLst/>
          </a:prstGeom>
        </p:spPr>
        <p:txBody>
          <a:bodyPr wrap="square">
            <a:spAutoFit/>
          </a:bodyPr>
          <a:lstStyle/>
          <a:p>
            <a:pPr algn="just">
              <a:lnSpc>
                <a:spcPct val="120000"/>
              </a:lnSpc>
            </a:pPr>
            <a:r>
              <a:rPr lang="zh-CN" altLang="en-US" dirty="0"/>
              <a:t>第六编第一章规定了继承制度的基本规则，重申了国家保护自然人的继承权，规定了继承的基本制度。并在现行继承法的基础上，作了进一步完善</a:t>
            </a:r>
            <a:endParaRPr lang="zh-CN" altLang="en-US" sz="1600" kern="100" dirty="0">
              <a:latin typeface="+mj-ea"/>
              <a:ea typeface="+mj-ea"/>
              <a:cs typeface="Times New Roman" panose="02020603050405020304" pitchFamily="18" charset="0"/>
            </a:endParaRPr>
          </a:p>
        </p:txBody>
      </p:sp>
      <p:sp>
        <p:nvSpPr>
          <p:cNvPr id="14" name="矩形 13">
            <a:extLst>
              <a:ext uri="{FF2B5EF4-FFF2-40B4-BE49-F238E27FC236}">
                <a16:creationId xmlns:a16="http://schemas.microsoft.com/office/drawing/2014/main" id="{0CD35E38-EC47-4E5D-888D-B3470AA9CE0A}"/>
              </a:ext>
            </a:extLst>
          </p:cNvPr>
          <p:cNvSpPr/>
          <p:nvPr/>
        </p:nvSpPr>
        <p:spPr>
          <a:xfrm>
            <a:off x="1315070" y="3689667"/>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关于一般规定。</a:t>
            </a:r>
            <a:endParaRPr lang="zh-CN" altLang="en-US" sz="2000" b="1" dirty="0">
              <a:latin typeface="+mj-ea"/>
              <a:ea typeface="+mj-ea"/>
            </a:endParaRPr>
          </a:p>
        </p:txBody>
      </p:sp>
      <p:sp>
        <p:nvSpPr>
          <p:cNvPr id="15" name="矩形: 圆角 14">
            <a:extLst>
              <a:ext uri="{FF2B5EF4-FFF2-40B4-BE49-F238E27FC236}">
                <a16:creationId xmlns:a16="http://schemas.microsoft.com/office/drawing/2014/main" id="{9C771E89-ED6D-47B3-98C9-62E281CB079E}"/>
              </a:ext>
            </a:extLst>
          </p:cNvPr>
          <p:cNvSpPr/>
          <p:nvPr/>
        </p:nvSpPr>
        <p:spPr bwMode="auto">
          <a:xfrm>
            <a:off x="867736" y="370093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1</a:t>
            </a:r>
            <a:endParaRPr lang="zh-CN" altLang="en-US" dirty="0">
              <a:solidFill>
                <a:schemeClr val="bg1"/>
              </a:solidFill>
              <a:ea typeface="微软雅黑"/>
              <a:cs typeface="+mn-ea"/>
            </a:endParaRPr>
          </a:p>
        </p:txBody>
      </p:sp>
      <p:sp>
        <p:nvSpPr>
          <p:cNvPr id="16" name="矩形 15">
            <a:extLst>
              <a:ext uri="{FF2B5EF4-FFF2-40B4-BE49-F238E27FC236}">
                <a16:creationId xmlns:a16="http://schemas.microsoft.com/office/drawing/2014/main" id="{052079F8-ECF6-4DC0-901A-4A2A2545C0FA}"/>
              </a:ext>
            </a:extLst>
          </p:cNvPr>
          <p:cNvSpPr/>
          <p:nvPr/>
        </p:nvSpPr>
        <p:spPr>
          <a:xfrm>
            <a:off x="1315069" y="5395811"/>
            <a:ext cx="9998249" cy="728982"/>
          </a:xfrm>
          <a:prstGeom prst="rect">
            <a:avLst/>
          </a:prstGeom>
        </p:spPr>
        <p:txBody>
          <a:bodyPr wrap="square">
            <a:spAutoFit/>
          </a:bodyPr>
          <a:lstStyle/>
          <a:p>
            <a:pPr algn="just">
              <a:lnSpc>
                <a:spcPct val="120000"/>
              </a:lnSpc>
            </a:pPr>
            <a:r>
              <a:rPr lang="zh-CN" altLang="en-US" dirty="0"/>
              <a:t>法定继承是在被继承人没有对其遗产的处理立有遗嘱的情况下，继承人的范围、继承顺序等均按照法律规定确定的继承方式。</a:t>
            </a:r>
            <a:endParaRPr lang="zh-CN" altLang="en-US" sz="1600" kern="100" dirty="0">
              <a:latin typeface="+mj-ea"/>
              <a:ea typeface="+mj-ea"/>
              <a:cs typeface="Times New Roman" panose="02020603050405020304" pitchFamily="18" charset="0"/>
            </a:endParaRPr>
          </a:p>
        </p:txBody>
      </p:sp>
      <p:sp>
        <p:nvSpPr>
          <p:cNvPr id="17" name="矩形 16">
            <a:extLst>
              <a:ext uri="{FF2B5EF4-FFF2-40B4-BE49-F238E27FC236}">
                <a16:creationId xmlns:a16="http://schemas.microsoft.com/office/drawing/2014/main" id="{946DEBFC-034F-4EDC-90B9-8A939D73FC51}"/>
              </a:ext>
            </a:extLst>
          </p:cNvPr>
          <p:cNvSpPr/>
          <p:nvPr/>
        </p:nvSpPr>
        <p:spPr>
          <a:xfrm>
            <a:off x="1315070" y="4986267"/>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关于法定继承。</a:t>
            </a:r>
            <a:endParaRPr lang="zh-CN" altLang="en-US" sz="2000" b="1" dirty="0">
              <a:latin typeface="+mj-ea"/>
              <a:ea typeface="+mj-ea"/>
            </a:endParaRPr>
          </a:p>
        </p:txBody>
      </p:sp>
      <p:sp>
        <p:nvSpPr>
          <p:cNvPr id="18" name="矩形: 圆角 17">
            <a:extLst>
              <a:ext uri="{FF2B5EF4-FFF2-40B4-BE49-F238E27FC236}">
                <a16:creationId xmlns:a16="http://schemas.microsoft.com/office/drawing/2014/main" id="{759061CB-61C2-415A-AECD-63ABBD03B413}"/>
              </a:ext>
            </a:extLst>
          </p:cNvPr>
          <p:cNvSpPr/>
          <p:nvPr/>
        </p:nvSpPr>
        <p:spPr bwMode="auto">
          <a:xfrm>
            <a:off x="867736" y="499753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2</a:t>
            </a:r>
            <a:endParaRPr lang="zh-CN" altLang="en-US" dirty="0">
              <a:solidFill>
                <a:schemeClr val="bg1"/>
              </a:solidFill>
              <a:ea typeface="微软雅黑"/>
              <a:cs typeface="+mn-ea"/>
            </a:endParaRPr>
          </a:p>
        </p:txBody>
      </p:sp>
    </p:spTree>
    <p:extLst>
      <p:ext uri="{BB962C8B-B14F-4D97-AF65-F5344CB8AC3E}">
        <p14:creationId xmlns:p14="http://schemas.microsoft.com/office/powerpoint/2010/main" val="17470868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anim calcmode="lin" valueType="num">
                                      <p:cBhvr>
                                        <p:cTn id="12" dur="500" fill="hold"/>
                                        <p:tgtEl>
                                          <p:spTgt spid="13"/>
                                        </p:tgtEl>
                                        <p:attrNameLst>
                                          <p:attrName>ppt_x</p:attrName>
                                        </p:attrNameLst>
                                      </p:cBhvr>
                                      <p:tavLst>
                                        <p:tav tm="0">
                                          <p:val>
                                            <p:strVal val="#ppt_x"/>
                                          </p:val>
                                        </p:tav>
                                        <p:tav tm="100000">
                                          <p:val>
                                            <p:strVal val="#ppt_x"/>
                                          </p:val>
                                        </p:tav>
                                      </p:tavLst>
                                    </p:anim>
                                    <p:anim calcmode="lin" valueType="num">
                                      <p:cBhvr>
                                        <p:cTn id="13" dur="5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strVal val="#ppt_x"/>
                                          </p:val>
                                        </p:tav>
                                        <p:tav tm="100000">
                                          <p:val>
                                            <p:strVal val="#ppt_x"/>
                                          </p:val>
                                        </p:tav>
                                      </p:tavLst>
                                    </p:anim>
                                    <p:anim calcmode="lin" valueType="num">
                                      <p:cBhvr>
                                        <p:cTn id="23"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继承</a:t>
            </a:r>
          </a:p>
        </p:txBody>
      </p:sp>
      <p:sp>
        <p:nvSpPr>
          <p:cNvPr id="19" name="矩形 18">
            <a:extLst>
              <a:ext uri="{FF2B5EF4-FFF2-40B4-BE49-F238E27FC236}">
                <a16:creationId xmlns:a16="http://schemas.microsoft.com/office/drawing/2014/main" id="{B22B7761-4655-4408-BADC-61F8E55FEAE2}"/>
              </a:ext>
            </a:extLst>
          </p:cNvPr>
          <p:cNvSpPr/>
          <p:nvPr/>
        </p:nvSpPr>
        <p:spPr>
          <a:xfrm>
            <a:off x="1315069" y="1723503"/>
            <a:ext cx="5442919" cy="1840119"/>
          </a:xfrm>
          <a:prstGeom prst="rect">
            <a:avLst/>
          </a:prstGeom>
        </p:spPr>
        <p:txBody>
          <a:bodyPr wrap="square">
            <a:spAutoFit/>
          </a:bodyPr>
          <a:lstStyle/>
          <a:p>
            <a:pPr algn="just">
              <a:lnSpc>
                <a:spcPct val="120000"/>
              </a:lnSpc>
            </a:pPr>
            <a:r>
              <a:rPr lang="zh-CN" altLang="en-US" sz="1600" dirty="0"/>
              <a:t>遗嘱继承是根据被继承人生前所立遗嘱处理遗产的继承方式。第六编第三章规定了遗嘱继承和遗赠制度，并在现行继承法的基础上，进一步修改完善了遗嘱继承制度</a:t>
            </a:r>
            <a:r>
              <a:rPr lang="en-US" altLang="zh-CN" sz="1600" dirty="0"/>
              <a:t>:</a:t>
            </a:r>
            <a:r>
              <a:rPr lang="zh-CN" altLang="en-US" sz="1600" dirty="0"/>
              <a:t>一是增加了打印、录像等新的遗嘱形式，二是修改了遗嘱效力规则，</a:t>
            </a:r>
            <a:r>
              <a:rPr lang="zh-CN" altLang="en-US" sz="1600" dirty="0">
                <a:solidFill>
                  <a:srgbClr val="00B050"/>
                </a:solidFill>
              </a:rPr>
              <a:t>删除了现行继承法关于公证遗嘱效力优先的规定</a:t>
            </a:r>
            <a:r>
              <a:rPr lang="zh-CN" altLang="en-US" sz="1600" dirty="0"/>
              <a:t>，切实尊重遗嘱人的真实意愿。</a:t>
            </a:r>
            <a:endParaRPr lang="zh-CN" altLang="en-US" sz="1600" kern="100" dirty="0">
              <a:latin typeface="+mj-ea"/>
              <a:ea typeface="+mj-ea"/>
              <a:cs typeface="Times New Roman" panose="02020603050405020304" pitchFamily="18" charset="0"/>
            </a:endParaRPr>
          </a:p>
        </p:txBody>
      </p:sp>
      <p:sp>
        <p:nvSpPr>
          <p:cNvPr id="20" name="矩形 19">
            <a:extLst>
              <a:ext uri="{FF2B5EF4-FFF2-40B4-BE49-F238E27FC236}">
                <a16:creationId xmlns:a16="http://schemas.microsoft.com/office/drawing/2014/main" id="{A7E67E4C-7066-48E7-B8D9-F7A25C47C982}"/>
              </a:ext>
            </a:extLst>
          </p:cNvPr>
          <p:cNvSpPr/>
          <p:nvPr/>
        </p:nvSpPr>
        <p:spPr>
          <a:xfrm>
            <a:off x="1315070" y="1313959"/>
            <a:ext cx="2749471"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关于遗嘱继承和遗赠。</a:t>
            </a:r>
            <a:endParaRPr lang="zh-CN" altLang="en-US" sz="2000" b="1" dirty="0">
              <a:latin typeface="+mj-ea"/>
              <a:ea typeface="+mj-ea"/>
            </a:endParaRPr>
          </a:p>
        </p:txBody>
      </p:sp>
      <p:sp>
        <p:nvSpPr>
          <p:cNvPr id="21" name="矩形: 圆角 20">
            <a:extLst>
              <a:ext uri="{FF2B5EF4-FFF2-40B4-BE49-F238E27FC236}">
                <a16:creationId xmlns:a16="http://schemas.microsoft.com/office/drawing/2014/main" id="{D8F4353F-4896-48A3-A53B-B55D11A6A182}"/>
              </a:ext>
            </a:extLst>
          </p:cNvPr>
          <p:cNvSpPr/>
          <p:nvPr/>
        </p:nvSpPr>
        <p:spPr bwMode="auto">
          <a:xfrm>
            <a:off x="867736" y="1325226"/>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3</a:t>
            </a:r>
            <a:endParaRPr lang="zh-CN" altLang="en-US" dirty="0">
              <a:solidFill>
                <a:schemeClr val="bg1"/>
              </a:solidFill>
              <a:ea typeface="微软雅黑"/>
              <a:cs typeface="+mn-ea"/>
            </a:endParaRPr>
          </a:p>
        </p:txBody>
      </p:sp>
      <p:sp>
        <p:nvSpPr>
          <p:cNvPr id="22" name="矩形 21">
            <a:extLst>
              <a:ext uri="{FF2B5EF4-FFF2-40B4-BE49-F238E27FC236}">
                <a16:creationId xmlns:a16="http://schemas.microsoft.com/office/drawing/2014/main" id="{A7B49ED4-9B4D-4D92-892C-B4ED4A503C4B}"/>
              </a:ext>
            </a:extLst>
          </p:cNvPr>
          <p:cNvSpPr/>
          <p:nvPr/>
        </p:nvSpPr>
        <p:spPr>
          <a:xfrm>
            <a:off x="1315069" y="3925448"/>
            <a:ext cx="5442919" cy="2209451"/>
          </a:xfrm>
          <a:prstGeom prst="rect">
            <a:avLst/>
          </a:prstGeom>
        </p:spPr>
        <p:txBody>
          <a:bodyPr wrap="square">
            <a:spAutoFit/>
          </a:bodyPr>
          <a:lstStyle/>
          <a:p>
            <a:pPr algn="just">
              <a:lnSpc>
                <a:spcPct val="120000"/>
              </a:lnSpc>
            </a:pPr>
            <a:r>
              <a:rPr lang="zh-CN" altLang="en-US" sz="1600" dirty="0"/>
              <a:t>第六编第四章规定了遗产处理的程序和规则，并在现行继承法的基础上，进一步完善了有关遗产处理的制度：</a:t>
            </a:r>
            <a:r>
              <a:rPr lang="zh-CN" altLang="en-US" dirty="0"/>
              <a:t>一是</a:t>
            </a:r>
            <a:r>
              <a:rPr lang="zh-CN" altLang="en-US" dirty="0">
                <a:solidFill>
                  <a:srgbClr val="FF0000"/>
                </a:solidFill>
              </a:rPr>
              <a:t>增加遗产管理人制度</a:t>
            </a:r>
            <a:r>
              <a:rPr lang="zh-CN" altLang="en-US" dirty="0"/>
              <a:t>。</a:t>
            </a:r>
            <a:r>
              <a:rPr lang="zh-CN" altLang="en-US" sz="1600" dirty="0"/>
              <a:t>二是完善</a:t>
            </a:r>
            <a:r>
              <a:rPr lang="zh-CN" altLang="en-US" sz="1600" dirty="0">
                <a:solidFill>
                  <a:srgbClr val="FF0000"/>
                </a:solidFill>
              </a:rPr>
              <a:t>遗赠扶养协议制度</a:t>
            </a:r>
            <a:r>
              <a:rPr lang="zh-CN" altLang="en-US" sz="1600" dirty="0"/>
              <a:t>，适当扩大扶养人的范围，明确继承人以外的组织或者个人均可以成为扶养人，以满足养老形式多样化需求；三是完善</a:t>
            </a:r>
            <a:r>
              <a:rPr lang="zh-CN" altLang="en-US" sz="1600" dirty="0">
                <a:solidFill>
                  <a:srgbClr val="FF0000"/>
                </a:solidFill>
              </a:rPr>
              <a:t>无人继承遗产的归属制度</a:t>
            </a:r>
            <a:r>
              <a:rPr lang="zh-CN" altLang="en-US" sz="1600" dirty="0"/>
              <a:t>，明确归国家所有的无人继承遗产应当用于</a:t>
            </a:r>
            <a:r>
              <a:rPr lang="zh-CN" altLang="en-US" sz="1600" dirty="0">
                <a:solidFill>
                  <a:srgbClr val="FF0000"/>
                </a:solidFill>
              </a:rPr>
              <a:t>公益事业</a:t>
            </a:r>
            <a:r>
              <a:rPr lang="zh-CN" altLang="en-US" sz="1600" dirty="0"/>
              <a:t>。</a:t>
            </a:r>
            <a:endParaRPr lang="zh-CN" altLang="en-US" sz="1600" b="1" kern="100" dirty="0">
              <a:latin typeface="+mj-ea"/>
              <a:ea typeface="+mj-ea"/>
              <a:cs typeface="Times New Roman" panose="02020603050405020304" pitchFamily="18" charset="0"/>
            </a:endParaRPr>
          </a:p>
        </p:txBody>
      </p:sp>
      <p:sp>
        <p:nvSpPr>
          <p:cNvPr id="23" name="矩形 22">
            <a:extLst>
              <a:ext uri="{FF2B5EF4-FFF2-40B4-BE49-F238E27FC236}">
                <a16:creationId xmlns:a16="http://schemas.microsoft.com/office/drawing/2014/main" id="{60F09DFC-309C-4A02-BECE-8985E5BADD67}"/>
              </a:ext>
            </a:extLst>
          </p:cNvPr>
          <p:cNvSpPr/>
          <p:nvPr/>
        </p:nvSpPr>
        <p:spPr>
          <a:xfrm>
            <a:off x="1315070" y="3573056"/>
            <a:ext cx="2236510"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关于遗产的处理。</a:t>
            </a:r>
            <a:endParaRPr lang="zh-CN" altLang="en-US" sz="2000" b="1" dirty="0">
              <a:latin typeface="+mj-ea"/>
              <a:ea typeface="+mj-ea"/>
            </a:endParaRPr>
          </a:p>
        </p:txBody>
      </p:sp>
      <p:sp>
        <p:nvSpPr>
          <p:cNvPr id="24" name="矩形: 圆角 23">
            <a:extLst>
              <a:ext uri="{FF2B5EF4-FFF2-40B4-BE49-F238E27FC236}">
                <a16:creationId xmlns:a16="http://schemas.microsoft.com/office/drawing/2014/main" id="{6714951D-E709-41A3-BC6D-2ADF242C30B2}"/>
              </a:ext>
            </a:extLst>
          </p:cNvPr>
          <p:cNvSpPr/>
          <p:nvPr/>
        </p:nvSpPr>
        <p:spPr bwMode="auto">
          <a:xfrm>
            <a:off x="867736" y="3584323"/>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4</a:t>
            </a:r>
            <a:endParaRPr lang="zh-CN" altLang="en-US" dirty="0">
              <a:solidFill>
                <a:schemeClr val="bg1"/>
              </a:solidFill>
              <a:ea typeface="微软雅黑"/>
              <a:cs typeface="+mn-ea"/>
            </a:endParaRPr>
          </a:p>
        </p:txBody>
      </p:sp>
      <p:pic>
        <p:nvPicPr>
          <p:cNvPr id="29" name="图片 28">
            <a:extLst>
              <a:ext uri="{FF2B5EF4-FFF2-40B4-BE49-F238E27FC236}">
                <a16:creationId xmlns:a16="http://schemas.microsoft.com/office/drawing/2014/main" id="{4B6DAAAE-B63E-469A-ABD7-20BD2D3FBC07}"/>
              </a:ext>
            </a:extLst>
          </p:cNvPr>
          <p:cNvPicPr>
            <a:picLocks noChangeAspect="1"/>
          </p:cNvPicPr>
          <p:nvPr/>
        </p:nvPicPr>
        <p:blipFill rotWithShape="1">
          <a:blip r:embed="rId2">
            <a:extLst>
              <a:ext uri="{28A0092B-C50C-407E-A947-70E740481C1C}">
                <a14:useLocalDpi xmlns:a14="http://schemas.microsoft.com/office/drawing/2010/main" val="0"/>
              </a:ext>
            </a:extLst>
          </a:blip>
          <a:srcRect r="33634"/>
          <a:stretch/>
        </p:blipFill>
        <p:spPr>
          <a:xfrm>
            <a:off x="6823833" y="1750610"/>
            <a:ext cx="4753252" cy="4378727"/>
          </a:xfrm>
          <a:prstGeom prst="rect">
            <a:avLst/>
          </a:prstGeom>
        </p:spPr>
      </p:pic>
    </p:spTree>
    <p:extLst>
      <p:ext uri="{BB962C8B-B14F-4D97-AF65-F5344CB8AC3E}">
        <p14:creationId xmlns:p14="http://schemas.microsoft.com/office/powerpoint/2010/main" val="34649440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anim calcmode="lin" valueType="num">
                                      <p:cBhvr>
                                        <p:cTn id="12" dur="500" fill="hold"/>
                                        <p:tgtEl>
                                          <p:spTgt spid="19"/>
                                        </p:tgtEl>
                                        <p:attrNameLst>
                                          <p:attrName>ppt_x</p:attrName>
                                        </p:attrNameLst>
                                      </p:cBhvr>
                                      <p:tavLst>
                                        <p:tav tm="0">
                                          <p:val>
                                            <p:strVal val="#ppt_x"/>
                                          </p:val>
                                        </p:tav>
                                        <p:tav tm="100000">
                                          <p:val>
                                            <p:strVal val="#ppt_x"/>
                                          </p:val>
                                        </p:tav>
                                      </p:tavLst>
                                    </p:anim>
                                    <p:anim calcmode="lin" valueType="num">
                                      <p:cBhvr>
                                        <p:cTn id="13" dur="50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anim calcmode="lin" valueType="num">
                                      <p:cBhvr>
                                        <p:cTn id="22" dur="500" fill="hold"/>
                                        <p:tgtEl>
                                          <p:spTgt spid="22"/>
                                        </p:tgtEl>
                                        <p:attrNameLst>
                                          <p:attrName>ppt_x</p:attrName>
                                        </p:attrNameLst>
                                      </p:cBhvr>
                                      <p:tavLst>
                                        <p:tav tm="0">
                                          <p:val>
                                            <p:strVal val="#ppt_x"/>
                                          </p:val>
                                        </p:tav>
                                        <p:tav tm="100000">
                                          <p:val>
                                            <p:strVal val="#ppt_x"/>
                                          </p:val>
                                        </p:tav>
                                      </p:tavLst>
                                    </p:anim>
                                    <p:anim calcmode="lin" valueType="num">
                                      <p:cBhvr>
                                        <p:cTn id="23"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侵权责任</a:t>
            </a:r>
          </a:p>
        </p:txBody>
      </p:sp>
      <p:sp>
        <p:nvSpPr>
          <p:cNvPr id="3" name="矩形 2">
            <a:extLst>
              <a:ext uri="{FF2B5EF4-FFF2-40B4-BE49-F238E27FC236}">
                <a16:creationId xmlns:a16="http://schemas.microsoft.com/office/drawing/2014/main" id="{D83E1170-0E1E-4E54-8215-951D03F5FD78}"/>
              </a:ext>
            </a:extLst>
          </p:cNvPr>
          <p:cNvSpPr/>
          <p:nvPr/>
        </p:nvSpPr>
        <p:spPr>
          <a:xfrm>
            <a:off x="865982" y="1443039"/>
            <a:ext cx="10447337" cy="2042666"/>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 name="组合 3">
            <a:extLst>
              <a:ext uri="{FF2B5EF4-FFF2-40B4-BE49-F238E27FC236}">
                <a16:creationId xmlns:a16="http://schemas.microsoft.com/office/drawing/2014/main" id="{8DEE4491-0DAF-4455-B2D3-74BFE677D043}"/>
              </a:ext>
            </a:extLst>
          </p:cNvPr>
          <p:cNvGrpSpPr/>
          <p:nvPr/>
        </p:nvGrpSpPr>
        <p:grpSpPr>
          <a:xfrm>
            <a:off x="1066797" y="1314451"/>
            <a:ext cx="1853239" cy="1432242"/>
            <a:chOff x="1066797" y="1314451"/>
            <a:chExt cx="1853239" cy="1432242"/>
          </a:xfrm>
        </p:grpSpPr>
        <p:sp>
          <p:nvSpPr>
            <p:cNvPr id="5" name="箭头: 五边形 4">
              <a:extLst>
                <a:ext uri="{FF2B5EF4-FFF2-40B4-BE49-F238E27FC236}">
                  <a16:creationId xmlns:a16="http://schemas.microsoft.com/office/drawing/2014/main" id="{F8CEF5B5-8462-4BA7-A6EE-80A291CD5DAB}"/>
                </a:ext>
              </a:extLst>
            </p:cNvPr>
            <p:cNvSpPr/>
            <p:nvPr/>
          </p:nvSpPr>
          <p:spPr>
            <a:xfrm rot="5400000">
              <a:off x="1277297" y="1352227"/>
              <a:ext cx="1432242" cy="1356690"/>
            </a:xfrm>
            <a:prstGeom prst="homePlate">
              <a:avLst>
                <a:gd name="adj" fmla="val 29545"/>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直角三角形 5">
              <a:extLst>
                <a:ext uri="{FF2B5EF4-FFF2-40B4-BE49-F238E27FC236}">
                  <a16:creationId xmlns:a16="http://schemas.microsoft.com/office/drawing/2014/main" id="{5CDB4B41-3CD4-4621-B653-9631086A5D09}"/>
                </a:ext>
              </a:extLst>
            </p:cNvPr>
            <p:cNvSpPr/>
            <p:nvPr/>
          </p:nvSpPr>
          <p:spPr>
            <a:xfrm flipH="1">
              <a:off x="1066797" y="1325880"/>
              <a:ext cx="248273" cy="11080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直角三角形 6">
              <a:extLst>
                <a:ext uri="{FF2B5EF4-FFF2-40B4-BE49-F238E27FC236}">
                  <a16:creationId xmlns:a16="http://schemas.microsoft.com/office/drawing/2014/main" id="{039D3231-C1C5-4245-987F-57BD701A62BA}"/>
                </a:ext>
              </a:extLst>
            </p:cNvPr>
            <p:cNvSpPr/>
            <p:nvPr/>
          </p:nvSpPr>
          <p:spPr>
            <a:xfrm>
              <a:off x="2671763" y="1318260"/>
              <a:ext cx="248273" cy="118428"/>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箭头: 五边形 7">
              <a:extLst>
                <a:ext uri="{FF2B5EF4-FFF2-40B4-BE49-F238E27FC236}">
                  <a16:creationId xmlns:a16="http://schemas.microsoft.com/office/drawing/2014/main" id="{4580B193-FB9B-4421-A318-234517439637}"/>
                </a:ext>
              </a:extLst>
            </p:cNvPr>
            <p:cNvSpPr/>
            <p:nvPr/>
          </p:nvSpPr>
          <p:spPr>
            <a:xfrm rot="5400000">
              <a:off x="1396279" y="1383257"/>
              <a:ext cx="1194278" cy="1182714"/>
            </a:xfrm>
            <a:prstGeom prst="homePlate">
              <a:avLst>
                <a:gd name="adj" fmla="val 29545"/>
              </a:avLst>
            </a:prstGeom>
            <a:noFill/>
            <a:ln>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a:extLst>
                <a:ext uri="{FF2B5EF4-FFF2-40B4-BE49-F238E27FC236}">
                  <a16:creationId xmlns:a16="http://schemas.microsoft.com/office/drawing/2014/main" id="{328C710D-A1AE-4117-8D76-BFE9FAA532D2}"/>
                </a:ext>
              </a:extLst>
            </p:cNvPr>
            <p:cNvSpPr txBox="1"/>
            <p:nvPr/>
          </p:nvSpPr>
          <p:spPr>
            <a:xfrm>
              <a:off x="1516363" y="1443038"/>
              <a:ext cx="954107" cy="400110"/>
            </a:xfrm>
            <a:prstGeom prst="rect">
              <a:avLst/>
            </a:prstGeom>
            <a:noFill/>
          </p:spPr>
          <p:txBody>
            <a:bodyPr wrap="none" rtlCol="0">
              <a:spAutoFit/>
            </a:bodyPr>
            <a:lstStyle/>
            <a:p>
              <a:r>
                <a:rPr lang="zh-CN" altLang="en-US" sz="2000" b="1" dirty="0">
                  <a:solidFill>
                    <a:schemeClr val="bg1"/>
                  </a:solidFill>
                </a:rPr>
                <a:t>（七）</a:t>
              </a:r>
            </a:p>
          </p:txBody>
        </p:sp>
        <p:sp>
          <p:nvSpPr>
            <p:cNvPr id="10" name="文本框 9">
              <a:extLst>
                <a:ext uri="{FF2B5EF4-FFF2-40B4-BE49-F238E27FC236}">
                  <a16:creationId xmlns:a16="http://schemas.microsoft.com/office/drawing/2014/main" id="{739DEC58-625C-46FF-9E93-0B42E74FDD0D}"/>
                </a:ext>
              </a:extLst>
            </p:cNvPr>
            <p:cNvSpPr txBox="1"/>
            <p:nvPr/>
          </p:nvSpPr>
          <p:spPr>
            <a:xfrm>
              <a:off x="1494225" y="1772334"/>
              <a:ext cx="954107" cy="707886"/>
            </a:xfrm>
            <a:prstGeom prst="rect">
              <a:avLst/>
            </a:prstGeom>
            <a:noFill/>
          </p:spPr>
          <p:txBody>
            <a:bodyPr wrap="none" rtlCol="0">
              <a:spAutoFit/>
            </a:bodyPr>
            <a:lstStyle/>
            <a:p>
              <a:pPr algn="ctr"/>
              <a:r>
                <a:rPr lang="zh-CN" altLang="en-US" sz="2000" b="1" dirty="0">
                  <a:solidFill>
                    <a:schemeClr val="bg1"/>
                  </a:solidFill>
                </a:rPr>
                <a:t>侵权责</a:t>
              </a:r>
              <a:endParaRPr lang="en-US" altLang="zh-CN" sz="2000" b="1" dirty="0">
                <a:solidFill>
                  <a:schemeClr val="bg1"/>
                </a:solidFill>
              </a:endParaRPr>
            </a:p>
            <a:p>
              <a:pPr algn="ctr"/>
              <a:r>
                <a:rPr lang="zh-CN" altLang="en-US" sz="2000" b="1" dirty="0">
                  <a:solidFill>
                    <a:schemeClr val="bg1"/>
                  </a:solidFill>
                </a:rPr>
                <a:t>任编</a:t>
              </a:r>
            </a:p>
          </p:txBody>
        </p:sp>
      </p:grpSp>
      <p:sp>
        <p:nvSpPr>
          <p:cNvPr id="11" name="矩形 10">
            <a:extLst>
              <a:ext uri="{FF2B5EF4-FFF2-40B4-BE49-F238E27FC236}">
                <a16:creationId xmlns:a16="http://schemas.microsoft.com/office/drawing/2014/main" id="{BA611AF1-6E4C-48FE-ACB0-2FEE06F18225}"/>
              </a:ext>
            </a:extLst>
          </p:cNvPr>
          <p:cNvSpPr/>
          <p:nvPr/>
        </p:nvSpPr>
        <p:spPr>
          <a:xfrm>
            <a:off x="3047999" y="1546542"/>
            <a:ext cx="8081963" cy="1477328"/>
          </a:xfrm>
          <a:prstGeom prst="rect">
            <a:avLst/>
          </a:prstGeom>
        </p:spPr>
        <p:txBody>
          <a:bodyPr wrap="square">
            <a:spAutoFit/>
          </a:bodyPr>
          <a:lstStyle/>
          <a:p>
            <a:pPr algn="just"/>
            <a:r>
              <a:rPr lang="zh-CN" altLang="en-US" b="1" dirty="0"/>
              <a:t>侵权责任是民事主体侵害他人权益应当承担的法律后果。</a:t>
            </a:r>
            <a:r>
              <a:rPr lang="en-US" altLang="zh-CN" dirty="0"/>
              <a:t>2009</a:t>
            </a:r>
            <a:r>
              <a:rPr lang="zh-CN" altLang="en-US" dirty="0"/>
              <a:t>年第十一届全国人大常委会第十二次会议通过了侵权责任法。侵权责任法实施以来，在保护民事主体的合法权益、预防和制裁侵权行为方面发挥了重要作用。第七编“侵权责任”在总结实践经验的基础上，针对侵权领域出现的新情况，吸收借鉴司法解释的有关规定，对侵权责任制度作了必要的补充和完善。</a:t>
            </a:r>
          </a:p>
        </p:txBody>
      </p:sp>
      <p:sp>
        <p:nvSpPr>
          <p:cNvPr id="12" name="矩形 11">
            <a:extLst>
              <a:ext uri="{FF2B5EF4-FFF2-40B4-BE49-F238E27FC236}">
                <a16:creationId xmlns:a16="http://schemas.microsoft.com/office/drawing/2014/main" id="{97E606A0-2ADE-4284-BCCD-BCF31950ED64}"/>
              </a:ext>
            </a:extLst>
          </p:cNvPr>
          <p:cNvSpPr/>
          <p:nvPr/>
        </p:nvSpPr>
        <p:spPr>
          <a:xfrm>
            <a:off x="3047999" y="3085594"/>
            <a:ext cx="4288353" cy="400110"/>
          </a:xfrm>
          <a:prstGeom prst="rect">
            <a:avLst/>
          </a:prstGeom>
        </p:spPr>
        <p:txBody>
          <a:bodyPr wrap="none">
            <a:spAutoFit/>
          </a:bodyPr>
          <a:lstStyle/>
          <a:p>
            <a:r>
              <a:rPr lang="zh-CN" altLang="en-US" sz="2000" b="1" dirty="0">
                <a:solidFill>
                  <a:schemeClr val="accent1"/>
                </a:solidFill>
              </a:rPr>
              <a:t>第七编共</a:t>
            </a:r>
            <a:r>
              <a:rPr lang="en-US" altLang="zh-CN" sz="2000" b="1" dirty="0">
                <a:solidFill>
                  <a:schemeClr val="accent1"/>
                </a:solidFill>
              </a:rPr>
              <a:t>10</a:t>
            </a:r>
            <a:r>
              <a:rPr lang="zh-CN" altLang="en-US" sz="2000" b="1" dirty="0">
                <a:solidFill>
                  <a:schemeClr val="accent1"/>
                </a:solidFill>
              </a:rPr>
              <a:t>章、</a:t>
            </a:r>
            <a:r>
              <a:rPr lang="en-US" altLang="zh-CN" sz="2000" b="1" dirty="0">
                <a:solidFill>
                  <a:schemeClr val="accent1"/>
                </a:solidFill>
              </a:rPr>
              <a:t>95</a:t>
            </a:r>
            <a:r>
              <a:rPr lang="zh-CN" altLang="en-US" sz="2000" b="1" dirty="0">
                <a:solidFill>
                  <a:schemeClr val="accent1"/>
                </a:solidFill>
              </a:rPr>
              <a:t>条，主要内容有：</a:t>
            </a:r>
          </a:p>
        </p:txBody>
      </p:sp>
      <p:sp>
        <p:nvSpPr>
          <p:cNvPr id="13" name="矩形 12">
            <a:extLst>
              <a:ext uri="{FF2B5EF4-FFF2-40B4-BE49-F238E27FC236}">
                <a16:creationId xmlns:a16="http://schemas.microsoft.com/office/drawing/2014/main" id="{588C3101-D6FD-4B3F-BC22-E104B7D909E7}"/>
              </a:ext>
            </a:extLst>
          </p:cNvPr>
          <p:cNvSpPr/>
          <p:nvPr/>
        </p:nvSpPr>
        <p:spPr>
          <a:xfrm>
            <a:off x="1315069" y="4099211"/>
            <a:ext cx="9998249" cy="728982"/>
          </a:xfrm>
          <a:prstGeom prst="rect">
            <a:avLst/>
          </a:prstGeom>
        </p:spPr>
        <p:txBody>
          <a:bodyPr wrap="square">
            <a:spAutoFit/>
          </a:bodyPr>
          <a:lstStyle/>
          <a:p>
            <a:pPr algn="just">
              <a:lnSpc>
                <a:spcPct val="120000"/>
              </a:lnSpc>
            </a:pPr>
            <a:r>
              <a:rPr lang="zh-CN" altLang="en-US" dirty="0"/>
              <a:t>第七编第一章规定了侵权责任的归责原则、多数人侵权的责任承担、侵权责任的减轻或者免除等一般规则。并在现行侵权责任法的基础上作了进一步的完善</a:t>
            </a:r>
            <a:endParaRPr lang="zh-CN" altLang="en-US" sz="1600" kern="100" dirty="0">
              <a:latin typeface="+mj-ea"/>
              <a:ea typeface="+mj-ea"/>
              <a:cs typeface="Times New Roman" panose="02020603050405020304" pitchFamily="18" charset="0"/>
            </a:endParaRPr>
          </a:p>
        </p:txBody>
      </p:sp>
      <p:sp>
        <p:nvSpPr>
          <p:cNvPr id="14" name="矩形 13">
            <a:extLst>
              <a:ext uri="{FF2B5EF4-FFF2-40B4-BE49-F238E27FC236}">
                <a16:creationId xmlns:a16="http://schemas.microsoft.com/office/drawing/2014/main" id="{25C09BB7-6103-496A-9144-580FAF0956D7}"/>
              </a:ext>
            </a:extLst>
          </p:cNvPr>
          <p:cNvSpPr/>
          <p:nvPr/>
        </p:nvSpPr>
        <p:spPr>
          <a:xfrm>
            <a:off x="1315070" y="3689667"/>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关于一般规定。</a:t>
            </a:r>
            <a:endParaRPr lang="zh-CN" altLang="en-US" sz="2000" b="1" dirty="0">
              <a:latin typeface="+mj-ea"/>
              <a:ea typeface="+mj-ea"/>
            </a:endParaRPr>
          </a:p>
        </p:txBody>
      </p:sp>
      <p:sp>
        <p:nvSpPr>
          <p:cNvPr id="15" name="矩形: 圆角 14">
            <a:extLst>
              <a:ext uri="{FF2B5EF4-FFF2-40B4-BE49-F238E27FC236}">
                <a16:creationId xmlns:a16="http://schemas.microsoft.com/office/drawing/2014/main" id="{1C33F14A-0F04-4F6B-B026-525BBE452CD2}"/>
              </a:ext>
            </a:extLst>
          </p:cNvPr>
          <p:cNvSpPr/>
          <p:nvPr/>
        </p:nvSpPr>
        <p:spPr bwMode="auto">
          <a:xfrm>
            <a:off x="867736" y="370093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1</a:t>
            </a:r>
            <a:endParaRPr lang="zh-CN" altLang="en-US" dirty="0">
              <a:solidFill>
                <a:schemeClr val="bg1"/>
              </a:solidFill>
              <a:ea typeface="微软雅黑"/>
              <a:cs typeface="+mn-ea"/>
            </a:endParaRPr>
          </a:p>
        </p:txBody>
      </p:sp>
      <p:sp>
        <p:nvSpPr>
          <p:cNvPr id="16" name="矩形 15">
            <a:extLst>
              <a:ext uri="{FF2B5EF4-FFF2-40B4-BE49-F238E27FC236}">
                <a16:creationId xmlns:a16="http://schemas.microsoft.com/office/drawing/2014/main" id="{D45E9345-6B18-4F30-9A0D-CE993B52EA84}"/>
              </a:ext>
            </a:extLst>
          </p:cNvPr>
          <p:cNvSpPr/>
          <p:nvPr/>
        </p:nvSpPr>
        <p:spPr>
          <a:xfrm>
            <a:off x="1315069" y="5395811"/>
            <a:ext cx="9998249" cy="728982"/>
          </a:xfrm>
          <a:prstGeom prst="rect">
            <a:avLst/>
          </a:prstGeom>
        </p:spPr>
        <p:txBody>
          <a:bodyPr wrap="square">
            <a:spAutoFit/>
          </a:bodyPr>
          <a:lstStyle/>
          <a:p>
            <a:pPr algn="just">
              <a:lnSpc>
                <a:spcPct val="120000"/>
              </a:lnSpc>
            </a:pPr>
            <a:r>
              <a:rPr lang="zh-CN" altLang="en-US" dirty="0"/>
              <a:t>第七编第二章规定了侵害人身权益和财产权益的赔偿规则、精神损害赔偿规则等。同时，在现行侵权责任法的基础上，对有关规定作了进一步完善</a:t>
            </a:r>
            <a:endParaRPr lang="zh-CN" altLang="en-US" sz="1600" kern="100" dirty="0">
              <a:latin typeface="+mj-ea"/>
              <a:ea typeface="+mj-ea"/>
              <a:cs typeface="Times New Roman" panose="02020603050405020304" pitchFamily="18" charset="0"/>
            </a:endParaRPr>
          </a:p>
        </p:txBody>
      </p:sp>
      <p:sp>
        <p:nvSpPr>
          <p:cNvPr id="17" name="矩形 16">
            <a:extLst>
              <a:ext uri="{FF2B5EF4-FFF2-40B4-BE49-F238E27FC236}">
                <a16:creationId xmlns:a16="http://schemas.microsoft.com/office/drawing/2014/main" id="{73943094-5138-4A37-ABFB-57F2A46E6232}"/>
              </a:ext>
            </a:extLst>
          </p:cNvPr>
          <p:cNvSpPr/>
          <p:nvPr/>
        </p:nvSpPr>
        <p:spPr>
          <a:xfrm>
            <a:off x="1315070" y="4986267"/>
            <a:ext cx="1980029" cy="400110"/>
          </a:xfrm>
          <a:prstGeom prst="rect">
            <a:avLst/>
          </a:prstGeom>
        </p:spPr>
        <p:txBody>
          <a:bodyPr wrap="none">
            <a:spAutoFit/>
          </a:bodyPr>
          <a:lstStyle/>
          <a:p>
            <a:r>
              <a:rPr lang="zh-CN" altLang="en-US" sz="2000" b="1" kern="100" dirty="0">
                <a:solidFill>
                  <a:schemeClr val="accent2"/>
                </a:solidFill>
                <a:latin typeface="+mj-ea"/>
                <a:ea typeface="+mj-ea"/>
                <a:cs typeface="Times New Roman" panose="02020603050405020304" pitchFamily="18" charset="0"/>
              </a:rPr>
              <a:t>关于损害赔偿。</a:t>
            </a:r>
            <a:endParaRPr lang="zh-CN" altLang="en-US" sz="2000" b="1" dirty="0">
              <a:latin typeface="+mj-ea"/>
              <a:ea typeface="+mj-ea"/>
            </a:endParaRPr>
          </a:p>
        </p:txBody>
      </p:sp>
      <p:sp>
        <p:nvSpPr>
          <p:cNvPr id="18" name="矩形: 圆角 17">
            <a:extLst>
              <a:ext uri="{FF2B5EF4-FFF2-40B4-BE49-F238E27FC236}">
                <a16:creationId xmlns:a16="http://schemas.microsoft.com/office/drawing/2014/main" id="{A88D0C7A-38A9-4ABF-80B0-81DA7D159360}"/>
              </a:ext>
            </a:extLst>
          </p:cNvPr>
          <p:cNvSpPr/>
          <p:nvPr/>
        </p:nvSpPr>
        <p:spPr bwMode="auto">
          <a:xfrm>
            <a:off x="867736" y="4997534"/>
            <a:ext cx="425385" cy="425385"/>
          </a:xfrm>
          <a:prstGeom prst="roundRect">
            <a:avLst>
              <a:gd name="adj" fmla="val 9855"/>
            </a:avLst>
          </a:prstGeom>
          <a:solidFill>
            <a:schemeClr val="accent2"/>
          </a:solidFill>
          <a:ln w="12700" cap="flat">
            <a:noFill/>
            <a:prstDash val="solid"/>
            <a:miter lim="800000"/>
            <a:headEnd/>
            <a:tailEn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dirty="0">
                <a:solidFill>
                  <a:schemeClr val="bg1"/>
                </a:solidFill>
                <a:ea typeface="微软雅黑"/>
                <a:cs typeface="+mn-ea"/>
              </a:rPr>
              <a:t>2</a:t>
            </a:r>
            <a:endParaRPr lang="zh-CN" altLang="en-US" dirty="0">
              <a:solidFill>
                <a:schemeClr val="bg1"/>
              </a:solidFill>
              <a:ea typeface="微软雅黑"/>
              <a:cs typeface="+mn-ea"/>
            </a:endParaRPr>
          </a:p>
        </p:txBody>
      </p:sp>
    </p:spTree>
    <p:extLst>
      <p:ext uri="{BB962C8B-B14F-4D97-AF65-F5344CB8AC3E}">
        <p14:creationId xmlns:p14="http://schemas.microsoft.com/office/powerpoint/2010/main" val="26165386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anim calcmode="lin" valueType="num">
                                      <p:cBhvr>
                                        <p:cTn id="12" dur="500" fill="hold"/>
                                        <p:tgtEl>
                                          <p:spTgt spid="13"/>
                                        </p:tgtEl>
                                        <p:attrNameLst>
                                          <p:attrName>ppt_x</p:attrName>
                                        </p:attrNameLst>
                                      </p:cBhvr>
                                      <p:tavLst>
                                        <p:tav tm="0">
                                          <p:val>
                                            <p:strVal val="#ppt_x"/>
                                          </p:val>
                                        </p:tav>
                                        <p:tav tm="100000">
                                          <p:val>
                                            <p:strVal val="#ppt_x"/>
                                          </p:val>
                                        </p:tav>
                                      </p:tavLst>
                                    </p:anim>
                                    <p:anim calcmode="lin" valueType="num">
                                      <p:cBhvr>
                                        <p:cTn id="13" dur="5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strVal val="#ppt_x"/>
                                          </p:val>
                                        </p:tav>
                                        <p:tav tm="100000">
                                          <p:val>
                                            <p:strVal val="#ppt_x"/>
                                          </p:val>
                                        </p:tav>
                                      </p:tavLst>
                                    </p:anim>
                                    <p:anim calcmode="lin" valueType="num">
                                      <p:cBhvr>
                                        <p:cTn id="23"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a:extLst>
              <a:ext uri="{FF2B5EF4-FFF2-40B4-BE49-F238E27FC236}">
                <a16:creationId xmlns:a16="http://schemas.microsoft.com/office/drawing/2014/main" id="{D095E938-BB5A-443F-BC19-4BC5FEBAB9D1}"/>
              </a:ext>
            </a:extLst>
          </p:cNvPr>
          <p:cNvSpPr/>
          <p:nvPr/>
        </p:nvSpPr>
        <p:spPr>
          <a:xfrm>
            <a:off x="0" y="4014788"/>
            <a:ext cx="12192000" cy="2843212"/>
          </a:xfrm>
          <a:prstGeom prst="rect">
            <a:avLst/>
          </a:prstGeom>
          <a:pattFill prst="pct75">
            <a:fgClr>
              <a:schemeClr val="accent1"/>
            </a:fgClr>
            <a:bgClr>
              <a:schemeClr val="accent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附则</a:t>
            </a:r>
          </a:p>
        </p:txBody>
      </p:sp>
      <p:grpSp>
        <p:nvGrpSpPr>
          <p:cNvPr id="16" name="组合 15">
            <a:extLst>
              <a:ext uri="{FF2B5EF4-FFF2-40B4-BE49-F238E27FC236}">
                <a16:creationId xmlns:a16="http://schemas.microsoft.com/office/drawing/2014/main" id="{475FF235-A736-441D-8BCB-F93658C70AE3}"/>
              </a:ext>
            </a:extLst>
          </p:cNvPr>
          <p:cNvGrpSpPr/>
          <p:nvPr/>
        </p:nvGrpSpPr>
        <p:grpSpPr>
          <a:xfrm>
            <a:off x="360145" y="1431648"/>
            <a:ext cx="5961063" cy="3798204"/>
            <a:chOff x="874712" y="1731687"/>
            <a:chExt cx="6607291" cy="3258310"/>
          </a:xfrm>
        </p:grpSpPr>
        <p:sp>
          <p:nvSpPr>
            <p:cNvPr id="14" name="矩形 13">
              <a:extLst>
                <a:ext uri="{FF2B5EF4-FFF2-40B4-BE49-F238E27FC236}">
                  <a16:creationId xmlns:a16="http://schemas.microsoft.com/office/drawing/2014/main" id="{F348BD66-A564-451C-840E-733FD2682F1E}"/>
                </a:ext>
              </a:extLst>
            </p:cNvPr>
            <p:cNvSpPr/>
            <p:nvPr/>
          </p:nvSpPr>
          <p:spPr>
            <a:xfrm>
              <a:off x="874712" y="1745975"/>
              <a:ext cx="6607291" cy="3244022"/>
            </a:xfrm>
            <a:prstGeom prst="rect">
              <a:avLst/>
            </a:prstGeom>
            <a:solidFill>
              <a:schemeClr val="bg1"/>
            </a:solidFill>
            <a:ln>
              <a:solidFill>
                <a:schemeClr val="accent5"/>
              </a:solidFill>
            </a:ln>
          </p:spPr>
          <p:txBody>
            <a:bodyPr wrap="square">
              <a:spAutoFit/>
            </a:bodyPr>
            <a:lstStyle/>
            <a:p>
              <a:pPr algn="just">
                <a:lnSpc>
                  <a:spcPct val="150000"/>
                </a:lnSpc>
              </a:pPr>
              <a:r>
                <a:rPr lang="zh-CN" altLang="en-US" dirty="0"/>
                <a:t>“附则”明确了民法典与婚姻法、继承法、民法通则、收养法、担保法、合同法、物权法、侵权责任法、民法总则的关系。</a:t>
              </a:r>
              <a:r>
                <a:rPr lang="zh-CN" altLang="en-US" b="1" dirty="0">
                  <a:solidFill>
                    <a:srgbClr val="00B050"/>
                  </a:solidFill>
                </a:rPr>
                <a:t>民法典施行后，上述民事单行法律将被替代</a:t>
              </a:r>
              <a:r>
                <a:rPr lang="zh-CN" altLang="en-US" dirty="0"/>
                <a:t>。因此规定在民法典施行之时，同步废止上述民事单行法律。</a:t>
              </a:r>
              <a:r>
                <a:rPr lang="zh-CN" altLang="en-US" b="1" dirty="0">
                  <a:solidFill>
                    <a:srgbClr val="FF0000"/>
                  </a:solidFill>
                </a:rPr>
                <a:t>需要说明的是</a:t>
              </a:r>
              <a:r>
                <a:rPr lang="zh-CN" altLang="en-US" dirty="0"/>
                <a:t>，</a:t>
              </a:r>
              <a:r>
                <a:rPr lang="en-US" altLang="zh-CN" dirty="0"/>
                <a:t>2014</a:t>
              </a:r>
              <a:r>
                <a:rPr lang="zh-CN" altLang="en-US" dirty="0"/>
                <a:t>年第十二届全国人大常委会第十一次会议通过的</a:t>
              </a:r>
              <a:r>
                <a:rPr lang="en-US" altLang="zh-CN" dirty="0"/>
                <a:t>《</a:t>
              </a:r>
              <a:r>
                <a:rPr lang="zh-CN" altLang="en-US" dirty="0"/>
                <a:t>全国人民代表大会常务委员会关于</a:t>
              </a:r>
              <a:r>
                <a:rPr lang="en-US" altLang="zh-CN" dirty="0"/>
                <a:t>〈</a:t>
              </a:r>
              <a:r>
                <a:rPr lang="zh-CN" altLang="en-US" dirty="0"/>
                <a:t>中华人民共和国民法通则</a:t>
              </a:r>
              <a:r>
                <a:rPr lang="en-US" altLang="zh-CN" dirty="0"/>
                <a:t>〉</a:t>
              </a:r>
              <a:r>
                <a:rPr lang="zh-CN" altLang="en-US" dirty="0"/>
                <a:t>第九十九条第一款、</a:t>
              </a:r>
              <a:r>
                <a:rPr lang="en-US" altLang="zh-CN" dirty="0"/>
                <a:t>〈</a:t>
              </a:r>
              <a:r>
                <a:rPr lang="zh-CN" altLang="en-US" dirty="0"/>
                <a:t>中华人民共和国婚姻法</a:t>
              </a:r>
              <a:r>
                <a:rPr lang="en-US" altLang="zh-CN" dirty="0"/>
                <a:t>〉</a:t>
              </a:r>
              <a:r>
                <a:rPr lang="zh-CN" altLang="en-US" dirty="0"/>
                <a:t>第二十二条的解释</a:t>
              </a:r>
              <a:r>
                <a:rPr lang="en-US" altLang="zh-CN" dirty="0"/>
                <a:t>》</a:t>
              </a:r>
              <a:r>
                <a:rPr lang="zh-CN" altLang="en-US" dirty="0"/>
                <a:t>，作为与民法通则、婚姻法相关的法律解释，</a:t>
              </a:r>
              <a:r>
                <a:rPr lang="zh-CN" altLang="en-US" b="1" dirty="0">
                  <a:solidFill>
                    <a:srgbClr val="FF0000"/>
                  </a:solidFill>
                </a:rPr>
                <a:t>也同步废止。</a:t>
              </a:r>
            </a:p>
          </p:txBody>
        </p:sp>
        <p:sp>
          <p:nvSpPr>
            <p:cNvPr id="15" name="矩形 14">
              <a:extLst>
                <a:ext uri="{FF2B5EF4-FFF2-40B4-BE49-F238E27FC236}">
                  <a16:creationId xmlns:a16="http://schemas.microsoft.com/office/drawing/2014/main" id="{969B0BE6-7B37-4CBA-8E14-8B5EB5DD9A4D}"/>
                </a:ext>
              </a:extLst>
            </p:cNvPr>
            <p:cNvSpPr/>
            <p:nvPr/>
          </p:nvSpPr>
          <p:spPr>
            <a:xfrm>
              <a:off x="1000125" y="1731687"/>
              <a:ext cx="82867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9" name="图片 18">
            <a:extLst>
              <a:ext uri="{FF2B5EF4-FFF2-40B4-BE49-F238E27FC236}">
                <a16:creationId xmlns:a16="http://schemas.microsoft.com/office/drawing/2014/main" id="{188DE727-4BB3-4475-80EC-EB595B5899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355" y="1428662"/>
            <a:ext cx="5384800" cy="3781548"/>
          </a:xfrm>
          <a:prstGeom prst="rect">
            <a:avLst/>
          </a:prstGeom>
        </p:spPr>
      </p:pic>
    </p:spTree>
    <p:extLst>
      <p:ext uri="{BB962C8B-B14F-4D97-AF65-F5344CB8AC3E}">
        <p14:creationId xmlns:p14="http://schemas.microsoft.com/office/powerpoint/2010/main" val="39675500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392601D8-8F8A-4EE3-B330-205164A93833}"/>
              </a:ext>
            </a:extLst>
          </p:cNvPr>
          <p:cNvSpPr/>
          <p:nvPr/>
        </p:nvSpPr>
        <p:spPr>
          <a:xfrm>
            <a:off x="0" y="1942779"/>
            <a:ext cx="12192000" cy="33788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Impact"/>
              <a:ea typeface="微软雅黑"/>
              <a:cs typeface="+mn-cs"/>
            </a:endParaRPr>
          </a:p>
        </p:txBody>
      </p:sp>
      <p:pic>
        <p:nvPicPr>
          <p:cNvPr id="3" name="Picture 2">
            <a:extLst>
              <a:ext uri="{FF2B5EF4-FFF2-40B4-BE49-F238E27FC236}">
                <a16:creationId xmlns:a16="http://schemas.microsoft.com/office/drawing/2014/main" id="{21E5AC17-4527-4EDD-A9C6-0644BBC356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399" y="1957067"/>
            <a:ext cx="2568575" cy="3364554"/>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a:extLst>
              <a:ext uri="{FF2B5EF4-FFF2-40B4-BE49-F238E27FC236}">
                <a16:creationId xmlns:a16="http://schemas.microsoft.com/office/drawing/2014/main" id="{72D7F6D1-13E1-4864-8065-72FC4A0E3AC4}"/>
              </a:ext>
            </a:extLst>
          </p:cNvPr>
          <p:cNvGrpSpPr/>
          <p:nvPr/>
        </p:nvGrpSpPr>
        <p:grpSpPr>
          <a:xfrm>
            <a:off x="3780174" y="2207892"/>
            <a:ext cx="7802136" cy="4822094"/>
            <a:chOff x="3780174" y="2207892"/>
            <a:chExt cx="7802136" cy="4822094"/>
          </a:xfrm>
        </p:grpSpPr>
        <p:sp>
          <p:nvSpPr>
            <p:cNvPr id="4" name="文本框 3">
              <a:extLst>
                <a:ext uri="{FF2B5EF4-FFF2-40B4-BE49-F238E27FC236}">
                  <a16:creationId xmlns:a16="http://schemas.microsoft.com/office/drawing/2014/main" id="{F5A961F0-3385-4EE8-99C4-CCE39AE67321}"/>
                </a:ext>
              </a:extLst>
            </p:cNvPr>
            <p:cNvSpPr txBox="1"/>
            <p:nvPr/>
          </p:nvSpPr>
          <p:spPr>
            <a:xfrm>
              <a:off x="3988756" y="2207892"/>
              <a:ext cx="2441694"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srgbClr val="FFC000"/>
                  </a:solidFill>
                  <a:effectLst/>
                  <a:uLnTx/>
                  <a:uFillTx/>
                  <a:latin typeface="Impact"/>
                  <a:ea typeface="微软雅黑"/>
                  <a:cs typeface="+mn-cs"/>
                </a:rPr>
                <a:t>第</a:t>
              </a:r>
              <a:r>
                <a:rPr lang="zh-CN" altLang="en-US" sz="4400" dirty="0">
                  <a:solidFill>
                    <a:srgbClr val="FFC000"/>
                  </a:solidFill>
                  <a:latin typeface="Impact"/>
                  <a:ea typeface="微软雅黑"/>
                </a:rPr>
                <a:t>三</a:t>
              </a:r>
              <a:r>
                <a:rPr kumimoji="0" lang="zh-CN" altLang="en-US" sz="4400" b="0" i="0" u="none" strike="noStrike" kern="1200" cap="none" spc="0" normalizeH="0" baseline="0" noProof="0" dirty="0">
                  <a:ln>
                    <a:noFill/>
                  </a:ln>
                  <a:solidFill>
                    <a:srgbClr val="FFC000"/>
                  </a:solidFill>
                  <a:effectLst/>
                  <a:uLnTx/>
                  <a:uFillTx/>
                  <a:latin typeface="Impact"/>
                  <a:ea typeface="微软雅黑"/>
                  <a:cs typeface="+mn-cs"/>
                </a:rPr>
                <a:t>部分</a:t>
              </a:r>
            </a:p>
          </p:txBody>
        </p:sp>
        <p:sp>
          <p:nvSpPr>
            <p:cNvPr id="5" name="矩形 4">
              <a:extLst>
                <a:ext uri="{FF2B5EF4-FFF2-40B4-BE49-F238E27FC236}">
                  <a16:creationId xmlns:a16="http://schemas.microsoft.com/office/drawing/2014/main" id="{5760A434-C65E-4E72-99E9-F1FFCEDF8FFB}"/>
                </a:ext>
              </a:extLst>
            </p:cNvPr>
            <p:cNvSpPr/>
            <p:nvPr/>
          </p:nvSpPr>
          <p:spPr>
            <a:xfrm>
              <a:off x="3780174" y="2875002"/>
              <a:ext cx="7802136" cy="4154984"/>
            </a:xfrm>
            <a:prstGeom prst="rect">
              <a:avLst/>
            </a:prstGeom>
          </p:spPr>
          <p:txBody>
            <a:bodyPr wrap="none">
              <a:spAutoFit/>
            </a:bodyPr>
            <a:lstStyle/>
            <a:p>
              <a:pPr lvl="0"/>
              <a:r>
                <a:rPr lang="zh-CN" altLang="en-US" sz="6600" b="1" dirty="0">
                  <a:solidFill>
                    <a:prstClr val="white"/>
                  </a:solidFill>
                </a:rPr>
                <a:t>民法典实质性修改的</a:t>
              </a:r>
              <a:endParaRPr lang="en-US" altLang="zh-CN" sz="6600" b="1" dirty="0">
                <a:solidFill>
                  <a:prstClr val="white"/>
                </a:solidFill>
              </a:endParaRPr>
            </a:p>
            <a:p>
              <a:pPr lvl="0"/>
              <a:r>
                <a:rPr lang="en-US" altLang="zh-CN" sz="6600" b="1" dirty="0">
                  <a:solidFill>
                    <a:prstClr val="white"/>
                  </a:solidFill>
                </a:rPr>
                <a:t>94</a:t>
              </a:r>
              <a:r>
                <a:rPr lang="zh-CN" altLang="en-US" sz="6600" b="1" dirty="0">
                  <a:solidFill>
                    <a:prstClr val="white"/>
                  </a:solidFill>
                </a:rPr>
                <a:t>处要点</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6600" b="1" i="0" u="none" strike="noStrike" kern="1200" cap="none" spc="0" normalizeH="0" baseline="0" noProof="0" dirty="0">
                <a:ln>
                  <a:noFill/>
                </a:ln>
                <a:solidFill>
                  <a:prstClr val="white"/>
                </a:solidFill>
                <a:effectLst/>
                <a:uLnTx/>
                <a:uFillTx/>
                <a:latin typeface="Impact"/>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6600" b="1" i="0" u="none" strike="noStrike" kern="1200" cap="none" spc="0" normalizeH="0" baseline="0" noProof="0" dirty="0">
                <a:ln>
                  <a:noFill/>
                </a:ln>
                <a:solidFill>
                  <a:prstClr val="white"/>
                </a:solidFill>
                <a:effectLst/>
                <a:uLnTx/>
                <a:uFillTx/>
                <a:latin typeface="Impact"/>
                <a:ea typeface="微软雅黑"/>
                <a:cs typeface="+mn-cs"/>
              </a:endParaRPr>
            </a:p>
          </p:txBody>
        </p:sp>
      </p:grpSp>
    </p:spTree>
    <p:extLst>
      <p:ext uri="{BB962C8B-B14F-4D97-AF65-F5344CB8AC3E}">
        <p14:creationId xmlns:p14="http://schemas.microsoft.com/office/powerpoint/2010/main" val="332425005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FF03AF04-ADEE-4BCF-94C1-D93916AEB87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8781" y="0"/>
            <a:ext cx="3860800" cy="6858000"/>
          </a:xfrm>
          <a:prstGeom prst="rect">
            <a:avLst/>
          </a:prstGeom>
          <a:ln>
            <a:solidFill>
              <a:schemeClr val="bg2">
                <a:lumMod val="75000"/>
              </a:schemeClr>
            </a:solidFill>
          </a:ln>
        </p:spPr>
      </p:pic>
      <p:sp>
        <p:nvSpPr>
          <p:cNvPr id="3" name="Rectangle 2">
            <a:extLst>
              <a:ext uri="{FF2B5EF4-FFF2-40B4-BE49-F238E27FC236}">
                <a16:creationId xmlns:a16="http://schemas.microsoft.com/office/drawing/2014/main" id="{3D4112A7-6703-4A3D-880F-FCEAA5169F04}"/>
              </a:ext>
            </a:extLst>
          </p:cNvPr>
          <p:cNvSpPr/>
          <p:nvPr/>
        </p:nvSpPr>
        <p:spPr>
          <a:xfrm>
            <a:off x="282575" y="4072270"/>
            <a:ext cx="4113214" cy="2073349"/>
          </a:xfrm>
          <a:prstGeom prst="rect">
            <a:avLst/>
          </a:prstGeom>
          <a:gradFill>
            <a:gsLst>
              <a:gs pos="58000">
                <a:schemeClr val="accent1"/>
              </a:gs>
              <a:gs pos="100000">
                <a:srgbClr val="A01822"/>
              </a:gs>
              <a:gs pos="0">
                <a:srgbClr val="C81E2A"/>
              </a:gs>
            </a:gsLst>
            <a:lin ang="5400000" scaled="0"/>
          </a:gradFill>
          <a:ln w="12700" cap="flat">
            <a:noFill/>
            <a:prstDash val="solid"/>
            <a:miter lim="800000"/>
            <a:headEnd/>
            <a:tailEn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zh-CN" altLang="zh-CN">
              <a:solidFill>
                <a:schemeClr val="bg1"/>
              </a:solidFill>
              <a:latin typeface="+mj-ea"/>
              <a:ea typeface="+mj-ea"/>
              <a:cs typeface="+mn-ea"/>
            </a:endParaRPr>
          </a:p>
        </p:txBody>
      </p:sp>
      <p:sp>
        <p:nvSpPr>
          <p:cNvPr id="4" name="Freeform 17">
            <a:extLst>
              <a:ext uri="{FF2B5EF4-FFF2-40B4-BE49-F238E27FC236}">
                <a16:creationId xmlns:a16="http://schemas.microsoft.com/office/drawing/2014/main" id="{440D5BA3-0745-407A-B153-E9CAD3B49766}"/>
              </a:ext>
            </a:extLst>
          </p:cNvPr>
          <p:cNvSpPr>
            <a:spLocks/>
          </p:cNvSpPr>
          <p:nvPr/>
        </p:nvSpPr>
        <p:spPr bwMode="auto">
          <a:xfrm>
            <a:off x="5117199" y="1152600"/>
            <a:ext cx="811355" cy="811355"/>
          </a:xfrm>
          <a:custGeom>
            <a:avLst/>
            <a:gdLst>
              <a:gd name="T0" fmla="*/ 39 w 891"/>
              <a:gd name="T1" fmla="*/ 0 h 891"/>
              <a:gd name="T2" fmla="*/ 852 w 891"/>
              <a:gd name="T3" fmla="*/ 0 h 891"/>
              <a:gd name="T4" fmla="*/ 891 w 891"/>
              <a:gd name="T5" fmla="*/ 39 h 891"/>
              <a:gd name="T6" fmla="*/ 891 w 891"/>
              <a:gd name="T7" fmla="*/ 852 h 891"/>
              <a:gd name="T8" fmla="*/ 852 w 891"/>
              <a:gd name="T9" fmla="*/ 891 h 891"/>
              <a:gd name="T10" fmla="*/ 39 w 891"/>
              <a:gd name="T11" fmla="*/ 891 h 891"/>
              <a:gd name="T12" fmla="*/ 0 w 891"/>
              <a:gd name="T13" fmla="*/ 852 h 891"/>
              <a:gd name="T14" fmla="*/ 0 w 891"/>
              <a:gd name="T15" fmla="*/ 39 h 891"/>
              <a:gd name="T16" fmla="*/ 39 w 891"/>
              <a:gd name="T17" fmla="*/ 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1" h="891">
                <a:moveTo>
                  <a:pt x="39" y="0"/>
                </a:moveTo>
                <a:lnTo>
                  <a:pt x="852" y="0"/>
                </a:lnTo>
                <a:cubicBezTo>
                  <a:pt x="873" y="0"/>
                  <a:pt x="891" y="18"/>
                  <a:pt x="891" y="39"/>
                </a:cubicBezTo>
                <a:lnTo>
                  <a:pt x="891" y="852"/>
                </a:lnTo>
                <a:cubicBezTo>
                  <a:pt x="891" y="874"/>
                  <a:pt x="873" y="891"/>
                  <a:pt x="852" y="891"/>
                </a:cubicBezTo>
                <a:lnTo>
                  <a:pt x="39" y="891"/>
                </a:lnTo>
                <a:cubicBezTo>
                  <a:pt x="18" y="891"/>
                  <a:pt x="0" y="874"/>
                  <a:pt x="0" y="852"/>
                </a:cubicBezTo>
                <a:lnTo>
                  <a:pt x="0" y="39"/>
                </a:lnTo>
                <a:cubicBezTo>
                  <a:pt x="0" y="18"/>
                  <a:pt x="18" y="0"/>
                  <a:pt x="39" y="0"/>
                </a:cubicBezTo>
                <a:close/>
              </a:path>
            </a:pathLst>
          </a:cu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en-US" altLang="zh-CN" sz="4000" dirty="0">
                <a:solidFill>
                  <a:schemeClr val="bg1"/>
                </a:solidFill>
                <a:ea typeface="+mj-ea"/>
                <a:cs typeface="+mn-ea"/>
              </a:rPr>
              <a:t>1</a:t>
            </a:r>
            <a:endParaRPr lang="zh-CN" altLang="en-US" sz="4000" dirty="0">
              <a:solidFill>
                <a:schemeClr val="bg1"/>
              </a:solidFill>
              <a:ea typeface="+mj-ea"/>
              <a:cs typeface="+mn-ea"/>
            </a:endParaRPr>
          </a:p>
        </p:txBody>
      </p:sp>
      <p:sp>
        <p:nvSpPr>
          <p:cNvPr id="5" name="TextBox 58">
            <a:extLst>
              <a:ext uri="{FF2B5EF4-FFF2-40B4-BE49-F238E27FC236}">
                <a16:creationId xmlns:a16="http://schemas.microsoft.com/office/drawing/2014/main" id="{6CA592DA-8D97-477A-BD3A-EA67024258B4}"/>
              </a:ext>
            </a:extLst>
          </p:cNvPr>
          <p:cNvSpPr txBox="1"/>
          <p:nvPr/>
        </p:nvSpPr>
        <p:spPr>
          <a:xfrm>
            <a:off x="1286132" y="4227991"/>
            <a:ext cx="1930337" cy="1015663"/>
          </a:xfrm>
          <a:prstGeom prst="rect">
            <a:avLst/>
          </a:prstGeom>
          <a:noFill/>
        </p:spPr>
        <p:txBody>
          <a:bodyPr wrap="none" rtlCol="0">
            <a:spAutoFit/>
          </a:bodyPr>
          <a:lstStyle/>
          <a:p>
            <a:pPr lvl="0" algn="ctr" eaLnBrk="1" hangingPunct="1">
              <a:defRPr/>
            </a:pPr>
            <a:r>
              <a:rPr lang="zh-CN" altLang="en-US" sz="6000">
                <a:solidFill>
                  <a:schemeClr val="accent4"/>
                </a:solidFill>
                <a:latin typeface="Lifeline JL" panose="00000400000000000000" pitchFamily="2" charset="0"/>
                <a:ea typeface="方正中雅宋_GBK" panose="02000000000000000000" pitchFamily="2" charset="-122"/>
              </a:rPr>
              <a:t>目 录</a:t>
            </a:r>
            <a:endParaRPr lang="zh-CN" altLang="en-US" sz="6000" dirty="0">
              <a:solidFill>
                <a:schemeClr val="accent4"/>
              </a:solidFill>
              <a:latin typeface="Lifeline JL" panose="00000400000000000000" pitchFamily="2" charset="0"/>
              <a:ea typeface="方正中雅宋_GBK" panose="02000000000000000000" pitchFamily="2" charset="-122"/>
            </a:endParaRPr>
          </a:p>
        </p:txBody>
      </p:sp>
      <p:sp>
        <p:nvSpPr>
          <p:cNvPr id="6" name="TextBox 58">
            <a:extLst>
              <a:ext uri="{FF2B5EF4-FFF2-40B4-BE49-F238E27FC236}">
                <a16:creationId xmlns:a16="http://schemas.microsoft.com/office/drawing/2014/main" id="{E11D31C3-7259-405D-B48A-3A4C7453BD57}"/>
              </a:ext>
            </a:extLst>
          </p:cNvPr>
          <p:cNvSpPr txBox="1"/>
          <p:nvPr/>
        </p:nvSpPr>
        <p:spPr>
          <a:xfrm>
            <a:off x="1226018" y="5108944"/>
            <a:ext cx="2050562" cy="646331"/>
          </a:xfrm>
          <a:prstGeom prst="rect">
            <a:avLst/>
          </a:prstGeom>
          <a:noFill/>
        </p:spPr>
        <p:txBody>
          <a:bodyPr wrap="none" rtlCol="0">
            <a:spAutoFit/>
          </a:bodyPr>
          <a:lstStyle/>
          <a:p>
            <a:pPr lvl="0" algn="ctr" eaLnBrk="1" hangingPunct="1">
              <a:defRPr/>
            </a:pPr>
            <a:r>
              <a:rPr lang="en-US" altLang="zh-CN" sz="3600">
                <a:solidFill>
                  <a:schemeClr val="accent4"/>
                </a:solidFill>
                <a:latin typeface="微软雅黑 Light" panose="020B0502040204020203" pitchFamily="34" charset="-122"/>
                <a:ea typeface="微软雅黑 Light" panose="020B0502040204020203" pitchFamily="34" charset="-122"/>
              </a:rPr>
              <a:t>Contents</a:t>
            </a:r>
            <a:endParaRPr lang="en-US" altLang="zh-CN" sz="3600" dirty="0">
              <a:solidFill>
                <a:schemeClr val="accent4"/>
              </a:solidFill>
              <a:latin typeface="微软雅黑 Light" panose="020B0502040204020203" pitchFamily="34" charset="-122"/>
              <a:ea typeface="微软雅黑 Light" panose="020B0502040204020203" pitchFamily="34" charset="-122"/>
            </a:endParaRPr>
          </a:p>
        </p:txBody>
      </p:sp>
      <p:sp>
        <p:nvSpPr>
          <p:cNvPr id="7" name="Freeform 17">
            <a:extLst>
              <a:ext uri="{FF2B5EF4-FFF2-40B4-BE49-F238E27FC236}">
                <a16:creationId xmlns:a16="http://schemas.microsoft.com/office/drawing/2014/main" id="{1A280C14-0B7E-435C-A27C-EF66E091E8AE}"/>
              </a:ext>
            </a:extLst>
          </p:cNvPr>
          <p:cNvSpPr>
            <a:spLocks/>
          </p:cNvSpPr>
          <p:nvPr/>
        </p:nvSpPr>
        <p:spPr bwMode="auto">
          <a:xfrm>
            <a:off x="5117199" y="2301513"/>
            <a:ext cx="811355" cy="811355"/>
          </a:xfrm>
          <a:custGeom>
            <a:avLst/>
            <a:gdLst>
              <a:gd name="T0" fmla="*/ 39 w 891"/>
              <a:gd name="T1" fmla="*/ 0 h 891"/>
              <a:gd name="T2" fmla="*/ 852 w 891"/>
              <a:gd name="T3" fmla="*/ 0 h 891"/>
              <a:gd name="T4" fmla="*/ 891 w 891"/>
              <a:gd name="T5" fmla="*/ 39 h 891"/>
              <a:gd name="T6" fmla="*/ 891 w 891"/>
              <a:gd name="T7" fmla="*/ 852 h 891"/>
              <a:gd name="T8" fmla="*/ 852 w 891"/>
              <a:gd name="T9" fmla="*/ 891 h 891"/>
              <a:gd name="T10" fmla="*/ 39 w 891"/>
              <a:gd name="T11" fmla="*/ 891 h 891"/>
              <a:gd name="T12" fmla="*/ 0 w 891"/>
              <a:gd name="T13" fmla="*/ 852 h 891"/>
              <a:gd name="T14" fmla="*/ 0 w 891"/>
              <a:gd name="T15" fmla="*/ 39 h 891"/>
              <a:gd name="T16" fmla="*/ 39 w 891"/>
              <a:gd name="T17" fmla="*/ 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1" h="891">
                <a:moveTo>
                  <a:pt x="39" y="0"/>
                </a:moveTo>
                <a:lnTo>
                  <a:pt x="852" y="0"/>
                </a:lnTo>
                <a:cubicBezTo>
                  <a:pt x="873" y="0"/>
                  <a:pt x="891" y="18"/>
                  <a:pt x="891" y="39"/>
                </a:cubicBezTo>
                <a:lnTo>
                  <a:pt x="891" y="852"/>
                </a:lnTo>
                <a:cubicBezTo>
                  <a:pt x="891" y="874"/>
                  <a:pt x="873" y="891"/>
                  <a:pt x="852" y="891"/>
                </a:cubicBezTo>
                <a:lnTo>
                  <a:pt x="39" y="891"/>
                </a:lnTo>
                <a:cubicBezTo>
                  <a:pt x="18" y="891"/>
                  <a:pt x="0" y="874"/>
                  <a:pt x="0" y="852"/>
                </a:cubicBezTo>
                <a:lnTo>
                  <a:pt x="0" y="39"/>
                </a:lnTo>
                <a:cubicBezTo>
                  <a:pt x="0" y="18"/>
                  <a:pt x="18" y="0"/>
                  <a:pt x="39" y="0"/>
                </a:cubicBezTo>
                <a:close/>
              </a:path>
            </a:pathLst>
          </a:cu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en-US" altLang="zh-CN" sz="4000" dirty="0">
                <a:solidFill>
                  <a:schemeClr val="bg1"/>
                </a:solidFill>
                <a:ea typeface="+mj-ea"/>
                <a:cs typeface="+mn-ea"/>
              </a:rPr>
              <a:t>2</a:t>
            </a:r>
            <a:endParaRPr lang="zh-CN" altLang="en-US" sz="4000" dirty="0">
              <a:solidFill>
                <a:schemeClr val="bg1"/>
              </a:solidFill>
              <a:ea typeface="+mj-ea"/>
              <a:cs typeface="+mn-ea"/>
            </a:endParaRPr>
          </a:p>
        </p:txBody>
      </p:sp>
      <p:sp>
        <p:nvSpPr>
          <p:cNvPr id="8" name="Freeform 17">
            <a:extLst>
              <a:ext uri="{FF2B5EF4-FFF2-40B4-BE49-F238E27FC236}">
                <a16:creationId xmlns:a16="http://schemas.microsoft.com/office/drawing/2014/main" id="{8B5AE1DC-4497-4AA5-8EFC-75A74FAFB832}"/>
              </a:ext>
            </a:extLst>
          </p:cNvPr>
          <p:cNvSpPr>
            <a:spLocks/>
          </p:cNvSpPr>
          <p:nvPr/>
        </p:nvSpPr>
        <p:spPr bwMode="auto">
          <a:xfrm>
            <a:off x="5117199" y="3449659"/>
            <a:ext cx="811355" cy="811355"/>
          </a:xfrm>
          <a:custGeom>
            <a:avLst/>
            <a:gdLst>
              <a:gd name="T0" fmla="*/ 39 w 891"/>
              <a:gd name="T1" fmla="*/ 0 h 891"/>
              <a:gd name="T2" fmla="*/ 852 w 891"/>
              <a:gd name="T3" fmla="*/ 0 h 891"/>
              <a:gd name="T4" fmla="*/ 891 w 891"/>
              <a:gd name="T5" fmla="*/ 39 h 891"/>
              <a:gd name="T6" fmla="*/ 891 w 891"/>
              <a:gd name="T7" fmla="*/ 852 h 891"/>
              <a:gd name="T8" fmla="*/ 852 w 891"/>
              <a:gd name="T9" fmla="*/ 891 h 891"/>
              <a:gd name="T10" fmla="*/ 39 w 891"/>
              <a:gd name="T11" fmla="*/ 891 h 891"/>
              <a:gd name="T12" fmla="*/ 0 w 891"/>
              <a:gd name="T13" fmla="*/ 852 h 891"/>
              <a:gd name="T14" fmla="*/ 0 w 891"/>
              <a:gd name="T15" fmla="*/ 39 h 891"/>
              <a:gd name="T16" fmla="*/ 39 w 891"/>
              <a:gd name="T17" fmla="*/ 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1" h="891">
                <a:moveTo>
                  <a:pt x="39" y="0"/>
                </a:moveTo>
                <a:lnTo>
                  <a:pt x="852" y="0"/>
                </a:lnTo>
                <a:cubicBezTo>
                  <a:pt x="873" y="0"/>
                  <a:pt x="891" y="18"/>
                  <a:pt x="891" y="39"/>
                </a:cubicBezTo>
                <a:lnTo>
                  <a:pt x="891" y="852"/>
                </a:lnTo>
                <a:cubicBezTo>
                  <a:pt x="891" y="874"/>
                  <a:pt x="873" y="891"/>
                  <a:pt x="852" y="891"/>
                </a:cubicBezTo>
                <a:lnTo>
                  <a:pt x="39" y="891"/>
                </a:lnTo>
                <a:cubicBezTo>
                  <a:pt x="18" y="891"/>
                  <a:pt x="0" y="874"/>
                  <a:pt x="0" y="852"/>
                </a:cubicBezTo>
                <a:lnTo>
                  <a:pt x="0" y="39"/>
                </a:lnTo>
                <a:cubicBezTo>
                  <a:pt x="0" y="18"/>
                  <a:pt x="18" y="0"/>
                  <a:pt x="39" y="0"/>
                </a:cubicBezTo>
                <a:close/>
              </a:path>
            </a:pathLst>
          </a:cu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en-US" altLang="zh-CN" sz="4000" dirty="0">
                <a:solidFill>
                  <a:schemeClr val="bg1"/>
                </a:solidFill>
                <a:ea typeface="+mj-ea"/>
                <a:cs typeface="+mn-ea"/>
              </a:rPr>
              <a:t>3</a:t>
            </a:r>
            <a:endParaRPr lang="zh-CN" altLang="en-US" sz="4000" dirty="0">
              <a:solidFill>
                <a:schemeClr val="bg1"/>
              </a:solidFill>
              <a:ea typeface="+mj-ea"/>
              <a:cs typeface="+mn-ea"/>
            </a:endParaRPr>
          </a:p>
        </p:txBody>
      </p:sp>
      <p:sp>
        <p:nvSpPr>
          <p:cNvPr id="9" name="TextBox 50">
            <a:extLst>
              <a:ext uri="{FF2B5EF4-FFF2-40B4-BE49-F238E27FC236}">
                <a16:creationId xmlns:a16="http://schemas.microsoft.com/office/drawing/2014/main" id="{67FE294F-7DD5-4617-902B-224F31882A48}"/>
              </a:ext>
            </a:extLst>
          </p:cNvPr>
          <p:cNvSpPr txBox="1"/>
          <p:nvPr/>
        </p:nvSpPr>
        <p:spPr>
          <a:xfrm>
            <a:off x="6015015" y="1019843"/>
            <a:ext cx="5388080" cy="461665"/>
          </a:xfrm>
          <a:prstGeom prst="rect">
            <a:avLst/>
          </a:prstGeom>
          <a:noFill/>
        </p:spPr>
        <p:txBody>
          <a:bodyPr wrap="square" rtlCol="0">
            <a:spAutoFit/>
          </a:bodyPr>
          <a:lstStyle/>
          <a:p>
            <a:r>
              <a:rPr lang="zh-CN" altLang="en-US" sz="2400" b="1" dirty="0">
                <a:solidFill>
                  <a:srgbClr val="C00000"/>
                </a:solidFill>
                <a:latin typeface="+mj-ea"/>
                <a:ea typeface="+mj-ea"/>
              </a:rPr>
              <a:t>民法典</a:t>
            </a:r>
          </a:p>
        </p:txBody>
      </p:sp>
      <p:sp>
        <p:nvSpPr>
          <p:cNvPr id="10" name="矩形 9">
            <a:extLst>
              <a:ext uri="{FF2B5EF4-FFF2-40B4-BE49-F238E27FC236}">
                <a16:creationId xmlns:a16="http://schemas.microsoft.com/office/drawing/2014/main" id="{9474F153-663E-4B68-9C97-83E7E579EF83}"/>
              </a:ext>
            </a:extLst>
          </p:cNvPr>
          <p:cNvSpPr/>
          <p:nvPr/>
        </p:nvSpPr>
        <p:spPr>
          <a:xfrm>
            <a:off x="6015015" y="1398383"/>
            <a:ext cx="5388080" cy="707886"/>
          </a:xfrm>
          <a:prstGeom prst="rect">
            <a:avLst/>
          </a:prstGeom>
        </p:spPr>
        <p:txBody>
          <a:bodyPr wrap="square">
            <a:spAutoFit/>
          </a:bodyPr>
          <a:lstStyle/>
          <a:p>
            <a:r>
              <a:rPr lang="zh-CN" altLang="en-US" sz="4000" dirty="0">
                <a:solidFill>
                  <a:srgbClr val="002060"/>
                </a:solidFill>
                <a:latin typeface="思源宋体 CN Heavy" panose="02020900000000000000" pitchFamily="18" charset="-122"/>
                <a:ea typeface="思源宋体 CN Heavy" panose="02020900000000000000" pitchFamily="18" charset="-122"/>
              </a:rPr>
              <a:t>的基本概述</a:t>
            </a:r>
          </a:p>
        </p:txBody>
      </p:sp>
      <p:sp>
        <p:nvSpPr>
          <p:cNvPr id="11" name="TextBox 50">
            <a:extLst>
              <a:ext uri="{FF2B5EF4-FFF2-40B4-BE49-F238E27FC236}">
                <a16:creationId xmlns:a16="http://schemas.microsoft.com/office/drawing/2014/main" id="{59816477-7DC2-4170-91B8-53141D9AC864}"/>
              </a:ext>
            </a:extLst>
          </p:cNvPr>
          <p:cNvSpPr txBox="1"/>
          <p:nvPr/>
        </p:nvSpPr>
        <p:spPr>
          <a:xfrm>
            <a:off x="6015015" y="2148081"/>
            <a:ext cx="5388080" cy="461665"/>
          </a:xfrm>
          <a:prstGeom prst="rect">
            <a:avLst/>
          </a:prstGeom>
          <a:noFill/>
        </p:spPr>
        <p:txBody>
          <a:bodyPr wrap="square" rtlCol="0">
            <a:spAutoFit/>
          </a:bodyPr>
          <a:lstStyle/>
          <a:p>
            <a:r>
              <a:rPr lang="zh-CN" altLang="en-US" sz="2400" b="1" dirty="0">
                <a:solidFill>
                  <a:srgbClr val="C00000"/>
                </a:solidFill>
                <a:latin typeface="+mj-ea"/>
                <a:ea typeface="+mj-ea"/>
              </a:rPr>
              <a:t>民法典</a:t>
            </a:r>
          </a:p>
        </p:txBody>
      </p:sp>
      <p:sp>
        <p:nvSpPr>
          <p:cNvPr id="12" name="矩形 11">
            <a:extLst>
              <a:ext uri="{FF2B5EF4-FFF2-40B4-BE49-F238E27FC236}">
                <a16:creationId xmlns:a16="http://schemas.microsoft.com/office/drawing/2014/main" id="{73DB890F-B738-4966-AED9-90181CB88821}"/>
              </a:ext>
            </a:extLst>
          </p:cNvPr>
          <p:cNvSpPr/>
          <p:nvPr/>
        </p:nvSpPr>
        <p:spPr>
          <a:xfrm>
            <a:off x="6015015" y="2563040"/>
            <a:ext cx="5388080" cy="707886"/>
          </a:xfrm>
          <a:prstGeom prst="rect">
            <a:avLst/>
          </a:prstGeom>
        </p:spPr>
        <p:txBody>
          <a:bodyPr wrap="square">
            <a:spAutoFit/>
          </a:bodyPr>
          <a:lstStyle/>
          <a:p>
            <a:r>
              <a:rPr lang="zh-CN" altLang="en-US" sz="4000" dirty="0">
                <a:solidFill>
                  <a:srgbClr val="002060"/>
                </a:solidFill>
                <a:latin typeface="思源宋体 CN Heavy" panose="02020900000000000000" pitchFamily="18" charset="-122"/>
                <a:ea typeface="思源宋体 CN Heavy" panose="02020900000000000000" pitchFamily="18" charset="-122"/>
              </a:rPr>
              <a:t>的基本内容</a:t>
            </a:r>
          </a:p>
        </p:txBody>
      </p:sp>
      <p:sp>
        <p:nvSpPr>
          <p:cNvPr id="13" name="TextBox 50">
            <a:extLst>
              <a:ext uri="{FF2B5EF4-FFF2-40B4-BE49-F238E27FC236}">
                <a16:creationId xmlns:a16="http://schemas.microsoft.com/office/drawing/2014/main" id="{29F03DD4-3313-4381-82FB-26C933D3F179}"/>
              </a:ext>
            </a:extLst>
          </p:cNvPr>
          <p:cNvSpPr txBox="1"/>
          <p:nvPr/>
        </p:nvSpPr>
        <p:spPr>
          <a:xfrm>
            <a:off x="6015015" y="3270926"/>
            <a:ext cx="5388080" cy="461665"/>
          </a:xfrm>
          <a:prstGeom prst="rect">
            <a:avLst/>
          </a:prstGeom>
          <a:noFill/>
        </p:spPr>
        <p:txBody>
          <a:bodyPr wrap="square" rtlCol="0">
            <a:spAutoFit/>
          </a:bodyPr>
          <a:lstStyle/>
          <a:p>
            <a:r>
              <a:rPr lang="zh-CN" altLang="en-US" sz="2400" b="1" dirty="0">
                <a:solidFill>
                  <a:srgbClr val="C00000"/>
                </a:solidFill>
                <a:latin typeface="+mj-ea"/>
                <a:ea typeface="+mj-ea"/>
              </a:rPr>
              <a:t>民法典</a:t>
            </a:r>
          </a:p>
        </p:txBody>
      </p:sp>
      <p:sp>
        <p:nvSpPr>
          <p:cNvPr id="14" name="矩形 13">
            <a:extLst>
              <a:ext uri="{FF2B5EF4-FFF2-40B4-BE49-F238E27FC236}">
                <a16:creationId xmlns:a16="http://schemas.microsoft.com/office/drawing/2014/main" id="{AD271331-C3C1-401C-B39D-F44272956DD8}"/>
              </a:ext>
            </a:extLst>
          </p:cNvPr>
          <p:cNvSpPr/>
          <p:nvPr/>
        </p:nvSpPr>
        <p:spPr>
          <a:xfrm>
            <a:off x="6015015" y="3685885"/>
            <a:ext cx="5388080" cy="707886"/>
          </a:xfrm>
          <a:prstGeom prst="rect">
            <a:avLst/>
          </a:prstGeom>
        </p:spPr>
        <p:txBody>
          <a:bodyPr wrap="square">
            <a:spAutoFit/>
          </a:bodyPr>
          <a:lstStyle/>
          <a:p>
            <a:r>
              <a:rPr lang="zh-CN" altLang="en-US" sz="4000" dirty="0">
                <a:solidFill>
                  <a:srgbClr val="002060"/>
                </a:solidFill>
                <a:latin typeface="思源宋体 CN Heavy" panose="02020900000000000000" pitchFamily="18" charset="-122"/>
                <a:ea typeface="思源宋体 CN Heavy" panose="02020900000000000000" pitchFamily="18" charset="-122"/>
              </a:rPr>
              <a:t>实质性修改的</a:t>
            </a:r>
            <a:r>
              <a:rPr lang="en-US" altLang="zh-CN" sz="4000" dirty="0">
                <a:solidFill>
                  <a:srgbClr val="002060"/>
                </a:solidFill>
                <a:latin typeface="思源宋体 CN Heavy" panose="02020900000000000000" pitchFamily="18" charset="-122"/>
                <a:ea typeface="思源宋体 CN Heavy" panose="02020900000000000000" pitchFamily="18" charset="-122"/>
              </a:rPr>
              <a:t>94</a:t>
            </a:r>
            <a:r>
              <a:rPr lang="zh-CN" altLang="en-US" sz="4000" dirty="0">
                <a:solidFill>
                  <a:srgbClr val="002060"/>
                </a:solidFill>
                <a:latin typeface="思源宋体 CN Heavy" panose="02020900000000000000" pitchFamily="18" charset="-122"/>
                <a:ea typeface="思源宋体 CN Heavy" panose="02020900000000000000" pitchFamily="18" charset="-122"/>
              </a:rPr>
              <a:t>处要点</a:t>
            </a:r>
          </a:p>
        </p:txBody>
      </p:sp>
      <p:sp>
        <p:nvSpPr>
          <p:cNvPr id="15" name="Freeform 17">
            <a:extLst>
              <a:ext uri="{FF2B5EF4-FFF2-40B4-BE49-F238E27FC236}">
                <a16:creationId xmlns:a16="http://schemas.microsoft.com/office/drawing/2014/main" id="{6B2217E4-A849-4F7D-9632-5F1DA732009E}"/>
              </a:ext>
            </a:extLst>
          </p:cNvPr>
          <p:cNvSpPr>
            <a:spLocks/>
          </p:cNvSpPr>
          <p:nvPr/>
        </p:nvSpPr>
        <p:spPr bwMode="auto">
          <a:xfrm>
            <a:off x="5117199" y="4572504"/>
            <a:ext cx="811355" cy="811355"/>
          </a:xfrm>
          <a:custGeom>
            <a:avLst/>
            <a:gdLst>
              <a:gd name="T0" fmla="*/ 39 w 891"/>
              <a:gd name="T1" fmla="*/ 0 h 891"/>
              <a:gd name="T2" fmla="*/ 852 w 891"/>
              <a:gd name="T3" fmla="*/ 0 h 891"/>
              <a:gd name="T4" fmla="*/ 891 w 891"/>
              <a:gd name="T5" fmla="*/ 39 h 891"/>
              <a:gd name="T6" fmla="*/ 891 w 891"/>
              <a:gd name="T7" fmla="*/ 852 h 891"/>
              <a:gd name="T8" fmla="*/ 852 w 891"/>
              <a:gd name="T9" fmla="*/ 891 h 891"/>
              <a:gd name="T10" fmla="*/ 39 w 891"/>
              <a:gd name="T11" fmla="*/ 891 h 891"/>
              <a:gd name="T12" fmla="*/ 0 w 891"/>
              <a:gd name="T13" fmla="*/ 852 h 891"/>
              <a:gd name="T14" fmla="*/ 0 w 891"/>
              <a:gd name="T15" fmla="*/ 39 h 891"/>
              <a:gd name="T16" fmla="*/ 39 w 891"/>
              <a:gd name="T17" fmla="*/ 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1" h="891">
                <a:moveTo>
                  <a:pt x="39" y="0"/>
                </a:moveTo>
                <a:lnTo>
                  <a:pt x="852" y="0"/>
                </a:lnTo>
                <a:cubicBezTo>
                  <a:pt x="873" y="0"/>
                  <a:pt x="891" y="18"/>
                  <a:pt x="891" y="39"/>
                </a:cubicBezTo>
                <a:lnTo>
                  <a:pt x="891" y="852"/>
                </a:lnTo>
                <a:cubicBezTo>
                  <a:pt x="891" y="874"/>
                  <a:pt x="873" y="891"/>
                  <a:pt x="852" y="891"/>
                </a:cubicBezTo>
                <a:lnTo>
                  <a:pt x="39" y="891"/>
                </a:lnTo>
                <a:cubicBezTo>
                  <a:pt x="18" y="891"/>
                  <a:pt x="0" y="874"/>
                  <a:pt x="0" y="852"/>
                </a:cubicBezTo>
                <a:lnTo>
                  <a:pt x="0" y="39"/>
                </a:lnTo>
                <a:cubicBezTo>
                  <a:pt x="0" y="18"/>
                  <a:pt x="18" y="0"/>
                  <a:pt x="39" y="0"/>
                </a:cubicBezTo>
                <a:close/>
              </a:path>
            </a:pathLst>
          </a:cu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en-US" altLang="zh-CN" sz="4000" dirty="0">
                <a:solidFill>
                  <a:schemeClr val="bg1"/>
                </a:solidFill>
                <a:ea typeface="+mj-ea"/>
                <a:cs typeface="+mn-ea"/>
              </a:rPr>
              <a:t>4</a:t>
            </a:r>
            <a:endParaRPr lang="zh-CN" altLang="en-US" sz="4000" dirty="0">
              <a:solidFill>
                <a:schemeClr val="bg1"/>
              </a:solidFill>
              <a:ea typeface="+mj-ea"/>
              <a:cs typeface="+mn-ea"/>
            </a:endParaRPr>
          </a:p>
        </p:txBody>
      </p:sp>
      <p:sp>
        <p:nvSpPr>
          <p:cNvPr id="16" name="TextBox 50">
            <a:extLst>
              <a:ext uri="{FF2B5EF4-FFF2-40B4-BE49-F238E27FC236}">
                <a16:creationId xmlns:a16="http://schemas.microsoft.com/office/drawing/2014/main" id="{81895D9A-6D5A-42C9-86CA-83C842019FFA}"/>
              </a:ext>
            </a:extLst>
          </p:cNvPr>
          <p:cNvSpPr txBox="1"/>
          <p:nvPr/>
        </p:nvSpPr>
        <p:spPr>
          <a:xfrm>
            <a:off x="6015015" y="4393771"/>
            <a:ext cx="5388080" cy="461665"/>
          </a:xfrm>
          <a:prstGeom prst="rect">
            <a:avLst/>
          </a:prstGeom>
          <a:noFill/>
        </p:spPr>
        <p:txBody>
          <a:bodyPr wrap="square" rtlCol="0">
            <a:spAutoFit/>
          </a:bodyPr>
          <a:lstStyle/>
          <a:p>
            <a:r>
              <a:rPr lang="zh-CN" altLang="en-US" sz="2400" b="1" dirty="0">
                <a:solidFill>
                  <a:srgbClr val="C00000"/>
                </a:solidFill>
                <a:latin typeface="+mj-ea"/>
                <a:ea typeface="+mj-ea"/>
              </a:rPr>
              <a:t>民法典</a:t>
            </a:r>
          </a:p>
        </p:txBody>
      </p:sp>
      <p:sp>
        <p:nvSpPr>
          <p:cNvPr id="17" name="矩形 16">
            <a:extLst>
              <a:ext uri="{FF2B5EF4-FFF2-40B4-BE49-F238E27FC236}">
                <a16:creationId xmlns:a16="http://schemas.microsoft.com/office/drawing/2014/main" id="{8E2E10A8-52B2-4DFB-A00A-5875A9DC3519}"/>
              </a:ext>
            </a:extLst>
          </p:cNvPr>
          <p:cNvSpPr/>
          <p:nvPr/>
        </p:nvSpPr>
        <p:spPr>
          <a:xfrm>
            <a:off x="6015015" y="4808730"/>
            <a:ext cx="5388080" cy="707886"/>
          </a:xfrm>
          <a:prstGeom prst="rect">
            <a:avLst/>
          </a:prstGeom>
        </p:spPr>
        <p:txBody>
          <a:bodyPr wrap="square">
            <a:spAutoFit/>
          </a:bodyPr>
          <a:lstStyle/>
          <a:p>
            <a:r>
              <a:rPr lang="zh-CN" altLang="en-US" sz="4000" dirty="0">
                <a:solidFill>
                  <a:srgbClr val="002060"/>
                </a:solidFill>
                <a:latin typeface="思源宋体 CN Heavy" panose="02020900000000000000" pitchFamily="18" charset="-122"/>
                <a:ea typeface="思源宋体 CN Heavy" panose="02020900000000000000" pitchFamily="18" charset="-122"/>
              </a:rPr>
              <a:t>亮点解读</a:t>
            </a:r>
          </a:p>
        </p:txBody>
      </p:sp>
    </p:spTree>
    <p:extLst>
      <p:ext uri="{BB962C8B-B14F-4D97-AF65-F5344CB8AC3E}">
        <p14:creationId xmlns:p14="http://schemas.microsoft.com/office/powerpoint/2010/main" val="18997829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400" fill="hold"/>
                                        <p:tgtEl>
                                          <p:spTgt spid="5"/>
                                        </p:tgtEl>
                                        <p:attrNameLst>
                                          <p:attrName>ppt_w</p:attrName>
                                        </p:attrNameLst>
                                      </p:cBhvr>
                                      <p:tavLst>
                                        <p:tav tm="0">
                                          <p:val>
                                            <p:fltVal val="0"/>
                                          </p:val>
                                        </p:tav>
                                        <p:tav tm="100000">
                                          <p:val>
                                            <p:strVal val="#ppt_w"/>
                                          </p:val>
                                        </p:tav>
                                      </p:tavLst>
                                    </p:anim>
                                    <p:anim calcmode="lin" valueType="num">
                                      <p:cBhvr>
                                        <p:cTn id="8" dur="400" fill="hold"/>
                                        <p:tgtEl>
                                          <p:spTgt spid="5"/>
                                        </p:tgtEl>
                                        <p:attrNameLst>
                                          <p:attrName>ppt_h</p:attrName>
                                        </p:attrNameLst>
                                      </p:cBhvr>
                                      <p:tavLst>
                                        <p:tav tm="0">
                                          <p:val>
                                            <p:fltVal val="0"/>
                                          </p:val>
                                        </p:tav>
                                        <p:tav tm="100000">
                                          <p:val>
                                            <p:strVal val="#ppt_h"/>
                                          </p:val>
                                        </p:tav>
                                      </p:tavLst>
                                    </p:anim>
                                    <p:anim calcmode="lin" valueType="num">
                                      <p:cBhvr>
                                        <p:cTn id="9" dur="400" fill="hold"/>
                                        <p:tgtEl>
                                          <p:spTgt spid="5"/>
                                        </p:tgtEl>
                                        <p:attrNameLst>
                                          <p:attrName>style.rotation</p:attrName>
                                        </p:attrNameLst>
                                      </p:cBhvr>
                                      <p:tavLst>
                                        <p:tav tm="0">
                                          <p:val>
                                            <p:fltVal val="90"/>
                                          </p:val>
                                        </p:tav>
                                        <p:tav tm="100000">
                                          <p:val>
                                            <p:fltVal val="0"/>
                                          </p:val>
                                        </p:tav>
                                      </p:tavLst>
                                    </p:anim>
                                    <p:animEffect transition="in" filter="fade">
                                      <p:cBhvr>
                                        <p:cTn id="10" dur="400"/>
                                        <p:tgtEl>
                                          <p:spTgt spid="5"/>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par>
                          <p:cTn id="15" fill="hold">
                            <p:stCondLst>
                              <p:cond delay="900"/>
                            </p:stCondLst>
                            <p:childTnLst>
                              <p:par>
                                <p:cTn id="16" presetID="31"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400" fill="hold"/>
                                        <p:tgtEl>
                                          <p:spTgt spid="4"/>
                                        </p:tgtEl>
                                        <p:attrNameLst>
                                          <p:attrName>ppt_w</p:attrName>
                                        </p:attrNameLst>
                                      </p:cBhvr>
                                      <p:tavLst>
                                        <p:tav tm="0">
                                          <p:val>
                                            <p:fltVal val="0"/>
                                          </p:val>
                                        </p:tav>
                                        <p:tav tm="100000">
                                          <p:val>
                                            <p:strVal val="#ppt_w"/>
                                          </p:val>
                                        </p:tav>
                                      </p:tavLst>
                                    </p:anim>
                                    <p:anim calcmode="lin" valueType="num">
                                      <p:cBhvr>
                                        <p:cTn id="19" dur="400" fill="hold"/>
                                        <p:tgtEl>
                                          <p:spTgt spid="4"/>
                                        </p:tgtEl>
                                        <p:attrNameLst>
                                          <p:attrName>ppt_h</p:attrName>
                                        </p:attrNameLst>
                                      </p:cBhvr>
                                      <p:tavLst>
                                        <p:tav tm="0">
                                          <p:val>
                                            <p:fltVal val="0"/>
                                          </p:val>
                                        </p:tav>
                                        <p:tav tm="100000">
                                          <p:val>
                                            <p:strVal val="#ppt_h"/>
                                          </p:val>
                                        </p:tav>
                                      </p:tavLst>
                                    </p:anim>
                                    <p:anim calcmode="lin" valueType="num">
                                      <p:cBhvr>
                                        <p:cTn id="20" dur="400" fill="hold"/>
                                        <p:tgtEl>
                                          <p:spTgt spid="4"/>
                                        </p:tgtEl>
                                        <p:attrNameLst>
                                          <p:attrName>style.rotation</p:attrName>
                                        </p:attrNameLst>
                                      </p:cBhvr>
                                      <p:tavLst>
                                        <p:tav tm="0">
                                          <p:val>
                                            <p:fltVal val="90"/>
                                          </p:val>
                                        </p:tav>
                                        <p:tav tm="100000">
                                          <p:val>
                                            <p:fltVal val="0"/>
                                          </p:val>
                                        </p:tav>
                                      </p:tavLst>
                                    </p:anim>
                                    <p:animEffect transition="in" filter="fade">
                                      <p:cBhvr>
                                        <p:cTn id="21" dur="400"/>
                                        <p:tgtEl>
                                          <p:spTgt spid="4"/>
                                        </p:tgtEl>
                                      </p:cBhvr>
                                    </p:animEffect>
                                  </p:childTnLst>
                                </p:cTn>
                              </p:par>
                              <p:par>
                                <p:cTn id="22" presetID="8" presetClass="emph" presetSubtype="0" fill="hold" grpId="1" nodeType="withEffect">
                                  <p:stCondLst>
                                    <p:cond delay="0"/>
                                  </p:stCondLst>
                                  <p:childTnLst>
                                    <p:animRot by="21600000">
                                      <p:cBhvr>
                                        <p:cTn id="23" dur="400" fill="hold"/>
                                        <p:tgtEl>
                                          <p:spTgt spid="4"/>
                                        </p:tgtEl>
                                        <p:attrNameLst>
                                          <p:attrName>r</p:attrName>
                                        </p:attrNameLst>
                                      </p:cBhvr>
                                    </p:animRot>
                                  </p:childTnLst>
                                </p:cTn>
                              </p:par>
                            </p:childTnLst>
                          </p:cTn>
                        </p:par>
                        <p:par>
                          <p:cTn id="24" fill="hold">
                            <p:stCondLst>
                              <p:cond delay="1300"/>
                            </p:stCondLst>
                            <p:childTnLst>
                              <p:par>
                                <p:cTn id="25" presetID="31"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400" fill="hold"/>
                                        <p:tgtEl>
                                          <p:spTgt spid="7"/>
                                        </p:tgtEl>
                                        <p:attrNameLst>
                                          <p:attrName>ppt_w</p:attrName>
                                        </p:attrNameLst>
                                      </p:cBhvr>
                                      <p:tavLst>
                                        <p:tav tm="0">
                                          <p:val>
                                            <p:fltVal val="0"/>
                                          </p:val>
                                        </p:tav>
                                        <p:tav tm="100000">
                                          <p:val>
                                            <p:strVal val="#ppt_w"/>
                                          </p:val>
                                        </p:tav>
                                      </p:tavLst>
                                    </p:anim>
                                    <p:anim calcmode="lin" valueType="num">
                                      <p:cBhvr>
                                        <p:cTn id="28" dur="400" fill="hold"/>
                                        <p:tgtEl>
                                          <p:spTgt spid="7"/>
                                        </p:tgtEl>
                                        <p:attrNameLst>
                                          <p:attrName>ppt_h</p:attrName>
                                        </p:attrNameLst>
                                      </p:cBhvr>
                                      <p:tavLst>
                                        <p:tav tm="0">
                                          <p:val>
                                            <p:fltVal val="0"/>
                                          </p:val>
                                        </p:tav>
                                        <p:tav tm="100000">
                                          <p:val>
                                            <p:strVal val="#ppt_h"/>
                                          </p:val>
                                        </p:tav>
                                      </p:tavLst>
                                    </p:anim>
                                    <p:anim calcmode="lin" valueType="num">
                                      <p:cBhvr>
                                        <p:cTn id="29" dur="400" fill="hold"/>
                                        <p:tgtEl>
                                          <p:spTgt spid="7"/>
                                        </p:tgtEl>
                                        <p:attrNameLst>
                                          <p:attrName>style.rotation</p:attrName>
                                        </p:attrNameLst>
                                      </p:cBhvr>
                                      <p:tavLst>
                                        <p:tav tm="0">
                                          <p:val>
                                            <p:fltVal val="90"/>
                                          </p:val>
                                        </p:tav>
                                        <p:tav tm="100000">
                                          <p:val>
                                            <p:fltVal val="0"/>
                                          </p:val>
                                        </p:tav>
                                      </p:tavLst>
                                    </p:anim>
                                    <p:animEffect transition="in" filter="fade">
                                      <p:cBhvr>
                                        <p:cTn id="30" dur="400"/>
                                        <p:tgtEl>
                                          <p:spTgt spid="7"/>
                                        </p:tgtEl>
                                      </p:cBhvr>
                                    </p:animEffect>
                                  </p:childTnLst>
                                </p:cTn>
                              </p:par>
                              <p:par>
                                <p:cTn id="31" presetID="8" presetClass="emph" presetSubtype="0" fill="hold" grpId="1" nodeType="withEffect">
                                  <p:stCondLst>
                                    <p:cond delay="0"/>
                                  </p:stCondLst>
                                  <p:childTnLst>
                                    <p:animRot by="21600000">
                                      <p:cBhvr>
                                        <p:cTn id="32" dur="400" fill="hold"/>
                                        <p:tgtEl>
                                          <p:spTgt spid="7"/>
                                        </p:tgtEl>
                                        <p:attrNameLst>
                                          <p:attrName>r</p:attrName>
                                        </p:attrNameLst>
                                      </p:cBhvr>
                                    </p:animRot>
                                  </p:childTnLst>
                                </p:cTn>
                              </p:par>
                            </p:childTnLst>
                          </p:cTn>
                        </p:par>
                        <p:par>
                          <p:cTn id="33" fill="hold">
                            <p:stCondLst>
                              <p:cond delay="1700"/>
                            </p:stCondLst>
                            <p:childTnLst>
                              <p:par>
                                <p:cTn id="34" presetID="31"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400" fill="hold"/>
                                        <p:tgtEl>
                                          <p:spTgt spid="8"/>
                                        </p:tgtEl>
                                        <p:attrNameLst>
                                          <p:attrName>ppt_w</p:attrName>
                                        </p:attrNameLst>
                                      </p:cBhvr>
                                      <p:tavLst>
                                        <p:tav tm="0">
                                          <p:val>
                                            <p:fltVal val="0"/>
                                          </p:val>
                                        </p:tav>
                                        <p:tav tm="100000">
                                          <p:val>
                                            <p:strVal val="#ppt_w"/>
                                          </p:val>
                                        </p:tav>
                                      </p:tavLst>
                                    </p:anim>
                                    <p:anim calcmode="lin" valueType="num">
                                      <p:cBhvr>
                                        <p:cTn id="37" dur="400" fill="hold"/>
                                        <p:tgtEl>
                                          <p:spTgt spid="8"/>
                                        </p:tgtEl>
                                        <p:attrNameLst>
                                          <p:attrName>ppt_h</p:attrName>
                                        </p:attrNameLst>
                                      </p:cBhvr>
                                      <p:tavLst>
                                        <p:tav tm="0">
                                          <p:val>
                                            <p:fltVal val="0"/>
                                          </p:val>
                                        </p:tav>
                                        <p:tav tm="100000">
                                          <p:val>
                                            <p:strVal val="#ppt_h"/>
                                          </p:val>
                                        </p:tav>
                                      </p:tavLst>
                                    </p:anim>
                                    <p:anim calcmode="lin" valueType="num">
                                      <p:cBhvr>
                                        <p:cTn id="38" dur="400" fill="hold"/>
                                        <p:tgtEl>
                                          <p:spTgt spid="8"/>
                                        </p:tgtEl>
                                        <p:attrNameLst>
                                          <p:attrName>style.rotation</p:attrName>
                                        </p:attrNameLst>
                                      </p:cBhvr>
                                      <p:tavLst>
                                        <p:tav tm="0">
                                          <p:val>
                                            <p:fltVal val="90"/>
                                          </p:val>
                                        </p:tav>
                                        <p:tav tm="100000">
                                          <p:val>
                                            <p:fltVal val="0"/>
                                          </p:val>
                                        </p:tav>
                                      </p:tavLst>
                                    </p:anim>
                                    <p:animEffect transition="in" filter="fade">
                                      <p:cBhvr>
                                        <p:cTn id="39" dur="400"/>
                                        <p:tgtEl>
                                          <p:spTgt spid="8"/>
                                        </p:tgtEl>
                                      </p:cBhvr>
                                    </p:animEffect>
                                  </p:childTnLst>
                                </p:cTn>
                              </p:par>
                              <p:par>
                                <p:cTn id="40" presetID="8" presetClass="emph" presetSubtype="0" fill="hold" grpId="1" nodeType="withEffect">
                                  <p:stCondLst>
                                    <p:cond delay="0"/>
                                  </p:stCondLst>
                                  <p:childTnLst>
                                    <p:animRot by="21600000">
                                      <p:cBhvr>
                                        <p:cTn id="41" dur="400" fill="hold"/>
                                        <p:tgtEl>
                                          <p:spTgt spid="8"/>
                                        </p:tgtEl>
                                        <p:attrNameLst>
                                          <p:attrName>r</p:attrName>
                                        </p:attrNameLst>
                                      </p:cBhvr>
                                    </p:animRot>
                                  </p:childTnLst>
                                </p:cTn>
                              </p:par>
                            </p:childTnLst>
                          </p:cTn>
                        </p:par>
                        <p:par>
                          <p:cTn id="42" fill="hold">
                            <p:stCondLst>
                              <p:cond delay="2100"/>
                            </p:stCondLst>
                            <p:childTnLst>
                              <p:par>
                                <p:cTn id="43" presetID="31"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400" fill="hold"/>
                                        <p:tgtEl>
                                          <p:spTgt spid="9"/>
                                        </p:tgtEl>
                                        <p:attrNameLst>
                                          <p:attrName>ppt_w</p:attrName>
                                        </p:attrNameLst>
                                      </p:cBhvr>
                                      <p:tavLst>
                                        <p:tav tm="0">
                                          <p:val>
                                            <p:fltVal val="0"/>
                                          </p:val>
                                        </p:tav>
                                        <p:tav tm="100000">
                                          <p:val>
                                            <p:strVal val="#ppt_w"/>
                                          </p:val>
                                        </p:tav>
                                      </p:tavLst>
                                    </p:anim>
                                    <p:anim calcmode="lin" valueType="num">
                                      <p:cBhvr>
                                        <p:cTn id="46" dur="400" fill="hold"/>
                                        <p:tgtEl>
                                          <p:spTgt spid="9"/>
                                        </p:tgtEl>
                                        <p:attrNameLst>
                                          <p:attrName>ppt_h</p:attrName>
                                        </p:attrNameLst>
                                      </p:cBhvr>
                                      <p:tavLst>
                                        <p:tav tm="0">
                                          <p:val>
                                            <p:fltVal val="0"/>
                                          </p:val>
                                        </p:tav>
                                        <p:tav tm="100000">
                                          <p:val>
                                            <p:strVal val="#ppt_h"/>
                                          </p:val>
                                        </p:tav>
                                      </p:tavLst>
                                    </p:anim>
                                    <p:anim calcmode="lin" valueType="num">
                                      <p:cBhvr>
                                        <p:cTn id="47" dur="400" fill="hold"/>
                                        <p:tgtEl>
                                          <p:spTgt spid="9"/>
                                        </p:tgtEl>
                                        <p:attrNameLst>
                                          <p:attrName>style.rotation</p:attrName>
                                        </p:attrNameLst>
                                      </p:cBhvr>
                                      <p:tavLst>
                                        <p:tav tm="0">
                                          <p:val>
                                            <p:fltVal val="90"/>
                                          </p:val>
                                        </p:tav>
                                        <p:tav tm="100000">
                                          <p:val>
                                            <p:fltVal val="0"/>
                                          </p:val>
                                        </p:tav>
                                      </p:tavLst>
                                    </p:anim>
                                    <p:animEffect transition="in" filter="fade">
                                      <p:cBhvr>
                                        <p:cTn id="48" dur="400"/>
                                        <p:tgtEl>
                                          <p:spTgt spid="9"/>
                                        </p:tgtEl>
                                      </p:cBhvr>
                                    </p:animEffect>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par>
                          <p:cTn id="53" fill="hold">
                            <p:stCondLst>
                              <p:cond delay="3000"/>
                            </p:stCondLst>
                            <p:childTnLst>
                              <p:par>
                                <p:cTn id="54" presetID="31" presetClass="entr" presetSubtype="0"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400" fill="hold"/>
                                        <p:tgtEl>
                                          <p:spTgt spid="11"/>
                                        </p:tgtEl>
                                        <p:attrNameLst>
                                          <p:attrName>ppt_w</p:attrName>
                                        </p:attrNameLst>
                                      </p:cBhvr>
                                      <p:tavLst>
                                        <p:tav tm="0">
                                          <p:val>
                                            <p:fltVal val="0"/>
                                          </p:val>
                                        </p:tav>
                                        <p:tav tm="100000">
                                          <p:val>
                                            <p:strVal val="#ppt_w"/>
                                          </p:val>
                                        </p:tav>
                                      </p:tavLst>
                                    </p:anim>
                                    <p:anim calcmode="lin" valueType="num">
                                      <p:cBhvr>
                                        <p:cTn id="57" dur="400" fill="hold"/>
                                        <p:tgtEl>
                                          <p:spTgt spid="11"/>
                                        </p:tgtEl>
                                        <p:attrNameLst>
                                          <p:attrName>ppt_h</p:attrName>
                                        </p:attrNameLst>
                                      </p:cBhvr>
                                      <p:tavLst>
                                        <p:tav tm="0">
                                          <p:val>
                                            <p:fltVal val="0"/>
                                          </p:val>
                                        </p:tav>
                                        <p:tav tm="100000">
                                          <p:val>
                                            <p:strVal val="#ppt_h"/>
                                          </p:val>
                                        </p:tav>
                                      </p:tavLst>
                                    </p:anim>
                                    <p:anim calcmode="lin" valueType="num">
                                      <p:cBhvr>
                                        <p:cTn id="58" dur="400" fill="hold"/>
                                        <p:tgtEl>
                                          <p:spTgt spid="11"/>
                                        </p:tgtEl>
                                        <p:attrNameLst>
                                          <p:attrName>style.rotation</p:attrName>
                                        </p:attrNameLst>
                                      </p:cBhvr>
                                      <p:tavLst>
                                        <p:tav tm="0">
                                          <p:val>
                                            <p:fltVal val="90"/>
                                          </p:val>
                                        </p:tav>
                                        <p:tav tm="100000">
                                          <p:val>
                                            <p:fltVal val="0"/>
                                          </p:val>
                                        </p:tav>
                                      </p:tavLst>
                                    </p:anim>
                                    <p:animEffect transition="in" filter="fade">
                                      <p:cBhvr>
                                        <p:cTn id="59" dur="400"/>
                                        <p:tgtEl>
                                          <p:spTgt spid="11"/>
                                        </p:tgtEl>
                                      </p:cBhvr>
                                    </p:animEffect>
                                  </p:childTnLst>
                                </p:cTn>
                              </p:par>
                            </p:childTnLst>
                          </p:cTn>
                        </p:par>
                        <p:par>
                          <p:cTn id="60" fill="hold">
                            <p:stCondLst>
                              <p:cond delay="3400"/>
                            </p:stCondLst>
                            <p:childTnLst>
                              <p:par>
                                <p:cTn id="61" presetID="22" presetClass="entr" presetSubtype="8"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par>
                          <p:cTn id="64" fill="hold">
                            <p:stCondLst>
                              <p:cond delay="3900"/>
                            </p:stCondLst>
                            <p:childTnLst>
                              <p:par>
                                <p:cTn id="65" presetID="31" presetClass="entr" presetSubtype="0"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400" fill="hold"/>
                                        <p:tgtEl>
                                          <p:spTgt spid="13"/>
                                        </p:tgtEl>
                                        <p:attrNameLst>
                                          <p:attrName>ppt_w</p:attrName>
                                        </p:attrNameLst>
                                      </p:cBhvr>
                                      <p:tavLst>
                                        <p:tav tm="0">
                                          <p:val>
                                            <p:fltVal val="0"/>
                                          </p:val>
                                        </p:tav>
                                        <p:tav tm="100000">
                                          <p:val>
                                            <p:strVal val="#ppt_w"/>
                                          </p:val>
                                        </p:tav>
                                      </p:tavLst>
                                    </p:anim>
                                    <p:anim calcmode="lin" valueType="num">
                                      <p:cBhvr>
                                        <p:cTn id="68" dur="400" fill="hold"/>
                                        <p:tgtEl>
                                          <p:spTgt spid="13"/>
                                        </p:tgtEl>
                                        <p:attrNameLst>
                                          <p:attrName>ppt_h</p:attrName>
                                        </p:attrNameLst>
                                      </p:cBhvr>
                                      <p:tavLst>
                                        <p:tav tm="0">
                                          <p:val>
                                            <p:fltVal val="0"/>
                                          </p:val>
                                        </p:tav>
                                        <p:tav tm="100000">
                                          <p:val>
                                            <p:strVal val="#ppt_h"/>
                                          </p:val>
                                        </p:tav>
                                      </p:tavLst>
                                    </p:anim>
                                    <p:anim calcmode="lin" valueType="num">
                                      <p:cBhvr>
                                        <p:cTn id="69" dur="400" fill="hold"/>
                                        <p:tgtEl>
                                          <p:spTgt spid="13"/>
                                        </p:tgtEl>
                                        <p:attrNameLst>
                                          <p:attrName>style.rotation</p:attrName>
                                        </p:attrNameLst>
                                      </p:cBhvr>
                                      <p:tavLst>
                                        <p:tav tm="0">
                                          <p:val>
                                            <p:fltVal val="90"/>
                                          </p:val>
                                        </p:tav>
                                        <p:tav tm="100000">
                                          <p:val>
                                            <p:fltVal val="0"/>
                                          </p:val>
                                        </p:tav>
                                      </p:tavLst>
                                    </p:anim>
                                    <p:animEffect transition="in" filter="fade">
                                      <p:cBhvr>
                                        <p:cTn id="70" dur="400"/>
                                        <p:tgtEl>
                                          <p:spTgt spid="13"/>
                                        </p:tgtEl>
                                      </p:cBhvr>
                                    </p:animEffect>
                                  </p:childTnLst>
                                </p:cTn>
                              </p:par>
                            </p:childTnLst>
                          </p:cTn>
                        </p:par>
                        <p:par>
                          <p:cTn id="71" fill="hold">
                            <p:stCondLst>
                              <p:cond delay="4300"/>
                            </p:stCondLst>
                            <p:childTnLst>
                              <p:par>
                                <p:cTn id="72" presetID="22" presetClass="entr" presetSubtype="8"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left)">
                                      <p:cBhvr>
                                        <p:cTn id="74" dur="500"/>
                                        <p:tgtEl>
                                          <p:spTgt spid="14"/>
                                        </p:tgtEl>
                                      </p:cBhvr>
                                    </p:animEffect>
                                  </p:childTnLst>
                                </p:cTn>
                              </p:par>
                            </p:childTnLst>
                          </p:cTn>
                        </p:par>
                        <p:par>
                          <p:cTn id="75" fill="hold">
                            <p:stCondLst>
                              <p:cond delay="4800"/>
                            </p:stCondLst>
                            <p:childTnLst>
                              <p:par>
                                <p:cTn id="76" presetID="31" presetClass="entr" presetSubtype="0" fill="hold" grpId="0" nodeType="after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400" fill="hold"/>
                                        <p:tgtEl>
                                          <p:spTgt spid="15"/>
                                        </p:tgtEl>
                                        <p:attrNameLst>
                                          <p:attrName>ppt_w</p:attrName>
                                        </p:attrNameLst>
                                      </p:cBhvr>
                                      <p:tavLst>
                                        <p:tav tm="0">
                                          <p:val>
                                            <p:fltVal val="0"/>
                                          </p:val>
                                        </p:tav>
                                        <p:tav tm="100000">
                                          <p:val>
                                            <p:strVal val="#ppt_w"/>
                                          </p:val>
                                        </p:tav>
                                      </p:tavLst>
                                    </p:anim>
                                    <p:anim calcmode="lin" valueType="num">
                                      <p:cBhvr>
                                        <p:cTn id="79" dur="400" fill="hold"/>
                                        <p:tgtEl>
                                          <p:spTgt spid="15"/>
                                        </p:tgtEl>
                                        <p:attrNameLst>
                                          <p:attrName>ppt_h</p:attrName>
                                        </p:attrNameLst>
                                      </p:cBhvr>
                                      <p:tavLst>
                                        <p:tav tm="0">
                                          <p:val>
                                            <p:fltVal val="0"/>
                                          </p:val>
                                        </p:tav>
                                        <p:tav tm="100000">
                                          <p:val>
                                            <p:strVal val="#ppt_h"/>
                                          </p:val>
                                        </p:tav>
                                      </p:tavLst>
                                    </p:anim>
                                    <p:anim calcmode="lin" valueType="num">
                                      <p:cBhvr>
                                        <p:cTn id="80" dur="400" fill="hold"/>
                                        <p:tgtEl>
                                          <p:spTgt spid="15"/>
                                        </p:tgtEl>
                                        <p:attrNameLst>
                                          <p:attrName>style.rotation</p:attrName>
                                        </p:attrNameLst>
                                      </p:cBhvr>
                                      <p:tavLst>
                                        <p:tav tm="0">
                                          <p:val>
                                            <p:fltVal val="90"/>
                                          </p:val>
                                        </p:tav>
                                        <p:tav tm="100000">
                                          <p:val>
                                            <p:fltVal val="0"/>
                                          </p:val>
                                        </p:tav>
                                      </p:tavLst>
                                    </p:anim>
                                    <p:animEffect transition="in" filter="fade">
                                      <p:cBhvr>
                                        <p:cTn id="81" dur="400"/>
                                        <p:tgtEl>
                                          <p:spTgt spid="15"/>
                                        </p:tgtEl>
                                      </p:cBhvr>
                                    </p:animEffect>
                                  </p:childTnLst>
                                </p:cTn>
                              </p:par>
                              <p:par>
                                <p:cTn id="82" presetID="8" presetClass="emph" presetSubtype="0" fill="hold" grpId="1" nodeType="withEffect">
                                  <p:stCondLst>
                                    <p:cond delay="0"/>
                                  </p:stCondLst>
                                  <p:childTnLst>
                                    <p:animRot by="21600000">
                                      <p:cBhvr>
                                        <p:cTn id="83" dur="400" fill="hold"/>
                                        <p:tgtEl>
                                          <p:spTgt spid="15"/>
                                        </p:tgtEl>
                                        <p:attrNameLst>
                                          <p:attrName>r</p:attrName>
                                        </p:attrNameLst>
                                      </p:cBhvr>
                                    </p:animRot>
                                  </p:childTnLst>
                                </p:cTn>
                              </p:par>
                            </p:childTnLst>
                          </p:cTn>
                        </p:par>
                        <p:par>
                          <p:cTn id="84" fill="hold">
                            <p:stCondLst>
                              <p:cond delay="5200"/>
                            </p:stCondLst>
                            <p:childTnLst>
                              <p:par>
                                <p:cTn id="85" presetID="31" presetClass="entr" presetSubtype="0"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 calcmode="lin" valueType="num">
                                      <p:cBhvr>
                                        <p:cTn id="87" dur="400" fill="hold"/>
                                        <p:tgtEl>
                                          <p:spTgt spid="16"/>
                                        </p:tgtEl>
                                        <p:attrNameLst>
                                          <p:attrName>ppt_w</p:attrName>
                                        </p:attrNameLst>
                                      </p:cBhvr>
                                      <p:tavLst>
                                        <p:tav tm="0">
                                          <p:val>
                                            <p:fltVal val="0"/>
                                          </p:val>
                                        </p:tav>
                                        <p:tav tm="100000">
                                          <p:val>
                                            <p:strVal val="#ppt_w"/>
                                          </p:val>
                                        </p:tav>
                                      </p:tavLst>
                                    </p:anim>
                                    <p:anim calcmode="lin" valueType="num">
                                      <p:cBhvr>
                                        <p:cTn id="88" dur="400" fill="hold"/>
                                        <p:tgtEl>
                                          <p:spTgt spid="16"/>
                                        </p:tgtEl>
                                        <p:attrNameLst>
                                          <p:attrName>ppt_h</p:attrName>
                                        </p:attrNameLst>
                                      </p:cBhvr>
                                      <p:tavLst>
                                        <p:tav tm="0">
                                          <p:val>
                                            <p:fltVal val="0"/>
                                          </p:val>
                                        </p:tav>
                                        <p:tav tm="100000">
                                          <p:val>
                                            <p:strVal val="#ppt_h"/>
                                          </p:val>
                                        </p:tav>
                                      </p:tavLst>
                                    </p:anim>
                                    <p:anim calcmode="lin" valueType="num">
                                      <p:cBhvr>
                                        <p:cTn id="89" dur="400" fill="hold"/>
                                        <p:tgtEl>
                                          <p:spTgt spid="16"/>
                                        </p:tgtEl>
                                        <p:attrNameLst>
                                          <p:attrName>style.rotation</p:attrName>
                                        </p:attrNameLst>
                                      </p:cBhvr>
                                      <p:tavLst>
                                        <p:tav tm="0">
                                          <p:val>
                                            <p:fltVal val="90"/>
                                          </p:val>
                                        </p:tav>
                                        <p:tav tm="100000">
                                          <p:val>
                                            <p:fltVal val="0"/>
                                          </p:val>
                                        </p:tav>
                                      </p:tavLst>
                                    </p:anim>
                                    <p:animEffect transition="in" filter="fade">
                                      <p:cBhvr>
                                        <p:cTn id="90" dur="400"/>
                                        <p:tgtEl>
                                          <p:spTgt spid="16"/>
                                        </p:tgtEl>
                                      </p:cBhvr>
                                    </p:animEffect>
                                  </p:childTnLst>
                                </p:cTn>
                              </p:par>
                            </p:childTnLst>
                          </p:cTn>
                        </p:par>
                        <p:par>
                          <p:cTn id="91" fill="hold">
                            <p:stCondLst>
                              <p:cond delay="5600"/>
                            </p:stCondLst>
                            <p:childTnLst>
                              <p:par>
                                <p:cTn id="92" presetID="22" presetClass="entr" presetSubtype="8" fill="hold" grpId="0" nodeType="after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wipe(left)">
                                      <p:cBhvr>
                                        <p:cTn id="9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p:bldP spid="6" grpId="0"/>
      <p:bldP spid="7" grpId="0" animBg="1"/>
      <p:bldP spid="7" grpId="1" animBg="1"/>
      <p:bldP spid="8" grpId="0" animBg="1"/>
      <p:bldP spid="8" grpId="1" animBg="1"/>
      <p:bldP spid="9" grpId="0"/>
      <p:bldP spid="10" grpId="0"/>
      <p:bldP spid="11" grpId="0"/>
      <p:bldP spid="12" grpId="0"/>
      <p:bldP spid="13" grpId="0"/>
      <p:bldP spid="14" grpId="0"/>
      <p:bldP spid="15" grpId="0" animBg="1"/>
      <p:bldP spid="15" grpId="1" animBg="1"/>
      <p:bldP spid="16" grpId="0"/>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4" name="矩形: 圆角 3">
            <a:extLst>
              <a:ext uri="{FF2B5EF4-FFF2-40B4-BE49-F238E27FC236}">
                <a16:creationId xmlns:a16="http://schemas.microsoft.com/office/drawing/2014/main" id="{CC68790C-12F2-44A6-9D57-681C6214474F}"/>
              </a:ext>
            </a:extLst>
          </p:cNvPr>
          <p:cNvSpPr/>
          <p:nvPr/>
        </p:nvSpPr>
        <p:spPr>
          <a:xfrm>
            <a:off x="1185863" y="2513738"/>
            <a:ext cx="1114425" cy="844617"/>
          </a:xfrm>
          <a:prstGeom prst="roundRect">
            <a:avLst/>
          </a:prstGeom>
          <a:ln>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latin typeface="思源宋体 CN Heavy" panose="02020900000000000000" pitchFamily="18" charset="-122"/>
                <a:ea typeface="思源宋体 CN Heavy" panose="02020900000000000000" pitchFamily="18" charset="-122"/>
              </a:rPr>
              <a:t>总则编</a:t>
            </a:r>
          </a:p>
        </p:txBody>
      </p:sp>
      <p:sp>
        <p:nvSpPr>
          <p:cNvPr id="5" name="矩形 4">
            <a:extLst>
              <a:ext uri="{FF2B5EF4-FFF2-40B4-BE49-F238E27FC236}">
                <a16:creationId xmlns:a16="http://schemas.microsoft.com/office/drawing/2014/main" id="{DFF97542-39E7-47B0-A7EB-51464968F138}"/>
              </a:ext>
            </a:extLst>
          </p:cNvPr>
          <p:cNvSpPr/>
          <p:nvPr/>
        </p:nvSpPr>
        <p:spPr bwMode="auto">
          <a:xfrm>
            <a:off x="1041991" y="1212113"/>
            <a:ext cx="10132828" cy="1080326"/>
          </a:xfrm>
          <a:prstGeom prst="rect">
            <a:avLst/>
          </a:prstGeom>
          <a:solidFill>
            <a:schemeClr val="bg1"/>
          </a:solidFill>
          <a:ln w="9525" cap="flat" cmpd="sng" algn="ctr">
            <a:solidFill>
              <a:schemeClr val="accent5">
                <a:lumMod val="40000"/>
                <a:lumOff val="6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 name="矩形 5">
            <a:extLst>
              <a:ext uri="{FF2B5EF4-FFF2-40B4-BE49-F238E27FC236}">
                <a16:creationId xmlns:a16="http://schemas.microsoft.com/office/drawing/2014/main" id="{35CD6140-078C-4E32-979F-98274D4AFCD0}"/>
              </a:ext>
            </a:extLst>
          </p:cNvPr>
          <p:cNvSpPr/>
          <p:nvPr/>
        </p:nvSpPr>
        <p:spPr>
          <a:xfrm>
            <a:off x="1722474" y="1433412"/>
            <a:ext cx="8985274" cy="733662"/>
          </a:xfrm>
          <a:prstGeom prst="rect">
            <a:avLst/>
          </a:prstGeom>
        </p:spPr>
        <p:txBody>
          <a:bodyPr wrap="square">
            <a:spAutoFit/>
          </a:bodyPr>
          <a:lstStyle/>
          <a:p>
            <a:pPr algn="just">
              <a:lnSpc>
                <a:spcPct val="120000"/>
              </a:lnSpc>
              <a:spcAft>
                <a:spcPts val="1000"/>
              </a:spcAft>
            </a:pPr>
            <a:r>
              <a:rPr lang="en-US" altLang="zh-CN" dirty="0"/>
              <a:t>《</a:t>
            </a:r>
            <a:r>
              <a:rPr lang="zh-CN" altLang="en-US" dirty="0"/>
              <a:t>中华人民共和国民法典</a:t>
            </a:r>
            <a:r>
              <a:rPr lang="en-US" altLang="zh-CN" dirty="0"/>
              <a:t>》</a:t>
            </a:r>
            <a:r>
              <a:rPr lang="zh-CN" altLang="en-US" dirty="0"/>
              <a:t>共</a:t>
            </a:r>
            <a:r>
              <a:rPr lang="en-US" altLang="zh-CN" dirty="0"/>
              <a:t>7</a:t>
            </a:r>
            <a:r>
              <a:rPr lang="zh-CN" altLang="en-US" dirty="0"/>
              <a:t>编，各编依次为总则、物权、合同、人格权、婚姻家庭、继承、侵权责任，以及附则。民法典的</a:t>
            </a:r>
            <a:r>
              <a:rPr lang="en-US" altLang="zh-CN" dirty="0"/>
              <a:t>94</a:t>
            </a:r>
            <a:r>
              <a:rPr lang="zh-CN" altLang="en-US" dirty="0"/>
              <a:t>个要点：</a:t>
            </a:r>
            <a:endParaRPr lang="en-US" altLang="zh-CN" kern="0" dirty="0">
              <a:latin typeface="仿宋_GB2312" panose="02010609030101010101" pitchFamily="49" charset="-122"/>
              <a:ea typeface="微软雅黑" panose="020B0503020204020204" pitchFamily="34" charset="-122"/>
            </a:endParaRPr>
          </a:p>
        </p:txBody>
      </p:sp>
      <p:sp>
        <p:nvSpPr>
          <p:cNvPr id="7" name="Freeform 5">
            <a:extLst>
              <a:ext uri="{FF2B5EF4-FFF2-40B4-BE49-F238E27FC236}">
                <a16:creationId xmlns:a16="http://schemas.microsoft.com/office/drawing/2014/main" id="{CCA33202-9870-40A1-AEC7-F207CD4CB343}"/>
              </a:ext>
            </a:extLst>
          </p:cNvPr>
          <p:cNvSpPr>
            <a:spLocks noEditPoints="1"/>
          </p:cNvSpPr>
          <p:nvPr/>
        </p:nvSpPr>
        <p:spPr bwMode="auto">
          <a:xfrm>
            <a:off x="1179771" y="1311196"/>
            <a:ext cx="445414" cy="423972"/>
          </a:xfrm>
          <a:custGeom>
            <a:avLst/>
            <a:gdLst>
              <a:gd name="T0" fmla="*/ 0 w 2014"/>
              <a:gd name="T1" fmla="*/ 1909 h 1909"/>
              <a:gd name="T2" fmla="*/ 0 w 2014"/>
              <a:gd name="T3" fmla="*/ 1224 h 1909"/>
              <a:gd name="T4" fmla="*/ 872 w 2014"/>
              <a:gd name="T5" fmla="*/ 0 h 1909"/>
              <a:gd name="T6" fmla="*/ 872 w 2014"/>
              <a:gd name="T7" fmla="*/ 290 h 1909"/>
              <a:gd name="T8" fmla="*/ 353 w 2014"/>
              <a:gd name="T9" fmla="*/ 1142 h 1909"/>
              <a:gd name="T10" fmla="*/ 789 w 2014"/>
              <a:gd name="T11" fmla="*/ 1142 h 1909"/>
              <a:gd name="T12" fmla="*/ 789 w 2014"/>
              <a:gd name="T13" fmla="*/ 1909 h 1909"/>
              <a:gd name="T14" fmla="*/ 0 w 2014"/>
              <a:gd name="T15" fmla="*/ 1909 h 1909"/>
              <a:gd name="T16" fmla="*/ 1142 w 2014"/>
              <a:gd name="T17" fmla="*/ 1909 h 1909"/>
              <a:gd name="T18" fmla="*/ 1142 w 2014"/>
              <a:gd name="T19" fmla="*/ 1224 h 1909"/>
              <a:gd name="T20" fmla="*/ 2014 w 2014"/>
              <a:gd name="T21" fmla="*/ 0 h 1909"/>
              <a:gd name="T22" fmla="*/ 2014 w 2014"/>
              <a:gd name="T23" fmla="*/ 290 h 1909"/>
              <a:gd name="T24" fmla="*/ 1515 w 2014"/>
              <a:gd name="T25" fmla="*/ 1142 h 1909"/>
              <a:gd name="T26" fmla="*/ 1931 w 2014"/>
              <a:gd name="T27" fmla="*/ 1142 h 1909"/>
              <a:gd name="T28" fmla="*/ 1931 w 2014"/>
              <a:gd name="T29" fmla="*/ 1909 h 1909"/>
              <a:gd name="T30" fmla="*/ 1142 w 2014"/>
              <a:gd name="T31" fmla="*/ 1909 h 1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4" h="1909">
                <a:moveTo>
                  <a:pt x="0" y="1909"/>
                </a:moveTo>
                <a:lnTo>
                  <a:pt x="0" y="1224"/>
                </a:lnTo>
                <a:cubicBezTo>
                  <a:pt x="0" y="630"/>
                  <a:pt x="290" y="221"/>
                  <a:pt x="872" y="0"/>
                </a:cubicBezTo>
                <a:lnTo>
                  <a:pt x="872" y="290"/>
                </a:lnTo>
                <a:cubicBezTo>
                  <a:pt x="512" y="498"/>
                  <a:pt x="339" y="781"/>
                  <a:pt x="353" y="1142"/>
                </a:cubicBezTo>
                <a:lnTo>
                  <a:pt x="789" y="1142"/>
                </a:lnTo>
                <a:lnTo>
                  <a:pt x="789" y="1909"/>
                </a:lnTo>
                <a:lnTo>
                  <a:pt x="0" y="1909"/>
                </a:lnTo>
                <a:close/>
                <a:moveTo>
                  <a:pt x="1142" y="1909"/>
                </a:moveTo>
                <a:lnTo>
                  <a:pt x="1142" y="1224"/>
                </a:lnTo>
                <a:cubicBezTo>
                  <a:pt x="1142" y="630"/>
                  <a:pt x="1432" y="221"/>
                  <a:pt x="2014" y="0"/>
                </a:cubicBezTo>
                <a:lnTo>
                  <a:pt x="2014" y="290"/>
                </a:lnTo>
                <a:cubicBezTo>
                  <a:pt x="1668" y="484"/>
                  <a:pt x="1501" y="768"/>
                  <a:pt x="1515" y="1142"/>
                </a:cubicBezTo>
                <a:lnTo>
                  <a:pt x="1931" y="1142"/>
                </a:lnTo>
                <a:lnTo>
                  <a:pt x="1931" y="1909"/>
                </a:lnTo>
                <a:lnTo>
                  <a:pt x="1142" y="190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6">
            <a:extLst>
              <a:ext uri="{FF2B5EF4-FFF2-40B4-BE49-F238E27FC236}">
                <a16:creationId xmlns:a16="http://schemas.microsoft.com/office/drawing/2014/main" id="{99703508-9983-45CE-B5EC-F95FCDAEC82B}"/>
              </a:ext>
            </a:extLst>
          </p:cNvPr>
          <p:cNvSpPr>
            <a:spLocks noEditPoints="1"/>
          </p:cNvSpPr>
          <p:nvPr/>
        </p:nvSpPr>
        <p:spPr bwMode="auto">
          <a:xfrm>
            <a:off x="10594617" y="1805785"/>
            <a:ext cx="445414" cy="423972"/>
          </a:xfrm>
          <a:custGeom>
            <a:avLst/>
            <a:gdLst>
              <a:gd name="T0" fmla="*/ 2014 w 2014"/>
              <a:gd name="T1" fmla="*/ 0 h 1909"/>
              <a:gd name="T2" fmla="*/ 2014 w 2014"/>
              <a:gd name="T3" fmla="*/ 686 h 1909"/>
              <a:gd name="T4" fmla="*/ 1141 w 2014"/>
              <a:gd name="T5" fmla="*/ 1909 h 1909"/>
              <a:gd name="T6" fmla="*/ 1141 w 2014"/>
              <a:gd name="T7" fmla="*/ 1619 h 1909"/>
              <a:gd name="T8" fmla="*/ 1660 w 2014"/>
              <a:gd name="T9" fmla="*/ 768 h 1909"/>
              <a:gd name="T10" fmla="*/ 1225 w 2014"/>
              <a:gd name="T11" fmla="*/ 768 h 1909"/>
              <a:gd name="T12" fmla="*/ 1225 w 2014"/>
              <a:gd name="T13" fmla="*/ 0 h 1909"/>
              <a:gd name="T14" fmla="*/ 2014 w 2014"/>
              <a:gd name="T15" fmla="*/ 0 h 1909"/>
              <a:gd name="T16" fmla="*/ 872 w 2014"/>
              <a:gd name="T17" fmla="*/ 0 h 1909"/>
              <a:gd name="T18" fmla="*/ 872 w 2014"/>
              <a:gd name="T19" fmla="*/ 686 h 1909"/>
              <a:gd name="T20" fmla="*/ 0 w 2014"/>
              <a:gd name="T21" fmla="*/ 1909 h 1909"/>
              <a:gd name="T22" fmla="*/ 0 w 2014"/>
              <a:gd name="T23" fmla="*/ 1619 h 1909"/>
              <a:gd name="T24" fmla="*/ 498 w 2014"/>
              <a:gd name="T25" fmla="*/ 768 h 1909"/>
              <a:gd name="T26" fmla="*/ 83 w 2014"/>
              <a:gd name="T27" fmla="*/ 768 h 1909"/>
              <a:gd name="T28" fmla="*/ 83 w 2014"/>
              <a:gd name="T29" fmla="*/ 0 h 1909"/>
              <a:gd name="T30" fmla="*/ 872 w 2014"/>
              <a:gd name="T31" fmla="*/ 0 h 1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4" h="1909">
                <a:moveTo>
                  <a:pt x="2014" y="0"/>
                </a:moveTo>
                <a:lnTo>
                  <a:pt x="2014" y="686"/>
                </a:lnTo>
                <a:cubicBezTo>
                  <a:pt x="2014" y="1280"/>
                  <a:pt x="1723" y="1688"/>
                  <a:pt x="1141" y="1909"/>
                </a:cubicBezTo>
                <a:lnTo>
                  <a:pt x="1141" y="1619"/>
                </a:lnTo>
                <a:cubicBezTo>
                  <a:pt x="1502" y="1412"/>
                  <a:pt x="1674" y="1128"/>
                  <a:pt x="1660" y="768"/>
                </a:cubicBezTo>
                <a:lnTo>
                  <a:pt x="1225" y="768"/>
                </a:lnTo>
                <a:lnTo>
                  <a:pt x="1225" y="0"/>
                </a:lnTo>
                <a:lnTo>
                  <a:pt x="2014" y="0"/>
                </a:lnTo>
                <a:close/>
                <a:moveTo>
                  <a:pt x="872" y="0"/>
                </a:moveTo>
                <a:lnTo>
                  <a:pt x="872" y="686"/>
                </a:lnTo>
                <a:cubicBezTo>
                  <a:pt x="872" y="1280"/>
                  <a:pt x="582" y="1688"/>
                  <a:pt x="0" y="1909"/>
                </a:cubicBezTo>
                <a:lnTo>
                  <a:pt x="0" y="1619"/>
                </a:lnTo>
                <a:cubicBezTo>
                  <a:pt x="346" y="1425"/>
                  <a:pt x="512" y="1142"/>
                  <a:pt x="498" y="768"/>
                </a:cubicBezTo>
                <a:lnTo>
                  <a:pt x="83" y="768"/>
                </a:lnTo>
                <a:lnTo>
                  <a:pt x="83" y="0"/>
                </a:lnTo>
                <a:lnTo>
                  <a:pt x="87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矩形 8">
            <a:extLst>
              <a:ext uri="{FF2B5EF4-FFF2-40B4-BE49-F238E27FC236}">
                <a16:creationId xmlns:a16="http://schemas.microsoft.com/office/drawing/2014/main" id="{8F612DD8-CF42-42A7-974A-7C5B47A3FE38}"/>
              </a:ext>
            </a:extLst>
          </p:cNvPr>
          <p:cNvSpPr/>
          <p:nvPr/>
        </p:nvSpPr>
        <p:spPr>
          <a:xfrm>
            <a:off x="2419350" y="2539447"/>
            <a:ext cx="8755469" cy="830997"/>
          </a:xfrm>
          <a:prstGeom prst="rect">
            <a:avLst/>
          </a:prstGeom>
        </p:spPr>
        <p:txBody>
          <a:bodyPr wrap="square">
            <a:spAutoFit/>
          </a:bodyPr>
          <a:lstStyle/>
          <a:p>
            <a:r>
              <a:rPr lang="zh-CN" altLang="en-US" sz="1600" dirty="0"/>
              <a:t>第一编“总则”规定民事活动必须遵循的基本原则和一般性规则，统领民法典各分编。第一编基本保持现行民法总则的结构和内容不变，根据法典编纂体系化要求对个别条款作了文字修改，并将“附则”部分移到民法典草案的最后。</a:t>
            </a:r>
          </a:p>
        </p:txBody>
      </p:sp>
      <p:sp>
        <p:nvSpPr>
          <p:cNvPr id="10" name="矩形: 圆角 9">
            <a:extLst>
              <a:ext uri="{FF2B5EF4-FFF2-40B4-BE49-F238E27FC236}">
                <a16:creationId xmlns:a16="http://schemas.microsoft.com/office/drawing/2014/main" id="{4F4C34CC-42E2-408E-AEDB-B3E3D3831E21}"/>
              </a:ext>
            </a:extLst>
          </p:cNvPr>
          <p:cNvSpPr/>
          <p:nvPr/>
        </p:nvSpPr>
        <p:spPr bwMode="auto">
          <a:xfrm>
            <a:off x="1179772" y="367224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要点一</a:t>
            </a:r>
          </a:p>
        </p:txBody>
      </p:sp>
      <p:sp>
        <p:nvSpPr>
          <p:cNvPr id="11" name="等腰三角形 10">
            <a:extLst>
              <a:ext uri="{FF2B5EF4-FFF2-40B4-BE49-F238E27FC236}">
                <a16:creationId xmlns:a16="http://schemas.microsoft.com/office/drawing/2014/main" id="{C6C13470-DD39-420B-884F-3ADD257FBBEA}"/>
              </a:ext>
            </a:extLst>
          </p:cNvPr>
          <p:cNvSpPr/>
          <p:nvPr/>
        </p:nvSpPr>
        <p:spPr bwMode="auto">
          <a:xfrm rot="5400000">
            <a:off x="2417579" y="380872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2" name="矩形 11">
            <a:extLst>
              <a:ext uri="{FF2B5EF4-FFF2-40B4-BE49-F238E27FC236}">
                <a16:creationId xmlns:a16="http://schemas.microsoft.com/office/drawing/2014/main" id="{B6AA3B25-B0F8-451F-A1C7-A1DC2B2AA729}"/>
              </a:ext>
            </a:extLst>
          </p:cNvPr>
          <p:cNvSpPr/>
          <p:nvPr/>
        </p:nvSpPr>
        <p:spPr>
          <a:xfrm>
            <a:off x="2828680" y="3703801"/>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将“弘扬社会主义核心价值观”作为一项重要立法目的。</a:t>
            </a:r>
          </a:p>
        </p:txBody>
      </p:sp>
      <p:sp>
        <p:nvSpPr>
          <p:cNvPr id="13" name="矩形: 圆角 12">
            <a:extLst>
              <a:ext uri="{FF2B5EF4-FFF2-40B4-BE49-F238E27FC236}">
                <a16:creationId xmlns:a16="http://schemas.microsoft.com/office/drawing/2014/main" id="{67326FE2-94CA-48B7-AA5B-AB0F4729D71E}"/>
              </a:ext>
            </a:extLst>
          </p:cNvPr>
          <p:cNvSpPr/>
          <p:nvPr/>
        </p:nvSpPr>
        <p:spPr bwMode="auto">
          <a:xfrm>
            <a:off x="1179772" y="4252366"/>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要点二</a:t>
            </a:r>
          </a:p>
        </p:txBody>
      </p:sp>
      <p:sp>
        <p:nvSpPr>
          <p:cNvPr id="14" name="等腰三角形 13">
            <a:extLst>
              <a:ext uri="{FF2B5EF4-FFF2-40B4-BE49-F238E27FC236}">
                <a16:creationId xmlns:a16="http://schemas.microsoft.com/office/drawing/2014/main" id="{072320D8-A258-4FB4-AAE7-B6301F7C7E71}"/>
              </a:ext>
            </a:extLst>
          </p:cNvPr>
          <p:cNvSpPr/>
          <p:nvPr/>
        </p:nvSpPr>
        <p:spPr bwMode="auto">
          <a:xfrm rot="5400000">
            <a:off x="2417579" y="4388844"/>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5" name="矩形 14">
            <a:extLst>
              <a:ext uri="{FF2B5EF4-FFF2-40B4-BE49-F238E27FC236}">
                <a16:creationId xmlns:a16="http://schemas.microsoft.com/office/drawing/2014/main" id="{FCC66E86-1222-4569-957D-F01C26257D93}"/>
              </a:ext>
            </a:extLst>
          </p:cNvPr>
          <p:cNvSpPr/>
          <p:nvPr/>
        </p:nvSpPr>
        <p:spPr>
          <a:xfrm>
            <a:off x="2828680" y="4283925"/>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确立了平等、自愿、公平、诚信、守法和</a:t>
            </a:r>
            <a:r>
              <a:rPr lang="zh-CN" altLang="en-US" b="1" kern="0" dirty="0">
                <a:solidFill>
                  <a:srgbClr val="FF0000"/>
                </a:solidFill>
                <a:latin typeface="仿宋_GB2312" panose="02010609030101010101" pitchFamily="49" charset="-122"/>
                <a:ea typeface="微软雅黑" panose="020B0503020204020204" pitchFamily="34" charset="-122"/>
              </a:rPr>
              <a:t>公序良俗</a:t>
            </a:r>
            <a:r>
              <a:rPr lang="zh-CN" altLang="en-US" kern="0" dirty="0">
                <a:latin typeface="仿宋_GB2312" panose="02010609030101010101" pitchFamily="49" charset="-122"/>
                <a:ea typeface="微软雅黑" panose="020B0503020204020204" pitchFamily="34" charset="-122"/>
              </a:rPr>
              <a:t>等民法基本原则。</a:t>
            </a:r>
          </a:p>
        </p:txBody>
      </p:sp>
      <p:sp>
        <p:nvSpPr>
          <p:cNvPr id="16" name="矩形: 圆角 15">
            <a:extLst>
              <a:ext uri="{FF2B5EF4-FFF2-40B4-BE49-F238E27FC236}">
                <a16:creationId xmlns:a16="http://schemas.microsoft.com/office/drawing/2014/main" id="{D7A27A52-B87E-4A64-BBBC-B9862DC02F96}"/>
              </a:ext>
            </a:extLst>
          </p:cNvPr>
          <p:cNvSpPr/>
          <p:nvPr/>
        </p:nvSpPr>
        <p:spPr bwMode="auto">
          <a:xfrm>
            <a:off x="1179772" y="4832490"/>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要点三</a:t>
            </a:r>
          </a:p>
        </p:txBody>
      </p:sp>
      <p:sp>
        <p:nvSpPr>
          <p:cNvPr id="17" name="等腰三角形 16">
            <a:extLst>
              <a:ext uri="{FF2B5EF4-FFF2-40B4-BE49-F238E27FC236}">
                <a16:creationId xmlns:a16="http://schemas.microsoft.com/office/drawing/2014/main" id="{62DD5C74-8436-4729-9940-7B5C33F9D5B9}"/>
              </a:ext>
            </a:extLst>
          </p:cNvPr>
          <p:cNvSpPr/>
          <p:nvPr/>
        </p:nvSpPr>
        <p:spPr bwMode="auto">
          <a:xfrm rot="5400000">
            <a:off x="2417579" y="496896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8" name="矩形 17">
            <a:extLst>
              <a:ext uri="{FF2B5EF4-FFF2-40B4-BE49-F238E27FC236}">
                <a16:creationId xmlns:a16="http://schemas.microsoft.com/office/drawing/2014/main" id="{EDBBDD22-4F98-4375-A737-61A807ACFB63}"/>
              </a:ext>
            </a:extLst>
          </p:cNvPr>
          <p:cNvSpPr/>
          <p:nvPr/>
        </p:nvSpPr>
        <p:spPr>
          <a:xfrm>
            <a:off x="2828680" y="4864049"/>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将绿色原则确立为民法的基本原则。</a:t>
            </a:r>
          </a:p>
        </p:txBody>
      </p:sp>
      <p:sp>
        <p:nvSpPr>
          <p:cNvPr id="19" name="矩形: 圆角 18">
            <a:extLst>
              <a:ext uri="{FF2B5EF4-FFF2-40B4-BE49-F238E27FC236}">
                <a16:creationId xmlns:a16="http://schemas.microsoft.com/office/drawing/2014/main" id="{FE2F7628-CD9D-4968-8DF2-754E0370DFA0}"/>
              </a:ext>
            </a:extLst>
          </p:cNvPr>
          <p:cNvSpPr/>
          <p:nvPr/>
        </p:nvSpPr>
        <p:spPr bwMode="auto">
          <a:xfrm>
            <a:off x="1179772" y="5412614"/>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要点四</a:t>
            </a:r>
          </a:p>
        </p:txBody>
      </p:sp>
      <p:sp>
        <p:nvSpPr>
          <p:cNvPr id="20" name="等腰三角形 19">
            <a:extLst>
              <a:ext uri="{FF2B5EF4-FFF2-40B4-BE49-F238E27FC236}">
                <a16:creationId xmlns:a16="http://schemas.microsoft.com/office/drawing/2014/main" id="{D2458F97-BF2A-49B9-AC71-2A1D19ECF454}"/>
              </a:ext>
            </a:extLst>
          </p:cNvPr>
          <p:cNvSpPr/>
          <p:nvPr/>
        </p:nvSpPr>
        <p:spPr bwMode="auto">
          <a:xfrm rot="5400000">
            <a:off x="2417579" y="5549092"/>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1" name="矩形 20">
            <a:extLst>
              <a:ext uri="{FF2B5EF4-FFF2-40B4-BE49-F238E27FC236}">
                <a16:creationId xmlns:a16="http://schemas.microsoft.com/office/drawing/2014/main" id="{515CF133-6B7C-4608-8F1C-333374313E3A}"/>
              </a:ext>
            </a:extLst>
          </p:cNvPr>
          <p:cNvSpPr/>
          <p:nvPr/>
        </p:nvSpPr>
        <p:spPr>
          <a:xfrm>
            <a:off x="2828680" y="5444173"/>
            <a:ext cx="7039828"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胎儿有权利继承遗产、接受赠与等。</a:t>
            </a:r>
            <a:r>
              <a:rPr lang="zh-CN" altLang="en-US" sz="1200" kern="0" dirty="0">
                <a:solidFill>
                  <a:srgbClr val="00B050"/>
                </a:solidFill>
                <a:latin typeface="仿宋_GB2312" panose="02010609030101010101" pitchFamily="49" charset="-122"/>
                <a:ea typeface="微软雅黑" panose="020B0503020204020204" pitchFamily="34" charset="-122"/>
              </a:rPr>
              <a:t>涉及遗产继承、接受赠与等胎儿利益保护的，胎儿视为具有民事权利能力。但是，胎儿娩出时为死体的，其民事权利能力自始不存在</a:t>
            </a:r>
            <a:r>
              <a:rPr lang="zh-CN" altLang="en-US" kern="0" dirty="0">
                <a:latin typeface="仿宋_GB2312" panose="02010609030101010101" pitchFamily="49" charset="-122"/>
                <a:ea typeface="微软雅黑" panose="020B0503020204020204" pitchFamily="34" charset="-122"/>
              </a:rPr>
              <a:t>。</a:t>
            </a:r>
          </a:p>
        </p:txBody>
      </p:sp>
      <p:sp>
        <p:nvSpPr>
          <p:cNvPr id="22" name="矩形: 圆角 21">
            <a:extLst>
              <a:ext uri="{FF2B5EF4-FFF2-40B4-BE49-F238E27FC236}">
                <a16:creationId xmlns:a16="http://schemas.microsoft.com/office/drawing/2014/main" id="{04D56C2B-83EA-4598-BA23-00C787672FB9}"/>
              </a:ext>
            </a:extLst>
          </p:cNvPr>
          <p:cNvSpPr/>
          <p:nvPr/>
        </p:nvSpPr>
        <p:spPr bwMode="auto">
          <a:xfrm>
            <a:off x="1179772" y="5992738"/>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要点五</a:t>
            </a:r>
          </a:p>
        </p:txBody>
      </p:sp>
      <p:sp>
        <p:nvSpPr>
          <p:cNvPr id="23" name="等腰三角形 22">
            <a:extLst>
              <a:ext uri="{FF2B5EF4-FFF2-40B4-BE49-F238E27FC236}">
                <a16:creationId xmlns:a16="http://schemas.microsoft.com/office/drawing/2014/main" id="{3F6A5CBB-B703-43E1-A95E-D366672C3A98}"/>
              </a:ext>
            </a:extLst>
          </p:cNvPr>
          <p:cNvSpPr/>
          <p:nvPr/>
        </p:nvSpPr>
        <p:spPr bwMode="auto">
          <a:xfrm rot="5400000">
            <a:off x="2417579" y="6129216"/>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4" name="矩形 23">
            <a:extLst>
              <a:ext uri="{FF2B5EF4-FFF2-40B4-BE49-F238E27FC236}">
                <a16:creationId xmlns:a16="http://schemas.microsoft.com/office/drawing/2014/main" id="{1AB16AEA-4245-4291-960C-717CF9C3228D}"/>
              </a:ext>
            </a:extLst>
          </p:cNvPr>
          <p:cNvSpPr/>
          <p:nvPr/>
        </p:nvSpPr>
        <p:spPr>
          <a:xfrm>
            <a:off x="2828680" y="6024297"/>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八周岁以上的未成年人为限制民事行为能力人。</a:t>
            </a:r>
          </a:p>
        </p:txBody>
      </p:sp>
    </p:spTree>
    <p:extLst>
      <p:ext uri="{BB962C8B-B14F-4D97-AF65-F5344CB8AC3E}">
        <p14:creationId xmlns:p14="http://schemas.microsoft.com/office/powerpoint/2010/main" val="1361437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 calcmode="lin" valueType="num">
                                      <p:cBhvr>
                                        <p:cTn id="9" dur="500" fill="hold"/>
                                        <p:tgtEl>
                                          <p:spTgt spid="7"/>
                                        </p:tgtEl>
                                        <p:attrNameLst>
                                          <p:attrName>style.rotation</p:attrName>
                                        </p:attrNameLst>
                                      </p:cBhvr>
                                      <p:tavLst>
                                        <p:tav tm="0">
                                          <p:val>
                                            <p:fltVal val="90"/>
                                          </p:val>
                                        </p:tav>
                                        <p:tav tm="100000">
                                          <p:val>
                                            <p:fltVal val="0"/>
                                          </p:val>
                                        </p:tav>
                                      </p:tavLst>
                                    </p:anim>
                                    <p:animEffect transition="in" filter="fade">
                                      <p:cBhvr>
                                        <p:cTn id="10" dur="5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 calcmode="lin" valueType="num">
                                      <p:cBhvr>
                                        <p:cTn id="15" dur="500" fill="hold"/>
                                        <p:tgtEl>
                                          <p:spTgt spid="8"/>
                                        </p:tgtEl>
                                        <p:attrNameLst>
                                          <p:attrName>style.rotation</p:attrName>
                                        </p:attrNameLst>
                                      </p:cBhvr>
                                      <p:tavLst>
                                        <p:tav tm="0">
                                          <p:val>
                                            <p:fltVal val="90"/>
                                          </p:val>
                                        </p:tav>
                                        <p:tav tm="100000">
                                          <p:val>
                                            <p:fltVal val="0"/>
                                          </p:val>
                                        </p:tav>
                                      </p:tavLst>
                                    </p:anim>
                                    <p:animEffect transition="in" filter="fade">
                                      <p:cBhvr>
                                        <p:cTn id="16" dur="500"/>
                                        <p:tgtEl>
                                          <p:spTgt spid="8"/>
                                        </p:tgtEl>
                                      </p:cBhvr>
                                    </p:animEffect>
                                  </p:childTnLst>
                                </p:cTn>
                              </p:par>
                            </p:childTnLst>
                          </p:cTn>
                        </p:par>
                        <p:par>
                          <p:cTn id="17" fill="hold">
                            <p:stCondLst>
                              <p:cond delay="500"/>
                            </p:stCondLst>
                            <p:childTnLst>
                              <p:par>
                                <p:cTn id="18" presetID="16" presetClass="entr" presetSubtype="21"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inVertical)">
                                      <p:cBhvr>
                                        <p:cTn id="20" dur="500"/>
                                        <p:tgtEl>
                                          <p:spTgt spid="6"/>
                                        </p:tgtEl>
                                      </p:cBhvr>
                                    </p:animEffect>
                                  </p:childTnLst>
                                </p:cTn>
                              </p:par>
                            </p:childTnLst>
                          </p:cTn>
                        </p:par>
                        <p:par>
                          <p:cTn id="21" fill="hold">
                            <p:stCondLst>
                              <p:cond delay="1000"/>
                            </p:stCondLst>
                            <p:childTnLst>
                              <p:par>
                                <p:cTn id="22" presetID="16" presetClass="entr" presetSubtype="37"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arn(outVertical)">
                                      <p:cBhvr>
                                        <p:cTn id="24" dur="500"/>
                                        <p:tgtEl>
                                          <p:spTgt spid="5"/>
                                        </p:tgtEl>
                                      </p:cBhvr>
                                    </p:animEffect>
                                  </p:childTnLst>
                                </p:cTn>
                              </p:par>
                            </p:childTnLst>
                          </p:cTn>
                        </p:par>
                        <p:par>
                          <p:cTn id="25" fill="hold">
                            <p:stCondLst>
                              <p:cond delay="1500"/>
                            </p:stCondLst>
                            <p:childTnLst>
                              <p:par>
                                <p:cTn id="26" presetID="31"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400" fill="hold"/>
                                        <p:tgtEl>
                                          <p:spTgt spid="10"/>
                                        </p:tgtEl>
                                        <p:attrNameLst>
                                          <p:attrName>ppt_w</p:attrName>
                                        </p:attrNameLst>
                                      </p:cBhvr>
                                      <p:tavLst>
                                        <p:tav tm="0">
                                          <p:val>
                                            <p:fltVal val="0"/>
                                          </p:val>
                                        </p:tav>
                                        <p:tav tm="100000">
                                          <p:val>
                                            <p:strVal val="#ppt_w"/>
                                          </p:val>
                                        </p:tav>
                                      </p:tavLst>
                                    </p:anim>
                                    <p:anim calcmode="lin" valueType="num">
                                      <p:cBhvr>
                                        <p:cTn id="29" dur="400" fill="hold"/>
                                        <p:tgtEl>
                                          <p:spTgt spid="10"/>
                                        </p:tgtEl>
                                        <p:attrNameLst>
                                          <p:attrName>ppt_h</p:attrName>
                                        </p:attrNameLst>
                                      </p:cBhvr>
                                      <p:tavLst>
                                        <p:tav tm="0">
                                          <p:val>
                                            <p:fltVal val="0"/>
                                          </p:val>
                                        </p:tav>
                                        <p:tav tm="100000">
                                          <p:val>
                                            <p:strVal val="#ppt_h"/>
                                          </p:val>
                                        </p:tav>
                                      </p:tavLst>
                                    </p:anim>
                                    <p:anim calcmode="lin" valueType="num">
                                      <p:cBhvr>
                                        <p:cTn id="30" dur="400" fill="hold"/>
                                        <p:tgtEl>
                                          <p:spTgt spid="10"/>
                                        </p:tgtEl>
                                        <p:attrNameLst>
                                          <p:attrName>style.rotation</p:attrName>
                                        </p:attrNameLst>
                                      </p:cBhvr>
                                      <p:tavLst>
                                        <p:tav tm="0">
                                          <p:val>
                                            <p:fltVal val="90"/>
                                          </p:val>
                                        </p:tav>
                                        <p:tav tm="100000">
                                          <p:val>
                                            <p:fltVal val="0"/>
                                          </p:val>
                                        </p:tav>
                                      </p:tavLst>
                                    </p:anim>
                                    <p:animEffect transition="in" filter="fade">
                                      <p:cBhvr>
                                        <p:cTn id="31" dur="400"/>
                                        <p:tgtEl>
                                          <p:spTgt spid="10"/>
                                        </p:tgtEl>
                                      </p:cBhvr>
                                    </p:animEffect>
                                  </p:childTnLst>
                                </p:cTn>
                              </p:par>
                            </p:childTnLst>
                          </p:cTn>
                        </p:par>
                        <p:par>
                          <p:cTn id="32" fill="hold">
                            <p:stCondLst>
                              <p:cond delay="1900"/>
                            </p:stCondLst>
                            <p:childTnLst>
                              <p:par>
                                <p:cTn id="33" presetID="1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300"/>
                                        <p:tgtEl>
                                          <p:spTgt spid="11"/>
                                        </p:tgtEl>
                                        <p:attrNameLst>
                                          <p:attrName>ppt_x</p:attrName>
                                        </p:attrNameLst>
                                      </p:cBhvr>
                                      <p:tavLst>
                                        <p:tav tm="0">
                                          <p:val>
                                            <p:strVal val="#ppt_x-#ppt_w*1.125000"/>
                                          </p:val>
                                        </p:tav>
                                        <p:tav tm="100000">
                                          <p:val>
                                            <p:strVal val="#ppt_x"/>
                                          </p:val>
                                        </p:tav>
                                      </p:tavLst>
                                    </p:anim>
                                    <p:animEffect transition="in" filter="wipe(right)">
                                      <p:cBhvr>
                                        <p:cTn id="36" dur="300"/>
                                        <p:tgtEl>
                                          <p:spTgt spid="11"/>
                                        </p:tgtEl>
                                      </p:cBhvr>
                                    </p:animEffect>
                                  </p:childTnLst>
                                </p:cTn>
                              </p:par>
                            </p:childTnLst>
                          </p:cTn>
                        </p:par>
                        <p:par>
                          <p:cTn id="37" fill="hold">
                            <p:stCondLst>
                              <p:cond delay="2200"/>
                            </p:stCondLst>
                            <p:childTnLst>
                              <p:par>
                                <p:cTn id="38" presetID="22" presetClass="entr" presetSubtype="8"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500"/>
                                        <p:tgtEl>
                                          <p:spTgt spid="12"/>
                                        </p:tgtEl>
                                      </p:cBhvr>
                                    </p:animEffect>
                                  </p:childTnLst>
                                </p:cTn>
                              </p:par>
                            </p:childTnLst>
                          </p:cTn>
                        </p:par>
                        <p:par>
                          <p:cTn id="41" fill="hold">
                            <p:stCondLst>
                              <p:cond delay="2700"/>
                            </p:stCondLst>
                            <p:childTnLst>
                              <p:par>
                                <p:cTn id="42" presetID="31"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400" fill="hold"/>
                                        <p:tgtEl>
                                          <p:spTgt spid="13"/>
                                        </p:tgtEl>
                                        <p:attrNameLst>
                                          <p:attrName>ppt_w</p:attrName>
                                        </p:attrNameLst>
                                      </p:cBhvr>
                                      <p:tavLst>
                                        <p:tav tm="0">
                                          <p:val>
                                            <p:fltVal val="0"/>
                                          </p:val>
                                        </p:tav>
                                        <p:tav tm="100000">
                                          <p:val>
                                            <p:strVal val="#ppt_w"/>
                                          </p:val>
                                        </p:tav>
                                      </p:tavLst>
                                    </p:anim>
                                    <p:anim calcmode="lin" valueType="num">
                                      <p:cBhvr>
                                        <p:cTn id="45" dur="400" fill="hold"/>
                                        <p:tgtEl>
                                          <p:spTgt spid="13"/>
                                        </p:tgtEl>
                                        <p:attrNameLst>
                                          <p:attrName>ppt_h</p:attrName>
                                        </p:attrNameLst>
                                      </p:cBhvr>
                                      <p:tavLst>
                                        <p:tav tm="0">
                                          <p:val>
                                            <p:fltVal val="0"/>
                                          </p:val>
                                        </p:tav>
                                        <p:tav tm="100000">
                                          <p:val>
                                            <p:strVal val="#ppt_h"/>
                                          </p:val>
                                        </p:tav>
                                      </p:tavLst>
                                    </p:anim>
                                    <p:anim calcmode="lin" valueType="num">
                                      <p:cBhvr>
                                        <p:cTn id="46" dur="400" fill="hold"/>
                                        <p:tgtEl>
                                          <p:spTgt spid="13"/>
                                        </p:tgtEl>
                                        <p:attrNameLst>
                                          <p:attrName>style.rotation</p:attrName>
                                        </p:attrNameLst>
                                      </p:cBhvr>
                                      <p:tavLst>
                                        <p:tav tm="0">
                                          <p:val>
                                            <p:fltVal val="90"/>
                                          </p:val>
                                        </p:tav>
                                        <p:tav tm="100000">
                                          <p:val>
                                            <p:fltVal val="0"/>
                                          </p:val>
                                        </p:tav>
                                      </p:tavLst>
                                    </p:anim>
                                    <p:animEffect transition="in" filter="fade">
                                      <p:cBhvr>
                                        <p:cTn id="47" dur="400"/>
                                        <p:tgtEl>
                                          <p:spTgt spid="13"/>
                                        </p:tgtEl>
                                      </p:cBhvr>
                                    </p:animEffect>
                                  </p:childTnLst>
                                </p:cTn>
                              </p:par>
                            </p:childTnLst>
                          </p:cTn>
                        </p:par>
                        <p:par>
                          <p:cTn id="48" fill="hold">
                            <p:stCondLst>
                              <p:cond delay="3100"/>
                            </p:stCondLst>
                            <p:childTnLst>
                              <p:par>
                                <p:cTn id="49" presetID="12" presetClass="entr" presetSubtype="8"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300"/>
                                        <p:tgtEl>
                                          <p:spTgt spid="14"/>
                                        </p:tgtEl>
                                        <p:attrNameLst>
                                          <p:attrName>ppt_x</p:attrName>
                                        </p:attrNameLst>
                                      </p:cBhvr>
                                      <p:tavLst>
                                        <p:tav tm="0">
                                          <p:val>
                                            <p:strVal val="#ppt_x-#ppt_w*1.125000"/>
                                          </p:val>
                                        </p:tav>
                                        <p:tav tm="100000">
                                          <p:val>
                                            <p:strVal val="#ppt_x"/>
                                          </p:val>
                                        </p:tav>
                                      </p:tavLst>
                                    </p:anim>
                                    <p:animEffect transition="in" filter="wipe(right)">
                                      <p:cBhvr>
                                        <p:cTn id="52" dur="300"/>
                                        <p:tgtEl>
                                          <p:spTgt spid="14"/>
                                        </p:tgtEl>
                                      </p:cBhvr>
                                    </p:animEffect>
                                  </p:childTnLst>
                                </p:cTn>
                              </p:par>
                            </p:childTnLst>
                          </p:cTn>
                        </p:par>
                        <p:par>
                          <p:cTn id="53" fill="hold">
                            <p:stCondLst>
                              <p:cond delay="3400"/>
                            </p:stCondLst>
                            <p:childTnLst>
                              <p:par>
                                <p:cTn id="54" presetID="2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wipe(left)">
                                      <p:cBhvr>
                                        <p:cTn id="56" dur="500"/>
                                        <p:tgtEl>
                                          <p:spTgt spid="15"/>
                                        </p:tgtEl>
                                      </p:cBhvr>
                                    </p:animEffect>
                                  </p:childTnLst>
                                </p:cTn>
                              </p:par>
                            </p:childTnLst>
                          </p:cTn>
                        </p:par>
                        <p:par>
                          <p:cTn id="57" fill="hold">
                            <p:stCondLst>
                              <p:cond delay="3900"/>
                            </p:stCondLst>
                            <p:childTnLst>
                              <p:par>
                                <p:cTn id="58" presetID="31" presetClass="entr" presetSubtype="0"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p:cTn id="60" dur="400" fill="hold"/>
                                        <p:tgtEl>
                                          <p:spTgt spid="16"/>
                                        </p:tgtEl>
                                        <p:attrNameLst>
                                          <p:attrName>ppt_w</p:attrName>
                                        </p:attrNameLst>
                                      </p:cBhvr>
                                      <p:tavLst>
                                        <p:tav tm="0">
                                          <p:val>
                                            <p:fltVal val="0"/>
                                          </p:val>
                                        </p:tav>
                                        <p:tav tm="100000">
                                          <p:val>
                                            <p:strVal val="#ppt_w"/>
                                          </p:val>
                                        </p:tav>
                                      </p:tavLst>
                                    </p:anim>
                                    <p:anim calcmode="lin" valueType="num">
                                      <p:cBhvr>
                                        <p:cTn id="61" dur="400" fill="hold"/>
                                        <p:tgtEl>
                                          <p:spTgt spid="16"/>
                                        </p:tgtEl>
                                        <p:attrNameLst>
                                          <p:attrName>ppt_h</p:attrName>
                                        </p:attrNameLst>
                                      </p:cBhvr>
                                      <p:tavLst>
                                        <p:tav tm="0">
                                          <p:val>
                                            <p:fltVal val="0"/>
                                          </p:val>
                                        </p:tav>
                                        <p:tav tm="100000">
                                          <p:val>
                                            <p:strVal val="#ppt_h"/>
                                          </p:val>
                                        </p:tav>
                                      </p:tavLst>
                                    </p:anim>
                                    <p:anim calcmode="lin" valueType="num">
                                      <p:cBhvr>
                                        <p:cTn id="62" dur="400" fill="hold"/>
                                        <p:tgtEl>
                                          <p:spTgt spid="16"/>
                                        </p:tgtEl>
                                        <p:attrNameLst>
                                          <p:attrName>style.rotation</p:attrName>
                                        </p:attrNameLst>
                                      </p:cBhvr>
                                      <p:tavLst>
                                        <p:tav tm="0">
                                          <p:val>
                                            <p:fltVal val="90"/>
                                          </p:val>
                                        </p:tav>
                                        <p:tav tm="100000">
                                          <p:val>
                                            <p:fltVal val="0"/>
                                          </p:val>
                                        </p:tav>
                                      </p:tavLst>
                                    </p:anim>
                                    <p:animEffect transition="in" filter="fade">
                                      <p:cBhvr>
                                        <p:cTn id="63" dur="400"/>
                                        <p:tgtEl>
                                          <p:spTgt spid="16"/>
                                        </p:tgtEl>
                                      </p:cBhvr>
                                    </p:animEffect>
                                  </p:childTnLst>
                                </p:cTn>
                              </p:par>
                            </p:childTnLst>
                          </p:cTn>
                        </p:par>
                        <p:par>
                          <p:cTn id="64" fill="hold">
                            <p:stCondLst>
                              <p:cond delay="4300"/>
                            </p:stCondLst>
                            <p:childTnLst>
                              <p:par>
                                <p:cTn id="65" presetID="12" presetClass="entr" presetSubtype="8"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300"/>
                                        <p:tgtEl>
                                          <p:spTgt spid="17"/>
                                        </p:tgtEl>
                                        <p:attrNameLst>
                                          <p:attrName>ppt_x</p:attrName>
                                        </p:attrNameLst>
                                      </p:cBhvr>
                                      <p:tavLst>
                                        <p:tav tm="0">
                                          <p:val>
                                            <p:strVal val="#ppt_x-#ppt_w*1.125000"/>
                                          </p:val>
                                        </p:tav>
                                        <p:tav tm="100000">
                                          <p:val>
                                            <p:strVal val="#ppt_x"/>
                                          </p:val>
                                        </p:tav>
                                      </p:tavLst>
                                    </p:anim>
                                    <p:animEffect transition="in" filter="wipe(right)">
                                      <p:cBhvr>
                                        <p:cTn id="68" dur="300"/>
                                        <p:tgtEl>
                                          <p:spTgt spid="17"/>
                                        </p:tgtEl>
                                      </p:cBhvr>
                                    </p:animEffect>
                                  </p:childTnLst>
                                </p:cTn>
                              </p:par>
                            </p:childTnLst>
                          </p:cTn>
                        </p:par>
                        <p:par>
                          <p:cTn id="69" fill="hold">
                            <p:stCondLst>
                              <p:cond delay="4600"/>
                            </p:stCondLst>
                            <p:childTnLst>
                              <p:par>
                                <p:cTn id="70" presetID="22" presetClass="entr" presetSubtype="8"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left)">
                                      <p:cBhvr>
                                        <p:cTn id="72" dur="500"/>
                                        <p:tgtEl>
                                          <p:spTgt spid="18"/>
                                        </p:tgtEl>
                                      </p:cBhvr>
                                    </p:animEffect>
                                  </p:childTnLst>
                                </p:cTn>
                              </p:par>
                            </p:childTnLst>
                          </p:cTn>
                        </p:par>
                        <p:par>
                          <p:cTn id="73" fill="hold">
                            <p:stCondLst>
                              <p:cond delay="5100"/>
                            </p:stCondLst>
                            <p:childTnLst>
                              <p:par>
                                <p:cTn id="74" presetID="31" presetClass="entr" presetSubtype="0"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p:cTn id="76" dur="400" fill="hold"/>
                                        <p:tgtEl>
                                          <p:spTgt spid="19"/>
                                        </p:tgtEl>
                                        <p:attrNameLst>
                                          <p:attrName>ppt_w</p:attrName>
                                        </p:attrNameLst>
                                      </p:cBhvr>
                                      <p:tavLst>
                                        <p:tav tm="0">
                                          <p:val>
                                            <p:fltVal val="0"/>
                                          </p:val>
                                        </p:tav>
                                        <p:tav tm="100000">
                                          <p:val>
                                            <p:strVal val="#ppt_w"/>
                                          </p:val>
                                        </p:tav>
                                      </p:tavLst>
                                    </p:anim>
                                    <p:anim calcmode="lin" valueType="num">
                                      <p:cBhvr>
                                        <p:cTn id="77" dur="400" fill="hold"/>
                                        <p:tgtEl>
                                          <p:spTgt spid="19"/>
                                        </p:tgtEl>
                                        <p:attrNameLst>
                                          <p:attrName>ppt_h</p:attrName>
                                        </p:attrNameLst>
                                      </p:cBhvr>
                                      <p:tavLst>
                                        <p:tav tm="0">
                                          <p:val>
                                            <p:fltVal val="0"/>
                                          </p:val>
                                        </p:tav>
                                        <p:tav tm="100000">
                                          <p:val>
                                            <p:strVal val="#ppt_h"/>
                                          </p:val>
                                        </p:tav>
                                      </p:tavLst>
                                    </p:anim>
                                    <p:anim calcmode="lin" valueType="num">
                                      <p:cBhvr>
                                        <p:cTn id="78" dur="400" fill="hold"/>
                                        <p:tgtEl>
                                          <p:spTgt spid="19"/>
                                        </p:tgtEl>
                                        <p:attrNameLst>
                                          <p:attrName>style.rotation</p:attrName>
                                        </p:attrNameLst>
                                      </p:cBhvr>
                                      <p:tavLst>
                                        <p:tav tm="0">
                                          <p:val>
                                            <p:fltVal val="90"/>
                                          </p:val>
                                        </p:tav>
                                        <p:tav tm="100000">
                                          <p:val>
                                            <p:fltVal val="0"/>
                                          </p:val>
                                        </p:tav>
                                      </p:tavLst>
                                    </p:anim>
                                    <p:animEffect transition="in" filter="fade">
                                      <p:cBhvr>
                                        <p:cTn id="79" dur="400"/>
                                        <p:tgtEl>
                                          <p:spTgt spid="19"/>
                                        </p:tgtEl>
                                      </p:cBhvr>
                                    </p:animEffect>
                                  </p:childTnLst>
                                </p:cTn>
                              </p:par>
                            </p:childTnLst>
                          </p:cTn>
                        </p:par>
                        <p:par>
                          <p:cTn id="80" fill="hold">
                            <p:stCondLst>
                              <p:cond delay="5500"/>
                            </p:stCondLst>
                            <p:childTnLst>
                              <p:par>
                                <p:cTn id="81" presetID="12" presetClass="entr" presetSubtype="8"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additive="base">
                                        <p:cTn id="83" dur="300"/>
                                        <p:tgtEl>
                                          <p:spTgt spid="20"/>
                                        </p:tgtEl>
                                        <p:attrNameLst>
                                          <p:attrName>ppt_x</p:attrName>
                                        </p:attrNameLst>
                                      </p:cBhvr>
                                      <p:tavLst>
                                        <p:tav tm="0">
                                          <p:val>
                                            <p:strVal val="#ppt_x-#ppt_w*1.125000"/>
                                          </p:val>
                                        </p:tav>
                                        <p:tav tm="100000">
                                          <p:val>
                                            <p:strVal val="#ppt_x"/>
                                          </p:val>
                                        </p:tav>
                                      </p:tavLst>
                                    </p:anim>
                                    <p:animEffect transition="in" filter="wipe(right)">
                                      <p:cBhvr>
                                        <p:cTn id="84" dur="300"/>
                                        <p:tgtEl>
                                          <p:spTgt spid="20"/>
                                        </p:tgtEl>
                                      </p:cBhvr>
                                    </p:animEffect>
                                  </p:childTnLst>
                                </p:cTn>
                              </p:par>
                            </p:childTnLst>
                          </p:cTn>
                        </p:par>
                        <p:par>
                          <p:cTn id="85" fill="hold">
                            <p:stCondLst>
                              <p:cond delay="5800"/>
                            </p:stCondLst>
                            <p:childTnLst>
                              <p:par>
                                <p:cTn id="86" presetID="22" presetClass="entr" presetSubtype="8"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Effect transition="in" filter="wipe(left)">
                                      <p:cBhvr>
                                        <p:cTn id="88" dur="500"/>
                                        <p:tgtEl>
                                          <p:spTgt spid="21"/>
                                        </p:tgtEl>
                                      </p:cBhvr>
                                    </p:animEffect>
                                  </p:childTnLst>
                                </p:cTn>
                              </p:par>
                            </p:childTnLst>
                          </p:cTn>
                        </p:par>
                        <p:par>
                          <p:cTn id="89" fill="hold">
                            <p:stCondLst>
                              <p:cond delay="6300"/>
                            </p:stCondLst>
                            <p:childTnLst>
                              <p:par>
                                <p:cTn id="90" presetID="31" presetClass="entr" presetSubtype="0" fill="hold" grpId="0" nodeType="afterEffect">
                                  <p:stCondLst>
                                    <p:cond delay="0"/>
                                  </p:stCondLst>
                                  <p:childTnLst>
                                    <p:set>
                                      <p:cBhvr>
                                        <p:cTn id="91" dur="1" fill="hold">
                                          <p:stCondLst>
                                            <p:cond delay="0"/>
                                          </p:stCondLst>
                                        </p:cTn>
                                        <p:tgtEl>
                                          <p:spTgt spid="22"/>
                                        </p:tgtEl>
                                        <p:attrNameLst>
                                          <p:attrName>style.visibility</p:attrName>
                                        </p:attrNameLst>
                                      </p:cBhvr>
                                      <p:to>
                                        <p:strVal val="visible"/>
                                      </p:to>
                                    </p:set>
                                    <p:anim calcmode="lin" valueType="num">
                                      <p:cBhvr>
                                        <p:cTn id="92" dur="400" fill="hold"/>
                                        <p:tgtEl>
                                          <p:spTgt spid="22"/>
                                        </p:tgtEl>
                                        <p:attrNameLst>
                                          <p:attrName>ppt_w</p:attrName>
                                        </p:attrNameLst>
                                      </p:cBhvr>
                                      <p:tavLst>
                                        <p:tav tm="0">
                                          <p:val>
                                            <p:fltVal val="0"/>
                                          </p:val>
                                        </p:tav>
                                        <p:tav tm="100000">
                                          <p:val>
                                            <p:strVal val="#ppt_w"/>
                                          </p:val>
                                        </p:tav>
                                      </p:tavLst>
                                    </p:anim>
                                    <p:anim calcmode="lin" valueType="num">
                                      <p:cBhvr>
                                        <p:cTn id="93" dur="400" fill="hold"/>
                                        <p:tgtEl>
                                          <p:spTgt spid="22"/>
                                        </p:tgtEl>
                                        <p:attrNameLst>
                                          <p:attrName>ppt_h</p:attrName>
                                        </p:attrNameLst>
                                      </p:cBhvr>
                                      <p:tavLst>
                                        <p:tav tm="0">
                                          <p:val>
                                            <p:fltVal val="0"/>
                                          </p:val>
                                        </p:tav>
                                        <p:tav tm="100000">
                                          <p:val>
                                            <p:strVal val="#ppt_h"/>
                                          </p:val>
                                        </p:tav>
                                      </p:tavLst>
                                    </p:anim>
                                    <p:anim calcmode="lin" valueType="num">
                                      <p:cBhvr>
                                        <p:cTn id="94" dur="400" fill="hold"/>
                                        <p:tgtEl>
                                          <p:spTgt spid="22"/>
                                        </p:tgtEl>
                                        <p:attrNameLst>
                                          <p:attrName>style.rotation</p:attrName>
                                        </p:attrNameLst>
                                      </p:cBhvr>
                                      <p:tavLst>
                                        <p:tav tm="0">
                                          <p:val>
                                            <p:fltVal val="90"/>
                                          </p:val>
                                        </p:tav>
                                        <p:tav tm="100000">
                                          <p:val>
                                            <p:fltVal val="0"/>
                                          </p:val>
                                        </p:tav>
                                      </p:tavLst>
                                    </p:anim>
                                    <p:animEffect transition="in" filter="fade">
                                      <p:cBhvr>
                                        <p:cTn id="95" dur="400"/>
                                        <p:tgtEl>
                                          <p:spTgt spid="22"/>
                                        </p:tgtEl>
                                      </p:cBhvr>
                                    </p:animEffect>
                                  </p:childTnLst>
                                </p:cTn>
                              </p:par>
                            </p:childTnLst>
                          </p:cTn>
                        </p:par>
                        <p:par>
                          <p:cTn id="96" fill="hold">
                            <p:stCondLst>
                              <p:cond delay="6700"/>
                            </p:stCondLst>
                            <p:childTnLst>
                              <p:par>
                                <p:cTn id="97" presetID="12" presetClass="entr" presetSubtype="8" fill="hold" grpId="0" nodeType="afterEffect">
                                  <p:stCondLst>
                                    <p:cond delay="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300"/>
                                        <p:tgtEl>
                                          <p:spTgt spid="23"/>
                                        </p:tgtEl>
                                        <p:attrNameLst>
                                          <p:attrName>ppt_x</p:attrName>
                                        </p:attrNameLst>
                                      </p:cBhvr>
                                      <p:tavLst>
                                        <p:tav tm="0">
                                          <p:val>
                                            <p:strVal val="#ppt_x-#ppt_w*1.125000"/>
                                          </p:val>
                                        </p:tav>
                                        <p:tav tm="100000">
                                          <p:val>
                                            <p:strVal val="#ppt_x"/>
                                          </p:val>
                                        </p:tav>
                                      </p:tavLst>
                                    </p:anim>
                                    <p:animEffect transition="in" filter="wipe(right)">
                                      <p:cBhvr>
                                        <p:cTn id="100" dur="300"/>
                                        <p:tgtEl>
                                          <p:spTgt spid="23"/>
                                        </p:tgtEl>
                                      </p:cBhvr>
                                    </p:animEffect>
                                  </p:childTnLst>
                                </p:cTn>
                              </p:par>
                            </p:childTnLst>
                          </p:cTn>
                        </p:par>
                        <p:par>
                          <p:cTn id="101" fill="hold">
                            <p:stCondLst>
                              <p:cond delay="7000"/>
                            </p:stCondLst>
                            <p:childTnLst>
                              <p:par>
                                <p:cTn id="102" presetID="22" presetClass="entr" presetSubtype="8" fill="hold" grpId="0" nodeType="afterEffect">
                                  <p:stCondLst>
                                    <p:cond delay="0"/>
                                  </p:stCondLst>
                                  <p:childTnLst>
                                    <p:set>
                                      <p:cBhvr>
                                        <p:cTn id="103" dur="1" fill="hold">
                                          <p:stCondLst>
                                            <p:cond delay="0"/>
                                          </p:stCondLst>
                                        </p:cTn>
                                        <p:tgtEl>
                                          <p:spTgt spid="24"/>
                                        </p:tgtEl>
                                        <p:attrNameLst>
                                          <p:attrName>style.visibility</p:attrName>
                                        </p:attrNameLst>
                                      </p:cBhvr>
                                      <p:to>
                                        <p:strVal val="visible"/>
                                      </p:to>
                                    </p:set>
                                    <p:animEffect transition="in" filter="wipe(left)">
                                      <p:cBhvr>
                                        <p:cTn id="10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10" grpId="0" animBg="1"/>
      <p:bldP spid="11" grpId="0" animBg="1"/>
      <p:bldP spid="12" grpId="0"/>
      <p:bldP spid="13" grpId="0" animBg="1"/>
      <p:bldP spid="14" grpId="0" animBg="1"/>
      <p:bldP spid="15" grpId="0"/>
      <p:bldP spid="16" grpId="0" animBg="1"/>
      <p:bldP spid="17" grpId="0" animBg="1"/>
      <p:bldP spid="18" grpId="0"/>
      <p:bldP spid="19" grpId="0" animBg="1"/>
      <p:bldP spid="20" grpId="0" animBg="1"/>
      <p:bldP spid="21" grpId="0"/>
      <p:bldP spid="22" grpId="0" animBg="1"/>
      <p:bldP spid="23" grpId="0" animBg="1"/>
      <p:bldP spid="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B69FA1B8-D5E2-43DF-AF16-4C6218FA1288}"/>
              </a:ext>
            </a:extLst>
          </p:cNvPr>
          <p:cNvSpPr/>
          <p:nvPr/>
        </p:nvSpPr>
        <p:spPr bwMode="auto">
          <a:xfrm>
            <a:off x="1179772" y="2195486"/>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要点六</a:t>
            </a:r>
          </a:p>
        </p:txBody>
      </p:sp>
      <p:sp>
        <p:nvSpPr>
          <p:cNvPr id="4" name="等腰三角形 3">
            <a:extLst>
              <a:ext uri="{FF2B5EF4-FFF2-40B4-BE49-F238E27FC236}">
                <a16:creationId xmlns:a16="http://schemas.microsoft.com/office/drawing/2014/main" id="{4F53AFF3-0A58-45CF-A838-3108E0A5ACEA}"/>
              </a:ext>
            </a:extLst>
          </p:cNvPr>
          <p:cNvSpPr/>
          <p:nvPr/>
        </p:nvSpPr>
        <p:spPr bwMode="auto">
          <a:xfrm rot="5400000">
            <a:off x="2417579" y="233196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 name="矩形 4">
            <a:extLst>
              <a:ext uri="{FF2B5EF4-FFF2-40B4-BE49-F238E27FC236}">
                <a16:creationId xmlns:a16="http://schemas.microsoft.com/office/drawing/2014/main" id="{FC7FC7E7-B783-49E3-9D2B-656E4D3645CA}"/>
              </a:ext>
            </a:extLst>
          </p:cNvPr>
          <p:cNvSpPr/>
          <p:nvPr/>
        </p:nvSpPr>
        <p:spPr>
          <a:xfrm>
            <a:off x="2828680" y="2227044"/>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紧急情况被监护人无人照料，村居委会或民政部门应安排照料。</a:t>
            </a:r>
          </a:p>
        </p:txBody>
      </p:sp>
      <p:sp>
        <p:nvSpPr>
          <p:cNvPr id="6" name="矩形 5">
            <a:extLst>
              <a:ext uri="{FF2B5EF4-FFF2-40B4-BE49-F238E27FC236}">
                <a16:creationId xmlns:a16="http://schemas.microsoft.com/office/drawing/2014/main" id="{9D9B3821-648D-4E8B-98CE-A31B633EF94C}"/>
              </a:ext>
            </a:extLst>
          </p:cNvPr>
          <p:cNvSpPr/>
          <p:nvPr/>
        </p:nvSpPr>
        <p:spPr>
          <a:xfrm>
            <a:off x="1179772" y="2733782"/>
            <a:ext cx="10339128" cy="786306"/>
          </a:xfrm>
          <a:prstGeom prst="rect">
            <a:avLst/>
          </a:prstGeom>
          <a:solidFill>
            <a:schemeClr val="bg1"/>
          </a:solidFill>
          <a:ln>
            <a:solidFill>
              <a:schemeClr val="bg2"/>
            </a:solidFill>
          </a:ln>
        </p:spPr>
        <p:txBody>
          <a:bodyPr wrap="square">
            <a:spAutoFit/>
          </a:bodyPr>
          <a:lstStyle/>
          <a:p>
            <a:pPr>
              <a:lnSpc>
                <a:spcPct val="150000"/>
              </a:lnSpc>
            </a:pPr>
            <a:r>
              <a:rPr lang="zh-CN" altLang="en-US" sz="1600" dirty="0">
                <a:solidFill>
                  <a:srgbClr val="00B050"/>
                </a:solidFill>
              </a:rPr>
              <a:t>规定因发生突发事件等紧急情况，监护人暂时无法履行监护职责，被监护人的生活处于无人照料状态的，被监护人住所地的居民委员会、村民委员会或者民政部门应当为被监护人安排必要的临时生活照料措施。</a:t>
            </a:r>
          </a:p>
        </p:txBody>
      </p:sp>
      <p:sp>
        <p:nvSpPr>
          <p:cNvPr id="7" name="矩形: 圆角 6">
            <a:extLst>
              <a:ext uri="{FF2B5EF4-FFF2-40B4-BE49-F238E27FC236}">
                <a16:creationId xmlns:a16="http://schemas.microsoft.com/office/drawing/2014/main" id="{81680A72-8668-4314-85CC-E3E81BD10252}"/>
              </a:ext>
            </a:extLst>
          </p:cNvPr>
          <p:cNvSpPr/>
          <p:nvPr/>
        </p:nvSpPr>
        <p:spPr bwMode="auto">
          <a:xfrm>
            <a:off x="1179772" y="3662961"/>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要点七</a:t>
            </a:r>
          </a:p>
        </p:txBody>
      </p:sp>
      <p:sp>
        <p:nvSpPr>
          <p:cNvPr id="8" name="等腰三角形 7">
            <a:extLst>
              <a:ext uri="{FF2B5EF4-FFF2-40B4-BE49-F238E27FC236}">
                <a16:creationId xmlns:a16="http://schemas.microsoft.com/office/drawing/2014/main" id="{EBDB3F05-695D-4304-85EE-358E83FAE841}"/>
              </a:ext>
            </a:extLst>
          </p:cNvPr>
          <p:cNvSpPr/>
          <p:nvPr/>
        </p:nvSpPr>
        <p:spPr bwMode="auto">
          <a:xfrm rot="5400000">
            <a:off x="2417579" y="3799439"/>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9" name="矩形 8">
            <a:extLst>
              <a:ext uri="{FF2B5EF4-FFF2-40B4-BE49-F238E27FC236}">
                <a16:creationId xmlns:a16="http://schemas.microsoft.com/office/drawing/2014/main" id="{BF4BBA71-0029-4DD5-8083-BD8DF679B3F8}"/>
              </a:ext>
            </a:extLst>
          </p:cNvPr>
          <p:cNvSpPr/>
          <p:nvPr/>
        </p:nvSpPr>
        <p:spPr>
          <a:xfrm>
            <a:off x="2828680" y="3694519"/>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对数据、网络虚拟财产的保护作了原则性规定。</a:t>
            </a:r>
          </a:p>
        </p:txBody>
      </p:sp>
      <p:sp>
        <p:nvSpPr>
          <p:cNvPr id="11" name="矩形: 圆角 10">
            <a:extLst>
              <a:ext uri="{FF2B5EF4-FFF2-40B4-BE49-F238E27FC236}">
                <a16:creationId xmlns:a16="http://schemas.microsoft.com/office/drawing/2014/main" id="{16495418-7643-430A-826C-EB09C4949FA9}"/>
              </a:ext>
            </a:extLst>
          </p:cNvPr>
          <p:cNvSpPr/>
          <p:nvPr/>
        </p:nvSpPr>
        <p:spPr bwMode="auto">
          <a:xfrm>
            <a:off x="1179772" y="4458168"/>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要点八</a:t>
            </a:r>
          </a:p>
        </p:txBody>
      </p:sp>
      <p:sp>
        <p:nvSpPr>
          <p:cNvPr id="12" name="等腰三角形 11">
            <a:extLst>
              <a:ext uri="{FF2B5EF4-FFF2-40B4-BE49-F238E27FC236}">
                <a16:creationId xmlns:a16="http://schemas.microsoft.com/office/drawing/2014/main" id="{151D8328-9524-42B5-86A2-FF6BA3AD9D9C}"/>
              </a:ext>
            </a:extLst>
          </p:cNvPr>
          <p:cNvSpPr/>
          <p:nvPr/>
        </p:nvSpPr>
        <p:spPr bwMode="auto">
          <a:xfrm rot="5400000">
            <a:off x="2417579" y="4594646"/>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3" name="矩形 12">
            <a:extLst>
              <a:ext uri="{FF2B5EF4-FFF2-40B4-BE49-F238E27FC236}">
                <a16:creationId xmlns:a16="http://schemas.microsoft.com/office/drawing/2014/main" id="{148C830D-AFA3-4127-A1AA-DD4A980AB992}"/>
              </a:ext>
            </a:extLst>
          </p:cNvPr>
          <p:cNvSpPr/>
          <p:nvPr/>
        </p:nvSpPr>
        <p:spPr>
          <a:xfrm>
            <a:off x="2828680" y="4339932"/>
            <a:ext cx="7039828"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未成年人遭受性侵害的损害赔偿请求权的诉讼时效期间，自受害人年满十八周岁之日起计算。</a:t>
            </a:r>
          </a:p>
        </p:txBody>
      </p:sp>
    </p:spTree>
    <p:extLst>
      <p:ext uri="{BB962C8B-B14F-4D97-AF65-F5344CB8AC3E}">
        <p14:creationId xmlns:p14="http://schemas.microsoft.com/office/powerpoint/2010/main" val="25226770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 calcmode="lin" valueType="num">
                                      <p:cBhvr>
                                        <p:cTn id="9" dur="400" fill="hold"/>
                                        <p:tgtEl>
                                          <p:spTgt spid="3"/>
                                        </p:tgtEl>
                                        <p:attrNameLst>
                                          <p:attrName>style.rotation</p:attrName>
                                        </p:attrNameLst>
                                      </p:cBhvr>
                                      <p:tavLst>
                                        <p:tav tm="0">
                                          <p:val>
                                            <p:fltVal val="90"/>
                                          </p:val>
                                        </p:tav>
                                        <p:tav tm="100000">
                                          <p:val>
                                            <p:fltVal val="0"/>
                                          </p:val>
                                        </p:tav>
                                      </p:tavLst>
                                    </p:anim>
                                    <p:animEffect transition="in" filter="fade">
                                      <p:cBhvr>
                                        <p:cTn id="10" dur="400"/>
                                        <p:tgtEl>
                                          <p:spTgt spid="3"/>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200"/>
                            </p:stCondLst>
                            <p:childTnLst>
                              <p:par>
                                <p:cTn id="21" presetID="53" presetClass="entr" presetSubtype="16"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p:stCondLst>
                              <p:cond delay="1700"/>
                            </p:stCondLst>
                            <p:childTnLst>
                              <p:par>
                                <p:cTn id="27" presetID="31"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400" fill="hold"/>
                                        <p:tgtEl>
                                          <p:spTgt spid="7"/>
                                        </p:tgtEl>
                                        <p:attrNameLst>
                                          <p:attrName>ppt_w</p:attrName>
                                        </p:attrNameLst>
                                      </p:cBhvr>
                                      <p:tavLst>
                                        <p:tav tm="0">
                                          <p:val>
                                            <p:fltVal val="0"/>
                                          </p:val>
                                        </p:tav>
                                        <p:tav tm="100000">
                                          <p:val>
                                            <p:strVal val="#ppt_w"/>
                                          </p:val>
                                        </p:tav>
                                      </p:tavLst>
                                    </p:anim>
                                    <p:anim calcmode="lin" valueType="num">
                                      <p:cBhvr>
                                        <p:cTn id="30" dur="400" fill="hold"/>
                                        <p:tgtEl>
                                          <p:spTgt spid="7"/>
                                        </p:tgtEl>
                                        <p:attrNameLst>
                                          <p:attrName>ppt_h</p:attrName>
                                        </p:attrNameLst>
                                      </p:cBhvr>
                                      <p:tavLst>
                                        <p:tav tm="0">
                                          <p:val>
                                            <p:fltVal val="0"/>
                                          </p:val>
                                        </p:tav>
                                        <p:tav tm="100000">
                                          <p:val>
                                            <p:strVal val="#ppt_h"/>
                                          </p:val>
                                        </p:tav>
                                      </p:tavLst>
                                    </p:anim>
                                    <p:anim calcmode="lin" valueType="num">
                                      <p:cBhvr>
                                        <p:cTn id="31" dur="400" fill="hold"/>
                                        <p:tgtEl>
                                          <p:spTgt spid="7"/>
                                        </p:tgtEl>
                                        <p:attrNameLst>
                                          <p:attrName>style.rotation</p:attrName>
                                        </p:attrNameLst>
                                      </p:cBhvr>
                                      <p:tavLst>
                                        <p:tav tm="0">
                                          <p:val>
                                            <p:fltVal val="90"/>
                                          </p:val>
                                        </p:tav>
                                        <p:tav tm="100000">
                                          <p:val>
                                            <p:fltVal val="0"/>
                                          </p:val>
                                        </p:tav>
                                      </p:tavLst>
                                    </p:anim>
                                    <p:animEffect transition="in" filter="fade">
                                      <p:cBhvr>
                                        <p:cTn id="32" dur="400"/>
                                        <p:tgtEl>
                                          <p:spTgt spid="7"/>
                                        </p:tgtEl>
                                      </p:cBhvr>
                                    </p:animEffect>
                                  </p:childTnLst>
                                </p:cTn>
                              </p:par>
                            </p:childTnLst>
                          </p:cTn>
                        </p:par>
                        <p:par>
                          <p:cTn id="33" fill="hold">
                            <p:stCondLst>
                              <p:cond delay="2100"/>
                            </p:stCondLst>
                            <p:childTnLst>
                              <p:par>
                                <p:cTn id="34" presetID="1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300"/>
                                        <p:tgtEl>
                                          <p:spTgt spid="8"/>
                                        </p:tgtEl>
                                        <p:attrNameLst>
                                          <p:attrName>ppt_x</p:attrName>
                                        </p:attrNameLst>
                                      </p:cBhvr>
                                      <p:tavLst>
                                        <p:tav tm="0">
                                          <p:val>
                                            <p:strVal val="#ppt_x-#ppt_w*1.125000"/>
                                          </p:val>
                                        </p:tav>
                                        <p:tav tm="100000">
                                          <p:val>
                                            <p:strVal val="#ppt_x"/>
                                          </p:val>
                                        </p:tav>
                                      </p:tavLst>
                                    </p:anim>
                                    <p:animEffect transition="in" filter="wipe(right)">
                                      <p:cBhvr>
                                        <p:cTn id="37" dur="300"/>
                                        <p:tgtEl>
                                          <p:spTgt spid="8"/>
                                        </p:tgtEl>
                                      </p:cBhvr>
                                    </p:animEffect>
                                  </p:childTnLst>
                                </p:cTn>
                              </p:par>
                            </p:childTnLst>
                          </p:cTn>
                        </p:par>
                        <p:par>
                          <p:cTn id="38" fill="hold">
                            <p:stCondLst>
                              <p:cond delay="2400"/>
                            </p:stCondLst>
                            <p:childTnLst>
                              <p:par>
                                <p:cTn id="39" presetID="2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childTnLst>
                          </p:cTn>
                        </p:par>
                        <p:par>
                          <p:cTn id="42" fill="hold">
                            <p:stCondLst>
                              <p:cond delay="2900"/>
                            </p:stCondLst>
                            <p:childTnLst>
                              <p:par>
                                <p:cTn id="43" presetID="31"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400" fill="hold"/>
                                        <p:tgtEl>
                                          <p:spTgt spid="11"/>
                                        </p:tgtEl>
                                        <p:attrNameLst>
                                          <p:attrName>ppt_w</p:attrName>
                                        </p:attrNameLst>
                                      </p:cBhvr>
                                      <p:tavLst>
                                        <p:tav tm="0">
                                          <p:val>
                                            <p:fltVal val="0"/>
                                          </p:val>
                                        </p:tav>
                                        <p:tav tm="100000">
                                          <p:val>
                                            <p:strVal val="#ppt_w"/>
                                          </p:val>
                                        </p:tav>
                                      </p:tavLst>
                                    </p:anim>
                                    <p:anim calcmode="lin" valueType="num">
                                      <p:cBhvr>
                                        <p:cTn id="46" dur="400" fill="hold"/>
                                        <p:tgtEl>
                                          <p:spTgt spid="11"/>
                                        </p:tgtEl>
                                        <p:attrNameLst>
                                          <p:attrName>ppt_h</p:attrName>
                                        </p:attrNameLst>
                                      </p:cBhvr>
                                      <p:tavLst>
                                        <p:tav tm="0">
                                          <p:val>
                                            <p:fltVal val="0"/>
                                          </p:val>
                                        </p:tav>
                                        <p:tav tm="100000">
                                          <p:val>
                                            <p:strVal val="#ppt_h"/>
                                          </p:val>
                                        </p:tav>
                                      </p:tavLst>
                                    </p:anim>
                                    <p:anim calcmode="lin" valueType="num">
                                      <p:cBhvr>
                                        <p:cTn id="47" dur="400" fill="hold"/>
                                        <p:tgtEl>
                                          <p:spTgt spid="11"/>
                                        </p:tgtEl>
                                        <p:attrNameLst>
                                          <p:attrName>style.rotation</p:attrName>
                                        </p:attrNameLst>
                                      </p:cBhvr>
                                      <p:tavLst>
                                        <p:tav tm="0">
                                          <p:val>
                                            <p:fltVal val="90"/>
                                          </p:val>
                                        </p:tav>
                                        <p:tav tm="100000">
                                          <p:val>
                                            <p:fltVal val="0"/>
                                          </p:val>
                                        </p:tav>
                                      </p:tavLst>
                                    </p:anim>
                                    <p:animEffect transition="in" filter="fade">
                                      <p:cBhvr>
                                        <p:cTn id="48" dur="400"/>
                                        <p:tgtEl>
                                          <p:spTgt spid="11"/>
                                        </p:tgtEl>
                                      </p:cBhvr>
                                    </p:animEffect>
                                  </p:childTnLst>
                                </p:cTn>
                              </p:par>
                            </p:childTnLst>
                          </p:cTn>
                        </p:par>
                        <p:par>
                          <p:cTn id="49" fill="hold">
                            <p:stCondLst>
                              <p:cond delay="3300"/>
                            </p:stCondLst>
                            <p:childTnLst>
                              <p:par>
                                <p:cTn id="50" presetID="12" presetClass="entr" presetSubtype="8"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300"/>
                                        <p:tgtEl>
                                          <p:spTgt spid="12"/>
                                        </p:tgtEl>
                                        <p:attrNameLst>
                                          <p:attrName>ppt_x</p:attrName>
                                        </p:attrNameLst>
                                      </p:cBhvr>
                                      <p:tavLst>
                                        <p:tav tm="0">
                                          <p:val>
                                            <p:strVal val="#ppt_x-#ppt_w*1.125000"/>
                                          </p:val>
                                        </p:tav>
                                        <p:tav tm="100000">
                                          <p:val>
                                            <p:strVal val="#ppt_x"/>
                                          </p:val>
                                        </p:tav>
                                      </p:tavLst>
                                    </p:anim>
                                    <p:animEffect transition="in" filter="wipe(right)">
                                      <p:cBhvr>
                                        <p:cTn id="53" dur="300"/>
                                        <p:tgtEl>
                                          <p:spTgt spid="12"/>
                                        </p:tgtEl>
                                      </p:cBhvr>
                                    </p:animEffect>
                                  </p:childTnLst>
                                </p:cTn>
                              </p:par>
                            </p:childTnLst>
                          </p:cTn>
                        </p:par>
                        <p:par>
                          <p:cTn id="54" fill="hold">
                            <p:stCondLst>
                              <p:cond delay="3600"/>
                            </p:stCondLst>
                            <p:childTnLst>
                              <p:par>
                                <p:cTn id="55" presetID="22" presetClass="entr" presetSubtype="8"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animBg="1"/>
      <p:bldP spid="8" grpId="0" animBg="1"/>
      <p:bldP spid="9" grpId="0"/>
      <p:bldP spid="11" grpId="0" animBg="1"/>
      <p:bldP spid="12" grpId="0" animBg="1"/>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807CAA3-5E2F-47F3-8536-43E79888F6B7}"/>
              </a:ext>
            </a:extLst>
          </p:cNvPr>
          <p:cNvSpPr/>
          <p:nvPr/>
        </p:nvSpPr>
        <p:spPr>
          <a:xfrm>
            <a:off x="1185863" y="1256438"/>
            <a:ext cx="1114425" cy="844617"/>
          </a:xfrm>
          <a:prstGeom prst="roundRect">
            <a:avLst/>
          </a:prstGeom>
          <a:ln>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latin typeface="思源宋体 CN Heavy" panose="02020900000000000000" pitchFamily="18" charset="-122"/>
                <a:ea typeface="思源宋体 CN Heavy" panose="02020900000000000000" pitchFamily="18" charset="-122"/>
              </a:rPr>
              <a:t>物权编</a:t>
            </a:r>
          </a:p>
        </p:txBody>
      </p:sp>
      <p:sp>
        <p:nvSpPr>
          <p:cNvPr id="4" name="矩形 3">
            <a:extLst>
              <a:ext uri="{FF2B5EF4-FFF2-40B4-BE49-F238E27FC236}">
                <a16:creationId xmlns:a16="http://schemas.microsoft.com/office/drawing/2014/main" id="{849195C5-8D75-4215-8FD3-52C47666543E}"/>
              </a:ext>
            </a:extLst>
          </p:cNvPr>
          <p:cNvSpPr/>
          <p:nvPr/>
        </p:nvSpPr>
        <p:spPr>
          <a:xfrm>
            <a:off x="2419350" y="1130300"/>
            <a:ext cx="8755469" cy="1077218"/>
          </a:xfrm>
          <a:prstGeom prst="rect">
            <a:avLst/>
          </a:prstGeom>
        </p:spPr>
        <p:txBody>
          <a:bodyPr wrap="square">
            <a:spAutoFit/>
          </a:bodyPr>
          <a:lstStyle/>
          <a:p>
            <a:r>
              <a:rPr lang="zh-CN" altLang="en-US" sz="1600" dirty="0"/>
              <a:t>物权是民事主体依法享有的重要财产权。物权法律制度调整因物的归属和利用而产生的民事关系，是最重要的民事基本制度之一。第二编“物权”在现行物权法的基础上，按照党中央提出的完善产权保护制度，健全归属清晰、权责明确、保护严格、流转顺畅的现代产权制度的要求，结合现实需要，进一步完善了物权法律制度。</a:t>
            </a:r>
          </a:p>
        </p:txBody>
      </p:sp>
      <p:sp>
        <p:nvSpPr>
          <p:cNvPr id="5" name="矩形: 圆角 4">
            <a:extLst>
              <a:ext uri="{FF2B5EF4-FFF2-40B4-BE49-F238E27FC236}">
                <a16:creationId xmlns:a16="http://schemas.microsoft.com/office/drawing/2014/main" id="{F191D4DD-EBDF-4448-BB34-EBD8AC2CA466}"/>
              </a:ext>
            </a:extLst>
          </p:cNvPr>
          <p:cNvSpPr/>
          <p:nvPr/>
        </p:nvSpPr>
        <p:spPr bwMode="auto">
          <a:xfrm>
            <a:off x="1179772" y="243030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要点一</a:t>
            </a:r>
          </a:p>
        </p:txBody>
      </p:sp>
      <p:sp>
        <p:nvSpPr>
          <p:cNvPr id="6" name="等腰三角形 5">
            <a:extLst>
              <a:ext uri="{FF2B5EF4-FFF2-40B4-BE49-F238E27FC236}">
                <a16:creationId xmlns:a16="http://schemas.microsoft.com/office/drawing/2014/main" id="{689088A9-E4E8-434A-9610-62C0376BCF7A}"/>
              </a:ext>
            </a:extLst>
          </p:cNvPr>
          <p:cNvSpPr/>
          <p:nvPr/>
        </p:nvSpPr>
        <p:spPr bwMode="auto">
          <a:xfrm rot="5400000">
            <a:off x="2417579" y="256678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7" name="矩形 6">
            <a:extLst>
              <a:ext uri="{FF2B5EF4-FFF2-40B4-BE49-F238E27FC236}">
                <a16:creationId xmlns:a16="http://schemas.microsoft.com/office/drawing/2014/main" id="{4D3B5EC3-E32D-4462-884B-D6D74D552203}"/>
              </a:ext>
            </a:extLst>
          </p:cNvPr>
          <p:cNvSpPr/>
          <p:nvPr/>
        </p:nvSpPr>
        <p:spPr>
          <a:xfrm>
            <a:off x="2828680" y="2297158"/>
            <a:ext cx="7039828"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加强对建筑物业主权利的保护。适当降低业主作出决议的门槛，明确共有部分产生的收益属于业主共有。</a:t>
            </a:r>
          </a:p>
        </p:txBody>
      </p:sp>
      <p:sp>
        <p:nvSpPr>
          <p:cNvPr id="8" name="矩形: 圆角 7">
            <a:extLst>
              <a:ext uri="{FF2B5EF4-FFF2-40B4-BE49-F238E27FC236}">
                <a16:creationId xmlns:a16="http://schemas.microsoft.com/office/drawing/2014/main" id="{C18EE373-0C6E-4FE1-93B0-81F58C9037FF}"/>
              </a:ext>
            </a:extLst>
          </p:cNvPr>
          <p:cNvSpPr/>
          <p:nvPr/>
        </p:nvSpPr>
        <p:spPr bwMode="auto">
          <a:xfrm>
            <a:off x="1179772" y="3155774"/>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要点二</a:t>
            </a:r>
          </a:p>
        </p:txBody>
      </p:sp>
      <p:sp>
        <p:nvSpPr>
          <p:cNvPr id="9" name="等腰三角形 8">
            <a:extLst>
              <a:ext uri="{FF2B5EF4-FFF2-40B4-BE49-F238E27FC236}">
                <a16:creationId xmlns:a16="http://schemas.microsoft.com/office/drawing/2014/main" id="{513CF0C8-444C-49EB-BDA5-DDF8AFBF9384}"/>
              </a:ext>
            </a:extLst>
          </p:cNvPr>
          <p:cNvSpPr/>
          <p:nvPr/>
        </p:nvSpPr>
        <p:spPr bwMode="auto">
          <a:xfrm rot="5400000">
            <a:off x="2417579" y="328435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0" name="矩形 9">
            <a:extLst>
              <a:ext uri="{FF2B5EF4-FFF2-40B4-BE49-F238E27FC236}">
                <a16:creationId xmlns:a16="http://schemas.microsoft.com/office/drawing/2014/main" id="{755BAFCF-E60D-4B9C-9D00-83A281068C1E}"/>
              </a:ext>
            </a:extLst>
          </p:cNvPr>
          <p:cNvSpPr/>
          <p:nvPr/>
        </p:nvSpPr>
        <p:spPr>
          <a:xfrm>
            <a:off x="2828680" y="3013232"/>
            <a:ext cx="7039828"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明确地方政府有关部门、居民委员会应当对设立业主大会和选举业主委员会给予指导和协助。</a:t>
            </a:r>
          </a:p>
        </p:txBody>
      </p:sp>
      <p:sp>
        <p:nvSpPr>
          <p:cNvPr id="11" name="矩形: 圆角 10">
            <a:extLst>
              <a:ext uri="{FF2B5EF4-FFF2-40B4-BE49-F238E27FC236}">
                <a16:creationId xmlns:a16="http://schemas.microsoft.com/office/drawing/2014/main" id="{5EA7FE55-DF13-4970-B6DD-6D5D41F9CEC7}"/>
              </a:ext>
            </a:extLst>
          </p:cNvPr>
          <p:cNvSpPr/>
          <p:nvPr/>
        </p:nvSpPr>
        <p:spPr bwMode="auto">
          <a:xfrm>
            <a:off x="1179772" y="380242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要点三</a:t>
            </a:r>
          </a:p>
        </p:txBody>
      </p:sp>
      <p:sp>
        <p:nvSpPr>
          <p:cNvPr id="12" name="等腰三角形 11">
            <a:extLst>
              <a:ext uri="{FF2B5EF4-FFF2-40B4-BE49-F238E27FC236}">
                <a16:creationId xmlns:a16="http://schemas.microsoft.com/office/drawing/2014/main" id="{4C5A8DBC-19DE-4C77-AED3-4AA69AA1E081}"/>
              </a:ext>
            </a:extLst>
          </p:cNvPr>
          <p:cNvSpPr/>
          <p:nvPr/>
        </p:nvSpPr>
        <p:spPr bwMode="auto">
          <a:xfrm rot="5400000">
            <a:off x="2417579" y="393890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3" name="矩形 12">
            <a:extLst>
              <a:ext uri="{FF2B5EF4-FFF2-40B4-BE49-F238E27FC236}">
                <a16:creationId xmlns:a16="http://schemas.microsoft.com/office/drawing/2014/main" id="{29201DBB-2BC9-4C1C-A73D-78B85683521C}"/>
              </a:ext>
            </a:extLst>
          </p:cNvPr>
          <p:cNvSpPr/>
          <p:nvPr/>
        </p:nvSpPr>
        <p:spPr>
          <a:xfrm>
            <a:off x="2828680" y="3833984"/>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增加规定紧急情况下使用维修资金的特别程序。</a:t>
            </a:r>
          </a:p>
        </p:txBody>
      </p:sp>
      <p:sp>
        <p:nvSpPr>
          <p:cNvPr id="14" name="矩形: 圆角 13">
            <a:extLst>
              <a:ext uri="{FF2B5EF4-FFF2-40B4-BE49-F238E27FC236}">
                <a16:creationId xmlns:a16="http://schemas.microsoft.com/office/drawing/2014/main" id="{C0B7BFE9-0AFC-4408-9F9E-14CD8B7E0B4B}"/>
              </a:ext>
            </a:extLst>
          </p:cNvPr>
          <p:cNvSpPr/>
          <p:nvPr/>
        </p:nvSpPr>
        <p:spPr bwMode="auto">
          <a:xfrm>
            <a:off x="1179772" y="438254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要点四</a:t>
            </a:r>
          </a:p>
        </p:txBody>
      </p:sp>
      <p:sp>
        <p:nvSpPr>
          <p:cNvPr id="15" name="等腰三角形 14">
            <a:extLst>
              <a:ext uri="{FF2B5EF4-FFF2-40B4-BE49-F238E27FC236}">
                <a16:creationId xmlns:a16="http://schemas.microsoft.com/office/drawing/2014/main" id="{9CA51BDE-34B1-49ED-9B2E-7B905659865B}"/>
              </a:ext>
            </a:extLst>
          </p:cNvPr>
          <p:cNvSpPr/>
          <p:nvPr/>
        </p:nvSpPr>
        <p:spPr bwMode="auto">
          <a:xfrm rot="5400000">
            <a:off x="2417579" y="451902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6" name="矩形 15">
            <a:extLst>
              <a:ext uri="{FF2B5EF4-FFF2-40B4-BE49-F238E27FC236}">
                <a16:creationId xmlns:a16="http://schemas.microsoft.com/office/drawing/2014/main" id="{57805C6B-1E76-43D9-B27C-F65C30D0F849}"/>
              </a:ext>
            </a:extLst>
          </p:cNvPr>
          <p:cNvSpPr/>
          <p:nvPr/>
        </p:nvSpPr>
        <p:spPr>
          <a:xfrm>
            <a:off x="2828680" y="4414108"/>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建筑物及其附属设施的维修资金的筹集、使用情况应当定期公布。</a:t>
            </a:r>
          </a:p>
        </p:txBody>
      </p:sp>
      <p:sp>
        <p:nvSpPr>
          <p:cNvPr id="17" name="矩形: 圆角 16">
            <a:extLst>
              <a:ext uri="{FF2B5EF4-FFF2-40B4-BE49-F238E27FC236}">
                <a16:creationId xmlns:a16="http://schemas.microsoft.com/office/drawing/2014/main" id="{E73AC292-1AF0-4C17-BA6E-63A1F94BA5EE}"/>
              </a:ext>
            </a:extLst>
          </p:cNvPr>
          <p:cNvSpPr/>
          <p:nvPr/>
        </p:nvSpPr>
        <p:spPr bwMode="auto">
          <a:xfrm>
            <a:off x="1179772" y="4962673"/>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要点五</a:t>
            </a:r>
          </a:p>
        </p:txBody>
      </p:sp>
      <p:sp>
        <p:nvSpPr>
          <p:cNvPr id="18" name="等腰三角形 17">
            <a:extLst>
              <a:ext uri="{FF2B5EF4-FFF2-40B4-BE49-F238E27FC236}">
                <a16:creationId xmlns:a16="http://schemas.microsoft.com/office/drawing/2014/main" id="{94FA1CC5-CE85-4677-ABC1-463E3A068546}"/>
              </a:ext>
            </a:extLst>
          </p:cNvPr>
          <p:cNvSpPr/>
          <p:nvPr/>
        </p:nvSpPr>
        <p:spPr bwMode="auto">
          <a:xfrm rot="5400000">
            <a:off x="2417579" y="5099151"/>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9" name="矩形 18">
            <a:extLst>
              <a:ext uri="{FF2B5EF4-FFF2-40B4-BE49-F238E27FC236}">
                <a16:creationId xmlns:a16="http://schemas.microsoft.com/office/drawing/2014/main" id="{DDAEBCAB-E830-4D24-9D90-73B9FD769F78}"/>
              </a:ext>
            </a:extLst>
          </p:cNvPr>
          <p:cNvSpPr/>
          <p:nvPr/>
        </p:nvSpPr>
        <p:spPr>
          <a:xfrm>
            <a:off x="2828680" y="4994232"/>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增加规定业主的相关行为应当符合节约资源、保护生态环境的要求。</a:t>
            </a:r>
          </a:p>
        </p:txBody>
      </p:sp>
      <p:sp>
        <p:nvSpPr>
          <p:cNvPr id="20" name="矩形: 圆角 19">
            <a:extLst>
              <a:ext uri="{FF2B5EF4-FFF2-40B4-BE49-F238E27FC236}">
                <a16:creationId xmlns:a16="http://schemas.microsoft.com/office/drawing/2014/main" id="{04349AD8-B2F2-4BF7-9EC1-F009C342F4C5}"/>
              </a:ext>
            </a:extLst>
          </p:cNvPr>
          <p:cNvSpPr/>
          <p:nvPr/>
        </p:nvSpPr>
        <p:spPr bwMode="auto">
          <a:xfrm>
            <a:off x="1179772" y="5542797"/>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要点六</a:t>
            </a:r>
          </a:p>
        </p:txBody>
      </p:sp>
      <p:sp>
        <p:nvSpPr>
          <p:cNvPr id="21" name="等腰三角形 20">
            <a:extLst>
              <a:ext uri="{FF2B5EF4-FFF2-40B4-BE49-F238E27FC236}">
                <a16:creationId xmlns:a16="http://schemas.microsoft.com/office/drawing/2014/main" id="{D314E2D4-1C61-4200-996B-7A1BEBFD4017}"/>
              </a:ext>
            </a:extLst>
          </p:cNvPr>
          <p:cNvSpPr/>
          <p:nvPr/>
        </p:nvSpPr>
        <p:spPr bwMode="auto">
          <a:xfrm rot="5400000">
            <a:off x="2417579" y="567927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2" name="矩形 21">
            <a:extLst>
              <a:ext uri="{FF2B5EF4-FFF2-40B4-BE49-F238E27FC236}">
                <a16:creationId xmlns:a16="http://schemas.microsoft.com/office/drawing/2014/main" id="{E5E09B91-4C90-4384-B60A-A2F09051B70A}"/>
              </a:ext>
            </a:extLst>
          </p:cNvPr>
          <p:cNvSpPr/>
          <p:nvPr/>
        </p:nvSpPr>
        <p:spPr>
          <a:xfrm>
            <a:off x="2828680" y="5574356"/>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征用组织、个人的不动产或者动产的事由中增加“疫情防控”。</a:t>
            </a:r>
          </a:p>
        </p:txBody>
      </p:sp>
    </p:spTree>
    <p:extLst>
      <p:ext uri="{BB962C8B-B14F-4D97-AF65-F5344CB8AC3E}">
        <p14:creationId xmlns:p14="http://schemas.microsoft.com/office/powerpoint/2010/main" val="11520891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400" fill="hold"/>
                                        <p:tgtEl>
                                          <p:spTgt spid="5"/>
                                        </p:tgtEl>
                                        <p:attrNameLst>
                                          <p:attrName>ppt_w</p:attrName>
                                        </p:attrNameLst>
                                      </p:cBhvr>
                                      <p:tavLst>
                                        <p:tav tm="0">
                                          <p:val>
                                            <p:fltVal val="0"/>
                                          </p:val>
                                        </p:tav>
                                        <p:tav tm="100000">
                                          <p:val>
                                            <p:strVal val="#ppt_w"/>
                                          </p:val>
                                        </p:tav>
                                      </p:tavLst>
                                    </p:anim>
                                    <p:anim calcmode="lin" valueType="num">
                                      <p:cBhvr>
                                        <p:cTn id="8" dur="400" fill="hold"/>
                                        <p:tgtEl>
                                          <p:spTgt spid="5"/>
                                        </p:tgtEl>
                                        <p:attrNameLst>
                                          <p:attrName>ppt_h</p:attrName>
                                        </p:attrNameLst>
                                      </p:cBhvr>
                                      <p:tavLst>
                                        <p:tav tm="0">
                                          <p:val>
                                            <p:fltVal val="0"/>
                                          </p:val>
                                        </p:tav>
                                        <p:tav tm="100000">
                                          <p:val>
                                            <p:strVal val="#ppt_h"/>
                                          </p:val>
                                        </p:tav>
                                      </p:tavLst>
                                    </p:anim>
                                    <p:anim calcmode="lin" valueType="num">
                                      <p:cBhvr>
                                        <p:cTn id="9" dur="400" fill="hold"/>
                                        <p:tgtEl>
                                          <p:spTgt spid="5"/>
                                        </p:tgtEl>
                                        <p:attrNameLst>
                                          <p:attrName>style.rotation</p:attrName>
                                        </p:attrNameLst>
                                      </p:cBhvr>
                                      <p:tavLst>
                                        <p:tav tm="0">
                                          <p:val>
                                            <p:fltVal val="90"/>
                                          </p:val>
                                        </p:tav>
                                        <p:tav tm="100000">
                                          <p:val>
                                            <p:fltVal val="0"/>
                                          </p:val>
                                        </p:tav>
                                      </p:tavLst>
                                    </p:anim>
                                    <p:animEffect transition="in" filter="fade">
                                      <p:cBhvr>
                                        <p:cTn id="10" dur="400"/>
                                        <p:tgtEl>
                                          <p:spTgt spid="5"/>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300"/>
                                        <p:tgtEl>
                                          <p:spTgt spid="6"/>
                                        </p:tgtEl>
                                        <p:attrNameLst>
                                          <p:attrName>ppt_x</p:attrName>
                                        </p:attrNameLst>
                                      </p:cBhvr>
                                      <p:tavLst>
                                        <p:tav tm="0">
                                          <p:val>
                                            <p:strVal val="#ppt_x-#ppt_w*1.125000"/>
                                          </p:val>
                                        </p:tav>
                                        <p:tav tm="100000">
                                          <p:val>
                                            <p:strVal val="#ppt_x"/>
                                          </p:val>
                                        </p:tav>
                                      </p:tavLst>
                                    </p:anim>
                                    <p:animEffect transition="in" filter="wipe(right)">
                                      <p:cBhvr>
                                        <p:cTn id="15" dur="300"/>
                                        <p:tgtEl>
                                          <p:spTgt spid="6"/>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400" fill="hold"/>
                                        <p:tgtEl>
                                          <p:spTgt spid="8"/>
                                        </p:tgtEl>
                                        <p:attrNameLst>
                                          <p:attrName>ppt_w</p:attrName>
                                        </p:attrNameLst>
                                      </p:cBhvr>
                                      <p:tavLst>
                                        <p:tav tm="0">
                                          <p:val>
                                            <p:fltVal val="0"/>
                                          </p:val>
                                        </p:tav>
                                        <p:tav tm="100000">
                                          <p:val>
                                            <p:strVal val="#ppt_w"/>
                                          </p:val>
                                        </p:tav>
                                      </p:tavLst>
                                    </p:anim>
                                    <p:anim calcmode="lin" valueType="num">
                                      <p:cBhvr>
                                        <p:cTn id="24" dur="400" fill="hold"/>
                                        <p:tgtEl>
                                          <p:spTgt spid="8"/>
                                        </p:tgtEl>
                                        <p:attrNameLst>
                                          <p:attrName>ppt_h</p:attrName>
                                        </p:attrNameLst>
                                      </p:cBhvr>
                                      <p:tavLst>
                                        <p:tav tm="0">
                                          <p:val>
                                            <p:fltVal val="0"/>
                                          </p:val>
                                        </p:tav>
                                        <p:tav tm="100000">
                                          <p:val>
                                            <p:strVal val="#ppt_h"/>
                                          </p:val>
                                        </p:tav>
                                      </p:tavLst>
                                    </p:anim>
                                    <p:anim calcmode="lin" valueType="num">
                                      <p:cBhvr>
                                        <p:cTn id="25" dur="400" fill="hold"/>
                                        <p:tgtEl>
                                          <p:spTgt spid="8"/>
                                        </p:tgtEl>
                                        <p:attrNameLst>
                                          <p:attrName>style.rotation</p:attrName>
                                        </p:attrNameLst>
                                      </p:cBhvr>
                                      <p:tavLst>
                                        <p:tav tm="0">
                                          <p:val>
                                            <p:fltVal val="90"/>
                                          </p:val>
                                        </p:tav>
                                        <p:tav tm="100000">
                                          <p:val>
                                            <p:fltVal val="0"/>
                                          </p:val>
                                        </p:tav>
                                      </p:tavLst>
                                    </p:anim>
                                    <p:animEffect transition="in" filter="fade">
                                      <p:cBhvr>
                                        <p:cTn id="26" dur="400"/>
                                        <p:tgtEl>
                                          <p:spTgt spid="8"/>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300"/>
                                        <p:tgtEl>
                                          <p:spTgt spid="9"/>
                                        </p:tgtEl>
                                        <p:attrNameLst>
                                          <p:attrName>ppt_x</p:attrName>
                                        </p:attrNameLst>
                                      </p:cBhvr>
                                      <p:tavLst>
                                        <p:tav tm="0">
                                          <p:val>
                                            <p:strVal val="#ppt_x-#ppt_w*1.125000"/>
                                          </p:val>
                                        </p:tav>
                                        <p:tav tm="100000">
                                          <p:val>
                                            <p:strVal val="#ppt_x"/>
                                          </p:val>
                                        </p:tav>
                                      </p:tavLst>
                                    </p:anim>
                                    <p:animEffect transition="in" filter="wipe(right)">
                                      <p:cBhvr>
                                        <p:cTn id="31" dur="300"/>
                                        <p:tgtEl>
                                          <p:spTgt spid="9"/>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400" fill="hold"/>
                                        <p:tgtEl>
                                          <p:spTgt spid="11"/>
                                        </p:tgtEl>
                                        <p:attrNameLst>
                                          <p:attrName>ppt_w</p:attrName>
                                        </p:attrNameLst>
                                      </p:cBhvr>
                                      <p:tavLst>
                                        <p:tav tm="0">
                                          <p:val>
                                            <p:fltVal val="0"/>
                                          </p:val>
                                        </p:tav>
                                        <p:tav tm="100000">
                                          <p:val>
                                            <p:strVal val="#ppt_w"/>
                                          </p:val>
                                        </p:tav>
                                      </p:tavLst>
                                    </p:anim>
                                    <p:anim calcmode="lin" valueType="num">
                                      <p:cBhvr>
                                        <p:cTn id="40" dur="400" fill="hold"/>
                                        <p:tgtEl>
                                          <p:spTgt spid="11"/>
                                        </p:tgtEl>
                                        <p:attrNameLst>
                                          <p:attrName>ppt_h</p:attrName>
                                        </p:attrNameLst>
                                      </p:cBhvr>
                                      <p:tavLst>
                                        <p:tav tm="0">
                                          <p:val>
                                            <p:fltVal val="0"/>
                                          </p:val>
                                        </p:tav>
                                        <p:tav tm="100000">
                                          <p:val>
                                            <p:strVal val="#ppt_h"/>
                                          </p:val>
                                        </p:tav>
                                      </p:tavLst>
                                    </p:anim>
                                    <p:anim calcmode="lin" valueType="num">
                                      <p:cBhvr>
                                        <p:cTn id="41" dur="400" fill="hold"/>
                                        <p:tgtEl>
                                          <p:spTgt spid="11"/>
                                        </p:tgtEl>
                                        <p:attrNameLst>
                                          <p:attrName>style.rotation</p:attrName>
                                        </p:attrNameLst>
                                      </p:cBhvr>
                                      <p:tavLst>
                                        <p:tav tm="0">
                                          <p:val>
                                            <p:fltVal val="90"/>
                                          </p:val>
                                        </p:tav>
                                        <p:tav tm="100000">
                                          <p:val>
                                            <p:fltVal val="0"/>
                                          </p:val>
                                        </p:tav>
                                      </p:tavLst>
                                    </p:anim>
                                    <p:animEffect transition="in" filter="fade">
                                      <p:cBhvr>
                                        <p:cTn id="42" dur="400"/>
                                        <p:tgtEl>
                                          <p:spTgt spid="11"/>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300"/>
                                        <p:tgtEl>
                                          <p:spTgt spid="12"/>
                                        </p:tgtEl>
                                        <p:attrNameLst>
                                          <p:attrName>ppt_x</p:attrName>
                                        </p:attrNameLst>
                                      </p:cBhvr>
                                      <p:tavLst>
                                        <p:tav tm="0">
                                          <p:val>
                                            <p:strVal val="#ppt_x-#ppt_w*1.125000"/>
                                          </p:val>
                                        </p:tav>
                                        <p:tav tm="100000">
                                          <p:val>
                                            <p:strVal val="#ppt_x"/>
                                          </p:val>
                                        </p:tav>
                                      </p:tavLst>
                                    </p:anim>
                                    <p:animEffect transition="in" filter="wipe(right)">
                                      <p:cBhvr>
                                        <p:cTn id="47" dur="300"/>
                                        <p:tgtEl>
                                          <p:spTgt spid="12"/>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400" fill="hold"/>
                                        <p:tgtEl>
                                          <p:spTgt spid="14"/>
                                        </p:tgtEl>
                                        <p:attrNameLst>
                                          <p:attrName>ppt_w</p:attrName>
                                        </p:attrNameLst>
                                      </p:cBhvr>
                                      <p:tavLst>
                                        <p:tav tm="0">
                                          <p:val>
                                            <p:fltVal val="0"/>
                                          </p:val>
                                        </p:tav>
                                        <p:tav tm="100000">
                                          <p:val>
                                            <p:strVal val="#ppt_w"/>
                                          </p:val>
                                        </p:tav>
                                      </p:tavLst>
                                    </p:anim>
                                    <p:anim calcmode="lin" valueType="num">
                                      <p:cBhvr>
                                        <p:cTn id="56" dur="400" fill="hold"/>
                                        <p:tgtEl>
                                          <p:spTgt spid="14"/>
                                        </p:tgtEl>
                                        <p:attrNameLst>
                                          <p:attrName>ppt_h</p:attrName>
                                        </p:attrNameLst>
                                      </p:cBhvr>
                                      <p:tavLst>
                                        <p:tav tm="0">
                                          <p:val>
                                            <p:fltVal val="0"/>
                                          </p:val>
                                        </p:tav>
                                        <p:tav tm="100000">
                                          <p:val>
                                            <p:strVal val="#ppt_h"/>
                                          </p:val>
                                        </p:tav>
                                      </p:tavLst>
                                    </p:anim>
                                    <p:anim calcmode="lin" valueType="num">
                                      <p:cBhvr>
                                        <p:cTn id="57" dur="400" fill="hold"/>
                                        <p:tgtEl>
                                          <p:spTgt spid="14"/>
                                        </p:tgtEl>
                                        <p:attrNameLst>
                                          <p:attrName>style.rotation</p:attrName>
                                        </p:attrNameLst>
                                      </p:cBhvr>
                                      <p:tavLst>
                                        <p:tav tm="0">
                                          <p:val>
                                            <p:fltVal val="90"/>
                                          </p:val>
                                        </p:tav>
                                        <p:tav tm="100000">
                                          <p:val>
                                            <p:fltVal val="0"/>
                                          </p:val>
                                        </p:tav>
                                      </p:tavLst>
                                    </p:anim>
                                    <p:animEffect transition="in" filter="fade">
                                      <p:cBhvr>
                                        <p:cTn id="58" dur="400"/>
                                        <p:tgtEl>
                                          <p:spTgt spid="14"/>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300"/>
                                        <p:tgtEl>
                                          <p:spTgt spid="15"/>
                                        </p:tgtEl>
                                        <p:attrNameLst>
                                          <p:attrName>ppt_x</p:attrName>
                                        </p:attrNameLst>
                                      </p:cBhvr>
                                      <p:tavLst>
                                        <p:tav tm="0">
                                          <p:val>
                                            <p:strVal val="#ppt_x-#ppt_w*1.125000"/>
                                          </p:val>
                                        </p:tav>
                                        <p:tav tm="100000">
                                          <p:val>
                                            <p:strVal val="#ppt_x"/>
                                          </p:val>
                                        </p:tav>
                                      </p:tavLst>
                                    </p:anim>
                                    <p:animEffect transition="in" filter="wipe(right)">
                                      <p:cBhvr>
                                        <p:cTn id="63" dur="300"/>
                                        <p:tgtEl>
                                          <p:spTgt spid="15"/>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400" fill="hold"/>
                                        <p:tgtEl>
                                          <p:spTgt spid="17"/>
                                        </p:tgtEl>
                                        <p:attrNameLst>
                                          <p:attrName>ppt_w</p:attrName>
                                        </p:attrNameLst>
                                      </p:cBhvr>
                                      <p:tavLst>
                                        <p:tav tm="0">
                                          <p:val>
                                            <p:fltVal val="0"/>
                                          </p:val>
                                        </p:tav>
                                        <p:tav tm="100000">
                                          <p:val>
                                            <p:strVal val="#ppt_w"/>
                                          </p:val>
                                        </p:tav>
                                      </p:tavLst>
                                    </p:anim>
                                    <p:anim calcmode="lin" valueType="num">
                                      <p:cBhvr>
                                        <p:cTn id="72" dur="400" fill="hold"/>
                                        <p:tgtEl>
                                          <p:spTgt spid="17"/>
                                        </p:tgtEl>
                                        <p:attrNameLst>
                                          <p:attrName>ppt_h</p:attrName>
                                        </p:attrNameLst>
                                      </p:cBhvr>
                                      <p:tavLst>
                                        <p:tav tm="0">
                                          <p:val>
                                            <p:fltVal val="0"/>
                                          </p:val>
                                        </p:tav>
                                        <p:tav tm="100000">
                                          <p:val>
                                            <p:strVal val="#ppt_h"/>
                                          </p:val>
                                        </p:tav>
                                      </p:tavLst>
                                    </p:anim>
                                    <p:anim calcmode="lin" valueType="num">
                                      <p:cBhvr>
                                        <p:cTn id="73" dur="400" fill="hold"/>
                                        <p:tgtEl>
                                          <p:spTgt spid="17"/>
                                        </p:tgtEl>
                                        <p:attrNameLst>
                                          <p:attrName>style.rotation</p:attrName>
                                        </p:attrNameLst>
                                      </p:cBhvr>
                                      <p:tavLst>
                                        <p:tav tm="0">
                                          <p:val>
                                            <p:fltVal val="90"/>
                                          </p:val>
                                        </p:tav>
                                        <p:tav tm="100000">
                                          <p:val>
                                            <p:fltVal val="0"/>
                                          </p:val>
                                        </p:tav>
                                      </p:tavLst>
                                    </p:anim>
                                    <p:animEffect transition="in" filter="fade">
                                      <p:cBhvr>
                                        <p:cTn id="74" dur="400"/>
                                        <p:tgtEl>
                                          <p:spTgt spid="17"/>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additive="base">
                                        <p:cTn id="78" dur="300"/>
                                        <p:tgtEl>
                                          <p:spTgt spid="18"/>
                                        </p:tgtEl>
                                        <p:attrNameLst>
                                          <p:attrName>ppt_x</p:attrName>
                                        </p:attrNameLst>
                                      </p:cBhvr>
                                      <p:tavLst>
                                        <p:tav tm="0">
                                          <p:val>
                                            <p:strVal val="#ppt_x-#ppt_w*1.125000"/>
                                          </p:val>
                                        </p:tav>
                                        <p:tav tm="100000">
                                          <p:val>
                                            <p:strVal val="#ppt_x"/>
                                          </p:val>
                                        </p:tav>
                                      </p:tavLst>
                                    </p:anim>
                                    <p:animEffect transition="in" filter="wipe(right)">
                                      <p:cBhvr>
                                        <p:cTn id="79" dur="300"/>
                                        <p:tgtEl>
                                          <p:spTgt spid="18"/>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left)">
                                      <p:cBhvr>
                                        <p:cTn id="83" dur="500"/>
                                        <p:tgtEl>
                                          <p:spTgt spid="19"/>
                                        </p:tgtEl>
                                      </p:cBhvr>
                                    </p:animEffect>
                                  </p:childTnLst>
                                </p:cTn>
                              </p:par>
                            </p:childTnLst>
                          </p:cTn>
                        </p:par>
                        <p:par>
                          <p:cTn id="84" fill="hold">
                            <p:stCondLst>
                              <p:cond delay="6000"/>
                            </p:stCondLst>
                            <p:childTnLst>
                              <p:par>
                                <p:cTn id="85" presetID="31"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400" fill="hold"/>
                                        <p:tgtEl>
                                          <p:spTgt spid="20"/>
                                        </p:tgtEl>
                                        <p:attrNameLst>
                                          <p:attrName>ppt_w</p:attrName>
                                        </p:attrNameLst>
                                      </p:cBhvr>
                                      <p:tavLst>
                                        <p:tav tm="0">
                                          <p:val>
                                            <p:fltVal val="0"/>
                                          </p:val>
                                        </p:tav>
                                        <p:tav tm="100000">
                                          <p:val>
                                            <p:strVal val="#ppt_w"/>
                                          </p:val>
                                        </p:tav>
                                      </p:tavLst>
                                    </p:anim>
                                    <p:anim calcmode="lin" valueType="num">
                                      <p:cBhvr>
                                        <p:cTn id="88" dur="400" fill="hold"/>
                                        <p:tgtEl>
                                          <p:spTgt spid="20"/>
                                        </p:tgtEl>
                                        <p:attrNameLst>
                                          <p:attrName>ppt_h</p:attrName>
                                        </p:attrNameLst>
                                      </p:cBhvr>
                                      <p:tavLst>
                                        <p:tav tm="0">
                                          <p:val>
                                            <p:fltVal val="0"/>
                                          </p:val>
                                        </p:tav>
                                        <p:tav tm="100000">
                                          <p:val>
                                            <p:strVal val="#ppt_h"/>
                                          </p:val>
                                        </p:tav>
                                      </p:tavLst>
                                    </p:anim>
                                    <p:anim calcmode="lin" valueType="num">
                                      <p:cBhvr>
                                        <p:cTn id="89" dur="400" fill="hold"/>
                                        <p:tgtEl>
                                          <p:spTgt spid="20"/>
                                        </p:tgtEl>
                                        <p:attrNameLst>
                                          <p:attrName>style.rotation</p:attrName>
                                        </p:attrNameLst>
                                      </p:cBhvr>
                                      <p:tavLst>
                                        <p:tav tm="0">
                                          <p:val>
                                            <p:fltVal val="90"/>
                                          </p:val>
                                        </p:tav>
                                        <p:tav tm="100000">
                                          <p:val>
                                            <p:fltVal val="0"/>
                                          </p:val>
                                        </p:tav>
                                      </p:tavLst>
                                    </p:anim>
                                    <p:animEffect transition="in" filter="fade">
                                      <p:cBhvr>
                                        <p:cTn id="90" dur="400"/>
                                        <p:tgtEl>
                                          <p:spTgt spid="20"/>
                                        </p:tgtEl>
                                      </p:cBhvr>
                                    </p:animEffect>
                                  </p:childTnLst>
                                </p:cTn>
                              </p:par>
                            </p:childTnLst>
                          </p:cTn>
                        </p:par>
                        <p:par>
                          <p:cTn id="91" fill="hold">
                            <p:stCondLst>
                              <p:cond delay="6400"/>
                            </p:stCondLst>
                            <p:childTnLst>
                              <p:par>
                                <p:cTn id="92" presetID="12" presetClass="entr" presetSubtype="8"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 calcmode="lin" valueType="num">
                                      <p:cBhvr additive="base">
                                        <p:cTn id="94" dur="300"/>
                                        <p:tgtEl>
                                          <p:spTgt spid="21"/>
                                        </p:tgtEl>
                                        <p:attrNameLst>
                                          <p:attrName>ppt_x</p:attrName>
                                        </p:attrNameLst>
                                      </p:cBhvr>
                                      <p:tavLst>
                                        <p:tav tm="0">
                                          <p:val>
                                            <p:strVal val="#ppt_x-#ppt_w*1.125000"/>
                                          </p:val>
                                        </p:tav>
                                        <p:tav tm="100000">
                                          <p:val>
                                            <p:strVal val="#ppt_x"/>
                                          </p:val>
                                        </p:tav>
                                      </p:tavLst>
                                    </p:anim>
                                    <p:animEffect transition="in" filter="wipe(right)">
                                      <p:cBhvr>
                                        <p:cTn id="95" dur="300"/>
                                        <p:tgtEl>
                                          <p:spTgt spid="21"/>
                                        </p:tgtEl>
                                      </p:cBhvr>
                                    </p:animEffect>
                                  </p:childTnLst>
                                </p:cTn>
                              </p:par>
                            </p:childTnLst>
                          </p:cTn>
                        </p:par>
                        <p:par>
                          <p:cTn id="96" fill="hold">
                            <p:stCondLst>
                              <p:cond delay="6700"/>
                            </p:stCondLst>
                            <p:childTnLst>
                              <p:par>
                                <p:cTn id="97" presetID="22" presetClass="entr" presetSubtype="8"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left)">
                                      <p:cBhvr>
                                        <p:cTn id="9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animBg="1"/>
      <p:bldP spid="9" grpId="0" animBg="1"/>
      <p:bldP spid="10"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F6030BDC-908C-4A4B-AC21-D046BBC5A1CE}"/>
              </a:ext>
            </a:extLst>
          </p:cNvPr>
          <p:cNvSpPr/>
          <p:nvPr/>
        </p:nvSpPr>
        <p:spPr bwMode="auto">
          <a:xfrm>
            <a:off x="1179772" y="1641858"/>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要点七</a:t>
            </a:r>
          </a:p>
        </p:txBody>
      </p:sp>
      <p:sp>
        <p:nvSpPr>
          <p:cNvPr id="4" name="等腰三角形 3">
            <a:extLst>
              <a:ext uri="{FF2B5EF4-FFF2-40B4-BE49-F238E27FC236}">
                <a16:creationId xmlns:a16="http://schemas.microsoft.com/office/drawing/2014/main" id="{38C21715-0DEF-4850-ABFB-2950B4F7E6A2}"/>
              </a:ext>
            </a:extLst>
          </p:cNvPr>
          <p:cNvSpPr/>
          <p:nvPr/>
        </p:nvSpPr>
        <p:spPr bwMode="auto">
          <a:xfrm rot="5400000">
            <a:off x="2417579" y="1770434"/>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 name="矩形 4">
            <a:extLst>
              <a:ext uri="{FF2B5EF4-FFF2-40B4-BE49-F238E27FC236}">
                <a16:creationId xmlns:a16="http://schemas.microsoft.com/office/drawing/2014/main" id="{F2DBA0F5-5953-47CE-A0DA-9E3985AE3E18}"/>
              </a:ext>
            </a:extLst>
          </p:cNvPr>
          <p:cNvSpPr/>
          <p:nvPr/>
        </p:nvSpPr>
        <p:spPr>
          <a:xfrm>
            <a:off x="2828680" y="1499316"/>
            <a:ext cx="8690218"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增加规定物业服务企业或者其他管理人应当执行政府依法实施的应急处置措施和其他管理措施，积极配合开展相关工作，业主应当依法予以配合。</a:t>
            </a:r>
          </a:p>
        </p:txBody>
      </p:sp>
      <p:sp>
        <p:nvSpPr>
          <p:cNvPr id="7" name="矩形: 圆角 6">
            <a:extLst>
              <a:ext uri="{FF2B5EF4-FFF2-40B4-BE49-F238E27FC236}">
                <a16:creationId xmlns:a16="http://schemas.microsoft.com/office/drawing/2014/main" id="{B22C1750-DB90-4E99-8936-5ACBD4693B6F}"/>
              </a:ext>
            </a:extLst>
          </p:cNvPr>
          <p:cNvSpPr/>
          <p:nvPr/>
        </p:nvSpPr>
        <p:spPr bwMode="auto">
          <a:xfrm>
            <a:off x="1179772" y="291952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要点八</a:t>
            </a:r>
          </a:p>
        </p:txBody>
      </p:sp>
      <p:sp>
        <p:nvSpPr>
          <p:cNvPr id="8" name="等腰三角形 7">
            <a:extLst>
              <a:ext uri="{FF2B5EF4-FFF2-40B4-BE49-F238E27FC236}">
                <a16:creationId xmlns:a16="http://schemas.microsoft.com/office/drawing/2014/main" id="{61FBD4F7-4BF8-4089-B2FF-472E72F46D7F}"/>
              </a:ext>
            </a:extLst>
          </p:cNvPr>
          <p:cNvSpPr/>
          <p:nvPr/>
        </p:nvSpPr>
        <p:spPr bwMode="auto">
          <a:xfrm rot="5400000">
            <a:off x="2417579" y="3048101"/>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9" name="矩形 8">
            <a:extLst>
              <a:ext uri="{FF2B5EF4-FFF2-40B4-BE49-F238E27FC236}">
                <a16:creationId xmlns:a16="http://schemas.microsoft.com/office/drawing/2014/main" id="{F12166E9-973F-40C3-AB0C-D7E337EF92E2}"/>
              </a:ext>
            </a:extLst>
          </p:cNvPr>
          <p:cNvSpPr/>
          <p:nvPr/>
        </p:nvSpPr>
        <p:spPr>
          <a:xfrm>
            <a:off x="2828679" y="2776983"/>
            <a:ext cx="8690219"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住宅建设用地使用权期限届满的，自动续期。续期费用的缴纳或者减免，依照法律、行政法规的规定办理。</a:t>
            </a:r>
          </a:p>
        </p:txBody>
      </p:sp>
      <p:sp>
        <p:nvSpPr>
          <p:cNvPr id="10" name="矩形: 圆角 9">
            <a:extLst>
              <a:ext uri="{FF2B5EF4-FFF2-40B4-BE49-F238E27FC236}">
                <a16:creationId xmlns:a16="http://schemas.microsoft.com/office/drawing/2014/main" id="{511D75D3-279B-420D-9B3C-D59094A683E1}"/>
              </a:ext>
            </a:extLst>
          </p:cNvPr>
          <p:cNvSpPr/>
          <p:nvPr/>
        </p:nvSpPr>
        <p:spPr bwMode="auto">
          <a:xfrm>
            <a:off x="1179772" y="3965967"/>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要点九</a:t>
            </a:r>
          </a:p>
        </p:txBody>
      </p:sp>
      <p:sp>
        <p:nvSpPr>
          <p:cNvPr id="11" name="等腰三角形 10">
            <a:extLst>
              <a:ext uri="{FF2B5EF4-FFF2-40B4-BE49-F238E27FC236}">
                <a16:creationId xmlns:a16="http://schemas.microsoft.com/office/drawing/2014/main" id="{B4DED248-D95A-4B3E-A8BB-29C8D8EADBC4}"/>
              </a:ext>
            </a:extLst>
          </p:cNvPr>
          <p:cNvSpPr/>
          <p:nvPr/>
        </p:nvSpPr>
        <p:spPr bwMode="auto">
          <a:xfrm rot="5400000">
            <a:off x="2395867" y="409454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2" name="矩形 11">
            <a:extLst>
              <a:ext uri="{FF2B5EF4-FFF2-40B4-BE49-F238E27FC236}">
                <a16:creationId xmlns:a16="http://schemas.microsoft.com/office/drawing/2014/main" id="{DEB815D8-D6A9-4A5F-A6A6-85BD63FB2283}"/>
              </a:ext>
            </a:extLst>
          </p:cNvPr>
          <p:cNvSpPr/>
          <p:nvPr/>
        </p:nvSpPr>
        <p:spPr>
          <a:xfrm>
            <a:off x="2828680" y="3823425"/>
            <a:ext cx="8690220"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增加规定居住权。明确居住权原则上无偿设立，居住权人有权按照合同约定或者遗嘱，经登记占有、使用他人的住宅，以满足其稳定的生活居住需要。</a:t>
            </a:r>
          </a:p>
        </p:txBody>
      </p:sp>
      <p:sp>
        <p:nvSpPr>
          <p:cNvPr id="13" name="矩形: 圆角 12">
            <a:extLst>
              <a:ext uri="{FF2B5EF4-FFF2-40B4-BE49-F238E27FC236}">
                <a16:creationId xmlns:a16="http://schemas.microsoft.com/office/drawing/2014/main" id="{54A8C63E-E82F-4969-BD4F-FD1C673DD734}"/>
              </a:ext>
            </a:extLst>
          </p:cNvPr>
          <p:cNvSpPr/>
          <p:nvPr/>
        </p:nvSpPr>
        <p:spPr bwMode="auto">
          <a:xfrm>
            <a:off x="1179772" y="5259581"/>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a:t>
            </a:r>
          </a:p>
        </p:txBody>
      </p:sp>
      <p:sp>
        <p:nvSpPr>
          <p:cNvPr id="14" name="等腰三角形 13">
            <a:extLst>
              <a:ext uri="{FF2B5EF4-FFF2-40B4-BE49-F238E27FC236}">
                <a16:creationId xmlns:a16="http://schemas.microsoft.com/office/drawing/2014/main" id="{9C222492-7E60-414C-9FBB-77C4AAB90FBD}"/>
              </a:ext>
            </a:extLst>
          </p:cNvPr>
          <p:cNvSpPr/>
          <p:nvPr/>
        </p:nvSpPr>
        <p:spPr bwMode="auto">
          <a:xfrm rot="5400000">
            <a:off x="2395867" y="538815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5" name="矩形 14">
            <a:extLst>
              <a:ext uri="{FF2B5EF4-FFF2-40B4-BE49-F238E27FC236}">
                <a16:creationId xmlns:a16="http://schemas.microsoft.com/office/drawing/2014/main" id="{E8FD4977-C9B7-43C2-8FF9-A557C6E730F1}"/>
              </a:ext>
            </a:extLst>
          </p:cNvPr>
          <p:cNvSpPr/>
          <p:nvPr/>
        </p:nvSpPr>
        <p:spPr>
          <a:xfrm>
            <a:off x="2828680" y="5283239"/>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遗失物自发布招领公告之日起一年内无人认领，归国家所有。</a:t>
            </a:r>
          </a:p>
        </p:txBody>
      </p:sp>
    </p:spTree>
    <p:extLst>
      <p:ext uri="{BB962C8B-B14F-4D97-AF65-F5344CB8AC3E}">
        <p14:creationId xmlns:p14="http://schemas.microsoft.com/office/powerpoint/2010/main" val="36553174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 calcmode="lin" valueType="num">
                                      <p:cBhvr>
                                        <p:cTn id="9" dur="400" fill="hold"/>
                                        <p:tgtEl>
                                          <p:spTgt spid="3"/>
                                        </p:tgtEl>
                                        <p:attrNameLst>
                                          <p:attrName>style.rotation</p:attrName>
                                        </p:attrNameLst>
                                      </p:cBhvr>
                                      <p:tavLst>
                                        <p:tav tm="0">
                                          <p:val>
                                            <p:fltVal val="90"/>
                                          </p:val>
                                        </p:tav>
                                        <p:tav tm="100000">
                                          <p:val>
                                            <p:fltVal val="0"/>
                                          </p:val>
                                        </p:tav>
                                      </p:tavLst>
                                    </p:anim>
                                    <p:animEffect transition="in" filter="fade">
                                      <p:cBhvr>
                                        <p:cTn id="10" dur="400"/>
                                        <p:tgtEl>
                                          <p:spTgt spid="3"/>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400" fill="hold"/>
                                        <p:tgtEl>
                                          <p:spTgt spid="7"/>
                                        </p:tgtEl>
                                        <p:attrNameLst>
                                          <p:attrName>ppt_w</p:attrName>
                                        </p:attrNameLst>
                                      </p:cBhvr>
                                      <p:tavLst>
                                        <p:tav tm="0">
                                          <p:val>
                                            <p:fltVal val="0"/>
                                          </p:val>
                                        </p:tav>
                                        <p:tav tm="100000">
                                          <p:val>
                                            <p:strVal val="#ppt_w"/>
                                          </p:val>
                                        </p:tav>
                                      </p:tavLst>
                                    </p:anim>
                                    <p:anim calcmode="lin" valueType="num">
                                      <p:cBhvr>
                                        <p:cTn id="24" dur="400" fill="hold"/>
                                        <p:tgtEl>
                                          <p:spTgt spid="7"/>
                                        </p:tgtEl>
                                        <p:attrNameLst>
                                          <p:attrName>ppt_h</p:attrName>
                                        </p:attrNameLst>
                                      </p:cBhvr>
                                      <p:tavLst>
                                        <p:tav tm="0">
                                          <p:val>
                                            <p:fltVal val="0"/>
                                          </p:val>
                                        </p:tav>
                                        <p:tav tm="100000">
                                          <p:val>
                                            <p:strVal val="#ppt_h"/>
                                          </p:val>
                                        </p:tav>
                                      </p:tavLst>
                                    </p:anim>
                                    <p:anim calcmode="lin" valueType="num">
                                      <p:cBhvr>
                                        <p:cTn id="25" dur="400" fill="hold"/>
                                        <p:tgtEl>
                                          <p:spTgt spid="7"/>
                                        </p:tgtEl>
                                        <p:attrNameLst>
                                          <p:attrName>style.rotation</p:attrName>
                                        </p:attrNameLst>
                                      </p:cBhvr>
                                      <p:tavLst>
                                        <p:tav tm="0">
                                          <p:val>
                                            <p:fltVal val="90"/>
                                          </p:val>
                                        </p:tav>
                                        <p:tav tm="100000">
                                          <p:val>
                                            <p:fltVal val="0"/>
                                          </p:val>
                                        </p:tav>
                                      </p:tavLst>
                                    </p:anim>
                                    <p:animEffect transition="in" filter="fade">
                                      <p:cBhvr>
                                        <p:cTn id="26" dur="400"/>
                                        <p:tgtEl>
                                          <p:spTgt spid="7"/>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300"/>
                                        <p:tgtEl>
                                          <p:spTgt spid="8"/>
                                        </p:tgtEl>
                                        <p:attrNameLst>
                                          <p:attrName>ppt_x</p:attrName>
                                        </p:attrNameLst>
                                      </p:cBhvr>
                                      <p:tavLst>
                                        <p:tav tm="0">
                                          <p:val>
                                            <p:strVal val="#ppt_x-#ppt_w*1.125000"/>
                                          </p:val>
                                        </p:tav>
                                        <p:tav tm="100000">
                                          <p:val>
                                            <p:strVal val="#ppt_x"/>
                                          </p:val>
                                        </p:tav>
                                      </p:tavLst>
                                    </p:anim>
                                    <p:animEffect transition="in" filter="wipe(right)">
                                      <p:cBhvr>
                                        <p:cTn id="31" dur="300"/>
                                        <p:tgtEl>
                                          <p:spTgt spid="8"/>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400" fill="hold"/>
                                        <p:tgtEl>
                                          <p:spTgt spid="10"/>
                                        </p:tgtEl>
                                        <p:attrNameLst>
                                          <p:attrName>ppt_w</p:attrName>
                                        </p:attrNameLst>
                                      </p:cBhvr>
                                      <p:tavLst>
                                        <p:tav tm="0">
                                          <p:val>
                                            <p:fltVal val="0"/>
                                          </p:val>
                                        </p:tav>
                                        <p:tav tm="100000">
                                          <p:val>
                                            <p:strVal val="#ppt_w"/>
                                          </p:val>
                                        </p:tav>
                                      </p:tavLst>
                                    </p:anim>
                                    <p:anim calcmode="lin" valueType="num">
                                      <p:cBhvr>
                                        <p:cTn id="40" dur="400" fill="hold"/>
                                        <p:tgtEl>
                                          <p:spTgt spid="10"/>
                                        </p:tgtEl>
                                        <p:attrNameLst>
                                          <p:attrName>ppt_h</p:attrName>
                                        </p:attrNameLst>
                                      </p:cBhvr>
                                      <p:tavLst>
                                        <p:tav tm="0">
                                          <p:val>
                                            <p:fltVal val="0"/>
                                          </p:val>
                                        </p:tav>
                                        <p:tav tm="100000">
                                          <p:val>
                                            <p:strVal val="#ppt_h"/>
                                          </p:val>
                                        </p:tav>
                                      </p:tavLst>
                                    </p:anim>
                                    <p:anim calcmode="lin" valueType="num">
                                      <p:cBhvr>
                                        <p:cTn id="41" dur="400" fill="hold"/>
                                        <p:tgtEl>
                                          <p:spTgt spid="10"/>
                                        </p:tgtEl>
                                        <p:attrNameLst>
                                          <p:attrName>style.rotation</p:attrName>
                                        </p:attrNameLst>
                                      </p:cBhvr>
                                      <p:tavLst>
                                        <p:tav tm="0">
                                          <p:val>
                                            <p:fltVal val="90"/>
                                          </p:val>
                                        </p:tav>
                                        <p:tav tm="100000">
                                          <p:val>
                                            <p:fltVal val="0"/>
                                          </p:val>
                                        </p:tav>
                                      </p:tavLst>
                                    </p:anim>
                                    <p:animEffect transition="in" filter="fade">
                                      <p:cBhvr>
                                        <p:cTn id="42" dur="400"/>
                                        <p:tgtEl>
                                          <p:spTgt spid="10"/>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300"/>
                                        <p:tgtEl>
                                          <p:spTgt spid="11"/>
                                        </p:tgtEl>
                                        <p:attrNameLst>
                                          <p:attrName>ppt_x</p:attrName>
                                        </p:attrNameLst>
                                      </p:cBhvr>
                                      <p:tavLst>
                                        <p:tav tm="0">
                                          <p:val>
                                            <p:strVal val="#ppt_x-#ppt_w*1.125000"/>
                                          </p:val>
                                        </p:tav>
                                        <p:tav tm="100000">
                                          <p:val>
                                            <p:strVal val="#ppt_x"/>
                                          </p:val>
                                        </p:tav>
                                      </p:tavLst>
                                    </p:anim>
                                    <p:animEffect transition="in" filter="wipe(right)">
                                      <p:cBhvr>
                                        <p:cTn id="47" dur="300"/>
                                        <p:tgtEl>
                                          <p:spTgt spid="11"/>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500"/>
                                        <p:tgtEl>
                                          <p:spTgt spid="12"/>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400" fill="hold"/>
                                        <p:tgtEl>
                                          <p:spTgt spid="13"/>
                                        </p:tgtEl>
                                        <p:attrNameLst>
                                          <p:attrName>ppt_w</p:attrName>
                                        </p:attrNameLst>
                                      </p:cBhvr>
                                      <p:tavLst>
                                        <p:tav tm="0">
                                          <p:val>
                                            <p:fltVal val="0"/>
                                          </p:val>
                                        </p:tav>
                                        <p:tav tm="100000">
                                          <p:val>
                                            <p:strVal val="#ppt_w"/>
                                          </p:val>
                                        </p:tav>
                                      </p:tavLst>
                                    </p:anim>
                                    <p:anim calcmode="lin" valueType="num">
                                      <p:cBhvr>
                                        <p:cTn id="56" dur="400" fill="hold"/>
                                        <p:tgtEl>
                                          <p:spTgt spid="13"/>
                                        </p:tgtEl>
                                        <p:attrNameLst>
                                          <p:attrName>ppt_h</p:attrName>
                                        </p:attrNameLst>
                                      </p:cBhvr>
                                      <p:tavLst>
                                        <p:tav tm="0">
                                          <p:val>
                                            <p:fltVal val="0"/>
                                          </p:val>
                                        </p:tav>
                                        <p:tav tm="100000">
                                          <p:val>
                                            <p:strVal val="#ppt_h"/>
                                          </p:val>
                                        </p:tav>
                                      </p:tavLst>
                                    </p:anim>
                                    <p:anim calcmode="lin" valueType="num">
                                      <p:cBhvr>
                                        <p:cTn id="57" dur="400" fill="hold"/>
                                        <p:tgtEl>
                                          <p:spTgt spid="13"/>
                                        </p:tgtEl>
                                        <p:attrNameLst>
                                          <p:attrName>style.rotation</p:attrName>
                                        </p:attrNameLst>
                                      </p:cBhvr>
                                      <p:tavLst>
                                        <p:tav tm="0">
                                          <p:val>
                                            <p:fltVal val="90"/>
                                          </p:val>
                                        </p:tav>
                                        <p:tav tm="100000">
                                          <p:val>
                                            <p:fltVal val="0"/>
                                          </p:val>
                                        </p:tav>
                                      </p:tavLst>
                                    </p:anim>
                                    <p:animEffect transition="in" filter="fade">
                                      <p:cBhvr>
                                        <p:cTn id="58" dur="400"/>
                                        <p:tgtEl>
                                          <p:spTgt spid="13"/>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300"/>
                                        <p:tgtEl>
                                          <p:spTgt spid="14"/>
                                        </p:tgtEl>
                                        <p:attrNameLst>
                                          <p:attrName>ppt_x</p:attrName>
                                        </p:attrNameLst>
                                      </p:cBhvr>
                                      <p:tavLst>
                                        <p:tav tm="0">
                                          <p:val>
                                            <p:strVal val="#ppt_x-#ppt_w*1.125000"/>
                                          </p:val>
                                        </p:tav>
                                        <p:tav tm="100000">
                                          <p:val>
                                            <p:strVal val="#ppt_x"/>
                                          </p:val>
                                        </p:tav>
                                      </p:tavLst>
                                    </p:anim>
                                    <p:animEffect transition="in" filter="wipe(right)">
                                      <p:cBhvr>
                                        <p:cTn id="63" dur="300"/>
                                        <p:tgtEl>
                                          <p:spTgt spid="14"/>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7" grpId="0" animBg="1"/>
      <p:bldP spid="8" grpId="0" animBg="1"/>
      <p:bldP spid="9" grpId="0"/>
      <p:bldP spid="10" grpId="0" animBg="1"/>
      <p:bldP spid="11" grpId="0" animBg="1"/>
      <p:bldP spid="12" grpId="0"/>
      <p:bldP spid="13" grpId="0" animBg="1"/>
      <p:bldP spid="14" grpId="0" animBg="1"/>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807CAA3-5E2F-47F3-8536-43E79888F6B7}"/>
              </a:ext>
            </a:extLst>
          </p:cNvPr>
          <p:cNvSpPr/>
          <p:nvPr/>
        </p:nvSpPr>
        <p:spPr>
          <a:xfrm>
            <a:off x="1185863" y="1256438"/>
            <a:ext cx="1114425" cy="844617"/>
          </a:xfrm>
          <a:prstGeom prst="roundRect">
            <a:avLst/>
          </a:prstGeom>
          <a:ln>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sz="2000" dirty="0">
                <a:solidFill>
                  <a:prstClr val="white"/>
                </a:solidFill>
                <a:latin typeface="思源宋体 CN Heavy" panose="02020900000000000000" pitchFamily="18" charset="-122"/>
                <a:ea typeface="思源宋体 CN Heavy" panose="02020900000000000000" pitchFamily="18" charset="-122"/>
              </a:rPr>
              <a:t>合同编</a:t>
            </a:r>
            <a:endParaRPr kumimoji="0" lang="zh-CN" altLang="en-US"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endParaRPr>
          </a:p>
        </p:txBody>
      </p:sp>
      <p:sp>
        <p:nvSpPr>
          <p:cNvPr id="4" name="矩形 3">
            <a:extLst>
              <a:ext uri="{FF2B5EF4-FFF2-40B4-BE49-F238E27FC236}">
                <a16:creationId xmlns:a16="http://schemas.microsoft.com/office/drawing/2014/main" id="{849195C5-8D75-4215-8FD3-52C47666543E}"/>
              </a:ext>
            </a:extLst>
          </p:cNvPr>
          <p:cNvSpPr/>
          <p:nvPr/>
        </p:nvSpPr>
        <p:spPr>
          <a:xfrm>
            <a:off x="2419350" y="1404859"/>
            <a:ext cx="8755469" cy="584775"/>
          </a:xfrm>
          <a:prstGeom prst="rect">
            <a:avLst/>
          </a:prstGeom>
        </p:spPr>
        <p:txBody>
          <a:bodyPr wrap="square">
            <a:spAutoFit/>
          </a:bodyPr>
          <a:lstStyle/>
          <a:p>
            <a:pPr lvl="0"/>
            <a:r>
              <a:rPr lang="zh-CN" altLang="en-US" sz="1600" dirty="0">
                <a:solidFill>
                  <a:prstClr val="black"/>
                </a:solidFill>
              </a:rPr>
              <a:t>合同制度是市场经济的基本法律制度。第三编“合同”在现行合同法的基础上，贯彻全面深化改革的精神，坚持维护契约、平等交换、公平竞争，促进商品和要素自由流动，完善合同制度。</a:t>
            </a:r>
            <a:endParaRPr kumimoji="0" lang="zh-CN" altLang="en-US" sz="1600" b="0" i="0" u="none" strike="noStrike" kern="1200" cap="none" spc="0" normalizeH="0" baseline="0" noProof="0" dirty="0">
              <a:ln>
                <a:noFill/>
              </a:ln>
              <a:solidFill>
                <a:prstClr val="black"/>
              </a:solidFill>
              <a:effectLst/>
              <a:uLnTx/>
              <a:uFillTx/>
              <a:latin typeface="Impact"/>
              <a:ea typeface="微软雅黑"/>
              <a:cs typeface="+mn-cs"/>
            </a:endParaRPr>
          </a:p>
        </p:txBody>
      </p:sp>
      <p:sp>
        <p:nvSpPr>
          <p:cNvPr id="5" name="矩形: 圆角 4">
            <a:extLst>
              <a:ext uri="{FF2B5EF4-FFF2-40B4-BE49-F238E27FC236}">
                <a16:creationId xmlns:a16="http://schemas.microsoft.com/office/drawing/2014/main" id="{F191D4DD-EBDF-4448-BB34-EBD8AC2CA466}"/>
              </a:ext>
            </a:extLst>
          </p:cNvPr>
          <p:cNvSpPr/>
          <p:nvPr/>
        </p:nvSpPr>
        <p:spPr bwMode="auto">
          <a:xfrm>
            <a:off x="1179772" y="243030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要点一</a:t>
            </a:r>
          </a:p>
        </p:txBody>
      </p:sp>
      <p:sp>
        <p:nvSpPr>
          <p:cNvPr id="6" name="等腰三角形 5">
            <a:extLst>
              <a:ext uri="{FF2B5EF4-FFF2-40B4-BE49-F238E27FC236}">
                <a16:creationId xmlns:a16="http://schemas.microsoft.com/office/drawing/2014/main" id="{689088A9-E4E8-434A-9610-62C0376BCF7A}"/>
              </a:ext>
            </a:extLst>
          </p:cNvPr>
          <p:cNvSpPr/>
          <p:nvPr/>
        </p:nvSpPr>
        <p:spPr bwMode="auto">
          <a:xfrm rot="5400000">
            <a:off x="2417579" y="256678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 name="矩形 6">
            <a:extLst>
              <a:ext uri="{FF2B5EF4-FFF2-40B4-BE49-F238E27FC236}">
                <a16:creationId xmlns:a16="http://schemas.microsoft.com/office/drawing/2014/main" id="{4D3B5EC3-E32D-4462-884B-D6D74D552203}"/>
              </a:ext>
            </a:extLst>
          </p:cNvPr>
          <p:cNvSpPr/>
          <p:nvPr/>
        </p:nvSpPr>
        <p:spPr>
          <a:xfrm>
            <a:off x="2828680" y="2433423"/>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依法成立的合同，受法律保护。</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8" name="矩形: 圆角 7">
            <a:extLst>
              <a:ext uri="{FF2B5EF4-FFF2-40B4-BE49-F238E27FC236}">
                <a16:creationId xmlns:a16="http://schemas.microsoft.com/office/drawing/2014/main" id="{C18EE373-0C6E-4FE1-93B0-81F58C9037FF}"/>
              </a:ext>
            </a:extLst>
          </p:cNvPr>
          <p:cNvSpPr/>
          <p:nvPr/>
        </p:nvSpPr>
        <p:spPr bwMode="auto">
          <a:xfrm>
            <a:off x="1179772" y="3155774"/>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要点二</a:t>
            </a:r>
          </a:p>
        </p:txBody>
      </p:sp>
      <p:sp>
        <p:nvSpPr>
          <p:cNvPr id="9" name="等腰三角形 8">
            <a:extLst>
              <a:ext uri="{FF2B5EF4-FFF2-40B4-BE49-F238E27FC236}">
                <a16:creationId xmlns:a16="http://schemas.microsoft.com/office/drawing/2014/main" id="{513CF0C8-444C-49EB-BDA5-DDF8AFBF9384}"/>
              </a:ext>
            </a:extLst>
          </p:cNvPr>
          <p:cNvSpPr/>
          <p:nvPr/>
        </p:nvSpPr>
        <p:spPr bwMode="auto">
          <a:xfrm rot="5400000">
            <a:off x="2417579" y="328435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 name="矩形 9">
            <a:extLst>
              <a:ext uri="{FF2B5EF4-FFF2-40B4-BE49-F238E27FC236}">
                <a16:creationId xmlns:a16="http://schemas.microsoft.com/office/drawing/2014/main" id="{755BAFCF-E60D-4B9C-9D00-83A281068C1E}"/>
              </a:ext>
            </a:extLst>
          </p:cNvPr>
          <p:cNvSpPr/>
          <p:nvPr/>
        </p:nvSpPr>
        <p:spPr>
          <a:xfrm>
            <a:off x="2828680" y="2993612"/>
            <a:ext cx="7039828" cy="728982"/>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完善电子合同订立规则，增加了预约合同的具体规定</a:t>
            </a:r>
            <a:r>
              <a:rPr lang="en-US" altLang="zh-CN" kern="0" dirty="0">
                <a:solidFill>
                  <a:prstClr val="black"/>
                </a:solidFill>
                <a:latin typeface="仿宋_GB2312" panose="02010609030101010101" pitchFamily="49" charset="-122"/>
                <a:ea typeface="微软雅黑" panose="020B0503020204020204" pitchFamily="34" charset="-122"/>
              </a:rPr>
              <a:t>,</a:t>
            </a:r>
            <a:r>
              <a:rPr lang="zh-CN" altLang="en-US" kern="0" dirty="0">
                <a:solidFill>
                  <a:prstClr val="black"/>
                </a:solidFill>
                <a:latin typeface="仿宋_GB2312" panose="02010609030101010101" pitchFamily="49" charset="-122"/>
                <a:ea typeface="微软雅黑" panose="020B0503020204020204" pitchFamily="34" charset="-122"/>
              </a:rPr>
              <a:t>完善了格式条款制度等合同订立制度。</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1" name="矩形: 圆角 10">
            <a:extLst>
              <a:ext uri="{FF2B5EF4-FFF2-40B4-BE49-F238E27FC236}">
                <a16:creationId xmlns:a16="http://schemas.microsoft.com/office/drawing/2014/main" id="{5EA7FE55-DF13-4970-B6DD-6D5D41F9CEC7}"/>
              </a:ext>
            </a:extLst>
          </p:cNvPr>
          <p:cNvSpPr/>
          <p:nvPr/>
        </p:nvSpPr>
        <p:spPr bwMode="auto">
          <a:xfrm>
            <a:off x="1179772" y="380242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要点三</a:t>
            </a:r>
          </a:p>
        </p:txBody>
      </p:sp>
      <p:sp>
        <p:nvSpPr>
          <p:cNvPr id="12" name="等腰三角形 11">
            <a:extLst>
              <a:ext uri="{FF2B5EF4-FFF2-40B4-BE49-F238E27FC236}">
                <a16:creationId xmlns:a16="http://schemas.microsoft.com/office/drawing/2014/main" id="{4C5A8DBC-19DE-4C77-AED3-4AA69AA1E081}"/>
              </a:ext>
            </a:extLst>
          </p:cNvPr>
          <p:cNvSpPr/>
          <p:nvPr/>
        </p:nvSpPr>
        <p:spPr bwMode="auto">
          <a:xfrm rot="5400000">
            <a:off x="2417579" y="393890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 name="矩形 12">
            <a:extLst>
              <a:ext uri="{FF2B5EF4-FFF2-40B4-BE49-F238E27FC236}">
                <a16:creationId xmlns:a16="http://schemas.microsoft.com/office/drawing/2014/main" id="{29201DBB-2BC9-4C1C-A73D-78B85683521C}"/>
              </a:ext>
            </a:extLst>
          </p:cNvPr>
          <p:cNvSpPr/>
          <p:nvPr/>
        </p:nvSpPr>
        <p:spPr>
          <a:xfrm>
            <a:off x="2828680" y="3833984"/>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完善国家订货合同制度</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4" name="矩形: 圆角 13">
            <a:extLst>
              <a:ext uri="{FF2B5EF4-FFF2-40B4-BE49-F238E27FC236}">
                <a16:creationId xmlns:a16="http://schemas.microsoft.com/office/drawing/2014/main" id="{C0B7BFE9-0AFC-4408-9F9E-14CD8B7E0B4B}"/>
              </a:ext>
            </a:extLst>
          </p:cNvPr>
          <p:cNvSpPr/>
          <p:nvPr/>
        </p:nvSpPr>
        <p:spPr bwMode="auto">
          <a:xfrm>
            <a:off x="1179772" y="438254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要点四</a:t>
            </a:r>
          </a:p>
        </p:txBody>
      </p:sp>
      <p:sp>
        <p:nvSpPr>
          <p:cNvPr id="15" name="等腰三角形 14">
            <a:extLst>
              <a:ext uri="{FF2B5EF4-FFF2-40B4-BE49-F238E27FC236}">
                <a16:creationId xmlns:a16="http://schemas.microsoft.com/office/drawing/2014/main" id="{9CA51BDE-34B1-49ED-9B2E-7B905659865B}"/>
              </a:ext>
            </a:extLst>
          </p:cNvPr>
          <p:cNvSpPr/>
          <p:nvPr/>
        </p:nvSpPr>
        <p:spPr bwMode="auto">
          <a:xfrm rot="5400000">
            <a:off x="2417579" y="451902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 name="矩形 15">
            <a:extLst>
              <a:ext uri="{FF2B5EF4-FFF2-40B4-BE49-F238E27FC236}">
                <a16:creationId xmlns:a16="http://schemas.microsoft.com/office/drawing/2014/main" id="{57805C6B-1E76-43D9-B27C-F65C30D0F849}"/>
              </a:ext>
            </a:extLst>
          </p:cNvPr>
          <p:cNvSpPr/>
          <p:nvPr/>
        </p:nvSpPr>
        <p:spPr>
          <a:xfrm>
            <a:off x="2828680" y="4414108"/>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增加规定情势变更制度。</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7" name="矩形: 圆角 16">
            <a:extLst>
              <a:ext uri="{FF2B5EF4-FFF2-40B4-BE49-F238E27FC236}">
                <a16:creationId xmlns:a16="http://schemas.microsoft.com/office/drawing/2014/main" id="{E73AC292-1AF0-4C17-BA6E-63A1F94BA5EE}"/>
              </a:ext>
            </a:extLst>
          </p:cNvPr>
          <p:cNvSpPr/>
          <p:nvPr/>
        </p:nvSpPr>
        <p:spPr bwMode="auto">
          <a:xfrm>
            <a:off x="1179772" y="4962673"/>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要点五</a:t>
            </a:r>
          </a:p>
        </p:txBody>
      </p:sp>
      <p:sp>
        <p:nvSpPr>
          <p:cNvPr id="18" name="等腰三角形 17">
            <a:extLst>
              <a:ext uri="{FF2B5EF4-FFF2-40B4-BE49-F238E27FC236}">
                <a16:creationId xmlns:a16="http://schemas.microsoft.com/office/drawing/2014/main" id="{94FA1CC5-CE85-4677-ABC1-463E3A068546}"/>
              </a:ext>
            </a:extLst>
          </p:cNvPr>
          <p:cNvSpPr/>
          <p:nvPr/>
        </p:nvSpPr>
        <p:spPr bwMode="auto">
          <a:xfrm rot="5400000">
            <a:off x="2417579" y="5099151"/>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9" name="矩形 18">
            <a:extLst>
              <a:ext uri="{FF2B5EF4-FFF2-40B4-BE49-F238E27FC236}">
                <a16:creationId xmlns:a16="http://schemas.microsoft.com/office/drawing/2014/main" id="{DDAEBCAB-E830-4D24-9D90-73B9FD769F78}"/>
              </a:ext>
            </a:extLst>
          </p:cNvPr>
          <p:cNvSpPr/>
          <p:nvPr/>
        </p:nvSpPr>
        <p:spPr>
          <a:xfrm>
            <a:off x="2828680" y="4845374"/>
            <a:ext cx="7039828" cy="728982"/>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增加规定物业服务合同，明确物业服务人不得采取停止供电、供水、供热、供燃气等方式催交物业费。</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20" name="矩形: 圆角 19">
            <a:extLst>
              <a:ext uri="{FF2B5EF4-FFF2-40B4-BE49-F238E27FC236}">
                <a16:creationId xmlns:a16="http://schemas.microsoft.com/office/drawing/2014/main" id="{04349AD8-B2F2-4BF7-9EC1-F009C342F4C5}"/>
              </a:ext>
            </a:extLst>
          </p:cNvPr>
          <p:cNvSpPr/>
          <p:nvPr/>
        </p:nvSpPr>
        <p:spPr bwMode="auto">
          <a:xfrm>
            <a:off x="1179772" y="5542797"/>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要点六</a:t>
            </a:r>
          </a:p>
        </p:txBody>
      </p:sp>
      <p:sp>
        <p:nvSpPr>
          <p:cNvPr id="21" name="等腰三角形 20">
            <a:extLst>
              <a:ext uri="{FF2B5EF4-FFF2-40B4-BE49-F238E27FC236}">
                <a16:creationId xmlns:a16="http://schemas.microsoft.com/office/drawing/2014/main" id="{D314E2D4-1C61-4200-996B-7A1BEBFD4017}"/>
              </a:ext>
            </a:extLst>
          </p:cNvPr>
          <p:cNvSpPr/>
          <p:nvPr/>
        </p:nvSpPr>
        <p:spPr bwMode="auto">
          <a:xfrm rot="5400000">
            <a:off x="2417579" y="567927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22" name="矩形 21">
            <a:extLst>
              <a:ext uri="{FF2B5EF4-FFF2-40B4-BE49-F238E27FC236}">
                <a16:creationId xmlns:a16="http://schemas.microsoft.com/office/drawing/2014/main" id="{E5E09B91-4C90-4384-B60A-A2F09051B70A}"/>
              </a:ext>
            </a:extLst>
          </p:cNvPr>
          <p:cNvSpPr/>
          <p:nvPr/>
        </p:nvSpPr>
        <p:spPr>
          <a:xfrm>
            <a:off x="2828680" y="5574356"/>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在物业服务区内违反消防法律法规的行为，物业服务人应予以制止。</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Tree>
    <p:extLst>
      <p:ext uri="{BB962C8B-B14F-4D97-AF65-F5344CB8AC3E}">
        <p14:creationId xmlns:p14="http://schemas.microsoft.com/office/powerpoint/2010/main" val="4571722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400" fill="hold"/>
                                        <p:tgtEl>
                                          <p:spTgt spid="5"/>
                                        </p:tgtEl>
                                        <p:attrNameLst>
                                          <p:attrName>ppt_w</p:attrName>
                                        </p:attrNameLst>
                                      </p:cBhvr>
                                      <p:tavLst>
                                        <p:tav tm="0">
                                          <p:val>
                                            <p:fltVal val="0"/>
                                          </p:val>
                                        </p:tav>
                                        <p:tav tm="100000">
                                          <p:val>
                                            <p:strVal val="#ppt_w"/>
                                          </p:val>
                                        </p:tav>
                                      </p:tavLst>
                                    </p:anim>
                                    <p:anim calcmode="lin" valueType="num">
                                      <p:cBhvr>
                                        <p:cTn id="8" dur="400" fill="hold"/>
                                        <p:tgtEl>
                                          <p:spTgt spid="5"/>
                                        </p:tgtEl>
                                        <p:attrNameLst>
                                          <p:attrName>ppt_h</p:attrName>
                                        </p:attrNameLst>
                                      </p:cBhvr>
                                      <p:tavLst>
                                        <p:tav tm="0">
                                          <p:val>
                                            <p:fltVal val="0"/>
                                          </p:val>
                                        </p:tav>
                                        <p:tav tm="100000">
                                          <p:val>
                                            <p:strVal val="#ppt_h"/>
                                          </p:val>
                                        </p:tav>
                                      </p:tavLst>
                                    </p:anim>
                                    <p:anim calcmode="lin" valueType="num">
                                      <p:cBhvr>
                                        <p:cTn id="9" dur="400" fill="hold"/>
                                        <p:tgtEl>
                                          <p:spTgt spid="5"/>
                                        </p:tgtEl>
                                        <p:attrNameLst>
                                          <p:attrName>style.rotation</p:attrName>
                                        </p:attrNameLst>
                                      </p:cBhvr>
                                      <p:tavLst>
                                        <p:tav tm="0">
                                          <p:val>
                                            <p:fltVal val="90"/>
                                          </p:val>
                                        </p:tav>
                                        <p:tav tm="100000">
                                          <p:val>
                                            <p:fltVal val="0"/>
                                          </p:val>
                                        </p:tav>
                                      </p:tavLst>
                                    </p:anim>
                                    <p:animEffect transition="in" filter="fade">
                                      <p:cBhvr>
                                        <p:cTn id="10" dur="400"/>
                                        <p:tgtEl>
                                          <p:spTgt spid="5"/>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300"/>
                                        <p:tgtEl>
                                          <p:spTgt spid="6"/>
                                        </p:tgtEl>
                                        <p:attrNameLst>
                                          <p:attrName>ppt_x</p:attrName>
                                        </p:attrNameLst>
                                      </p:cBhvr>
                                      <p:tavLst>
                                        <p:tav tm="0">
                                          <p:val>
                                            <p:strVal val="#ppt_x-#ppt_w*1.125000"/>
                                          </p:val>
                                        </p:tav>
                                        <p:tav tm="100000">
                                          <p:val>
                                            <p:strVal val="#ppt_x"/>
                                          </p:val>
                                        </p:tav>
                                      </p:tavLst>
                                    </p:anim>
                                    <p:animEffect transition="in" filter="wipe(right)">
                                      <p:cBhvr>
                                        <p:cTn id="15" dur="300"/>
                                        <p:tgtEl>
                                          <p:spTgt spid="6"/>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400" fill="hold"/>
                                        <p:tgtEl>
                                          <p:spTgt spid="8"/>
                                        </p:tgtEl>
                                        <p:attrNameLst>
                                          <p:attrName>ppt_w</p:attrName>
                                        </p:attrNameLst>
                                      </p:cBhvr>
                                      <p:tavLst>
                                        <p:tav tm="0">
                                          <p:val>
                                            <p:fltVal val="0"/>
                                          </p:val>
                                        </p:tav>
                                        <p:tav tm="100000">
                                          <p:val>
                                            <p:strVal val="#ppt_w"/>
                                          </p:val>
                                        </p:tav>
                                      </p:tavLst>
                                    </p:anim>
                                    <p:anim calcmode="lin" valueType="num">
                                      <p:cBhvr>
                                        <p:cTn id="24" dur="400" fill="hold"/>
                                        <p:tgtEl>
                                          <p:spTgt spid="8"/>
                                        </p:tgtEl>
                                        <p:attrNameLst>
                                          <p:attrName>ppt_h</p:attrName>
                                        </p:attrNameLst>
                                      </p:cBhvr>
                                      <p:tavLst>
                                        <p:tav tm="0">
                                          <p:val>
                                            <p:fltVal val="0"/>
                                          </p:val>
                                        </p:tav>
                                        <p:tav tm="100000">
                                          <p:val>
                                            <p:strVal val="#ppt_h"/>
                                          </p:val>
                                        </p:tav>
                                      </p:tavLst>
                                    </p:anim>
                                    <p:anim calcmode="lin" valueType="num">
                                      <p:cBhvr>
                                        <p:cTn id="25" dur="400" fill="hold"/>
                                        <p:tgtEl>
                                          <p:spTgt spid="8"/>
                                        </p:tgtEl>
                                        <p:attrNameLst>
                                          <p:attrName>style.rotation</p:attrName>
                                        </p:attrNameLst>
                                      </p:cBhvr>
                                      <p:tavLst>
                                        <p:tav tm="0">
                                          <p:val>
                                            <p:fltVal val="90"/>
                                          </p:val>
                                        </p:tav>
                                        <p:tav tm="100000">
                                          <p:val>
                                            <p:fltVal val="0"/>
                                          </p:val>
                                        </p:tav>
                                      </p:tavLst>
                                    </p:anim>
                                    <p:animEffect transition="in" filter="fade">
                                      <p:cBhvr>
                                        <p:cTn id="26" dur="400"/>
                                        <p:tgtEl>
                                          <p:spTgt spid="8"/>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300"/>
                                        <p:tgtEl>
                                          <p:spTgt spid="9"/>
                                        </p:tgtEl>
                                        <p:attrNameLst>
                                          <p:attrName>ppt_x</p:attrName>
                                        </p:attrNameLst>
                                      </p:cBhvr>
                                      <p:tavLst>
                                        <p:tav tm="0">
                                          <p:val>
                                            <p:strVal val="#ppt_x-#ppt_w*1.125000"/>
                                          </p:val>
                                        </p:tav>
                                        <p:tav tm="100000">
                                          <p:val>
                                            <p:strVal val="#ppt_x"/>
                                          </p:val>
                                        </p:tav>
                                      </p:tavLst>
                                    </p:anim>
                                    <p:animEffect transition="in" filter="wipe(right)">
                                      <p:cBhvr>
                                        <p:cTn id="31" dur="300"/>
                                        <p:tgtEl>
                                          <p:spTgt spid="9"/>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400" fill="hold"/>
                                        <p:tgtEl>
                                          <p:spTgt spid="11"/>
                                        </p:tgtEl>
                                        <p:attrNameLst>
                                          <p:attrName>ppt_w</p:attrName>
                                        </p:attrNameLst>
                                      </p:cBhvr>
                                      <p:tavLst>
                                        <p:tav tm="0">
                                          <p:val>
                                            <p:fltVal val="0"/>
                                          </p:val>
                                        </p:tav>
                                        <p:tav tm="100000">
                                          <p:val>
                                            <p:strVal val="#ppt_w"/>
                                          </p:val>
                                        </p:tav>
                                      </p:tavLst>
                                    </p:anim>
                                    <p:anim calcmode="lin" valueType="num">
                                      <p:cBhvr>
                                        <p:cTn id="40" dur="400" fill="hold"/>
                                        <p:tgtEl>
                                          <p:spTgt spid="11"/>
                                        </p:tgtEl>
                                        <p:attrNameLst>
                                          <p:attrName>ppt_h</p:attrName>
                                        </p:attrNameLst>
                                      </p:cBhvr>
                                      <p:tavLst>
                                        <p:tav tm="0">
                                          <p:val>
                                            <p:fltVal val="0"/>
                                          </p:val>
                                        </p:tav>
                                        <p:tav tm="100000">
                                          <p:val>
                                            <p:strVal val="#ppt_h"/>
                                          </p:val>
                                        </p:tav>
                                      </p:tavLst>
                                    </p:anim>
                                    <p:anim calcmode="lin" valueType="num">
                                      <p:cBhvr>
                                        <p:cTn id="41" dur="400" fill="hold"/>
                                        <p:tgtEl>
                                          <p:spTgt spid="11"/>
                                        </p:tgtEl>
                                        <p:attrNameLst>
                                          <p:attrName>style.rotation</p:attrName>
                                        </p:attrNameLst>
                                      </p:cBhvr>
                                      <p:tavLst>
                                        <p:tav tm="0">
                                          <p:val>
                                            <p:fltVal val="90"/>
                                          </p:val>
                                        </p:tav>
                                        <p:tav tm="100000">
                                          <p:val>
                                            <p:fltVal val="0"/>
                                          </p:val>
                                        </p:tav>
                                      </p:tavLst>
                                    </p:anim>
                                    <p:animEffect transition="in" filter="fade">
                                      <p:cBhvr>
                                        <p:cTn id="42" dur="400"/>
                                        <p:tgtEl>
                                          <p:spTgt spid="11"/>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300"/>
                                        <p:tgtEl>
                                          <p:spTgt spid="12"/>
                                        </p:tgtEl>
                                        <p:attrNameLst>
                                          <p:attrName>ppt_x</p:attrName>
                                        </p:attrNameLst>
                                      </p:cBhvr>
                                      <p:tavLst>
                                        <p:tav tm="0">
                                          <p:val>
                                            <p:strVal val="#ppt_x-#ppt_w*1.125000"/>
                                          </p:val>
                                        </p:tav>
                                        <p:tav tm="100000">
                                          <p:val>
                                            <p:strVal val="#ppt_x"/>
                                          </p:val>
                                        </p:tav>
                                      </p:tavLst>
                                    </p:anim>
                                    <p:animEffect transition="in" filter="wipe(right)">
                                      <p:cBhvr>
                                        <p:cTn id="47" dur="300"/>
                                        <p:tgtEl>
                                          <p:spTgt spid="12"/>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400" fill="hold"/>
                                        <p:tgtEl>
                                          <p:spTgt spid="14"/>
                                        </p:tgtEl>
                                        <p:attrNameLst>
                                          <p:attrName>ppt_w</p:attrName>
                                        </p:attrNameLst>
                                      </p:cBhvr>
                                      <p:tavLst>
                                        <p:tav tm="0">
                                          <p:val>
                                            <p:fltVal val="0"/>
                                          </p:val>
                                        </p:tav>
                                        <p:tav tm="100000">
                                          <p:val>
                                            <p:strVal val="#ppt_w"/>
                                          </p:val>
                                        </p:tav>
                                      </p:tavLst>
                                    </p:anim>
                                    <p:anim calcmode="lin" valueType="num">
                                      <p:cBhvr>
                                        <p:cTn id="56" dur="400" fill="hold"/>
                                        <p:tgtEl>
                                          <p:spTgt spid="14"/>
                                        </p:tgtEl>
                                        <p:attrNameLst>
                                          <p:attrName>ppt_h</p:attrName>
                                        </p:attrNameLst>
                                      </p:cBhvr>
                                      <p:tavLst>
                                        <p:tav tm="0">
                                          <p:val>
                                            <p:fltVal val="0"/>
                                          </p:val>
                                        </p:tav>
                                        <p:tav tm="100000">
                                          <p:val>
                                            <p:strVal val="#ppt_h"/>
                                          </p:val>
                                        </p:tav>
                                      </p:tavLst>
                                    </p:anim>
                                    <p:anim calcmode="lin" valueType="num">
                                      <p:cBhvr>
                                        <p:cTn id="57" dur="400" fill="hold"/>
                                        <p:tgtEl>
                                          <p:spTgt spid="14"/>
                                        </p:tgtEl>
                                        <p:attrNameLst>
                                          <p:attrName>style.rotation</p:attrName>
                                        </p:attrNameLst>
                                      </p:cBhvr>
                                      <p:tavLst>
                                        <p:tav tm="0">
                                          <p:val>
                                            <p:fltVal val="90"/>
                                          </p:val>
                                        </p:tav>
                                        <p:tav tm="100000">
                                          <p:val>
                                            <p:fltVal val="0"/>
                                          </p:val>
                                        </p:tav>
                                      </p:tavLst>
                                    </p:anim>
                                    <p:animEffect transition="in" filter="fade">
                                      <p:cBhvr>
                                        <p:cTn id="58" dur="400"/>
                                        <p:tgtEl>
                                          <p:spTgt spid="14"/>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300"/>
                                        <p:tgtEl>
                                          <p:spTgt spid="15"/>
                                        </p:tgtEl>
                                        <p:attrNameLst>
                                          <p:attrName>ppt_x</p:attrName>
                                        </p:attrNameLst>
                                      </p:cBhvr>
                                      <p:tavLst>
                                        <p:tav tm="0">
                                          <p:val>
                                            <p:strVal val="#ppt_x-#ppt_w*1.125000"/>
                                          </p:val>
                                        </p:tav>
                                        <p:tav tm="100000">
                                          <p:val>
                                            <p:strVal val="#ppt_x"/>
                                          </p:val>
                                        </p:tav>
                                      </p:tavLst>
                                    </p:anim>
                                    <p:animEffect transition="in" filter="wipe(right)">
                                      <p:cBhvr>
                                        <p:cTn id="63" dur="300"/>
                                        <p:tgtEl>
                                          <p:spTgt spid="15"/>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400" fill="hold"/>
                                        <p:tgtEl>
                                          <p:spTgt spid="17"/>
                                        </p:tgtEl>
                                        <p:attrNameLst>
                                          <p:attrName>ppt_w</p:attrName>
                                        </p:attrNameLst>
                                      </p:cBhvr>
                                      <p:tavLst>
                                        <p:tav tm="0">
                                          <p:val>
                                            <p:fltVal val="0"/>
                                          </p:val>
                                        </p:tav>
                                        <p:tav tm="100000">
                                          <p:val>
                                            <p:strVal val="#ppt_w"/>
                                          </p:val>
                                        </p:tav>
                                      </p:tavLst>
                                    </p:anim>
                                    <p:anim calcmode="lin" valueType="num">
                                      <p:cBhvr>
                                        <p:cTn id="72" dur="400" fill="hold"/>
                                        <p:tgtEl>
                                          <p:spTgt spid="17"/>
                                        </p:tgtEl>
                                        <p:attrNameLst>
                                          <p:attrName>ppt_h</p:attrName>
                                        </p:attrNameLst>
                                      </p:cBhvr>
                                      <p:tavLst>
                                        <p:tav tm="0">
                                          <p:val>
                                            <p:fltVal val="0"/>
                                          </p:val>
                                        </p:tav>
                                        <p:tav tm="100000">
                                          <p:val>
                                            <p:strVal val="#ppt_h"/>
                                          </p:val>
                                        </p:tav>
                                      </p:tavLst>
                                    </p:anim>
                                    <p:anim calcmode="lin" valueType="num">
                                      <p:cBhvr>
                                        <p:cTn id="73" dur="400" fill="hold"/>
                                        <p:tgtEl>
                                          <p:spTgt spid="17"/>
                                        </p:tgtEl>
                                        <p:attrNameLst>
                                          <p:attrName>style.rotation</p:attrName>
                                        </p:attrNameLst>
                                      </p:cBhvr>
                                      <p:tavLst>
                                        <p:tav tm="0">
                                          <p:val>
                                            <p:fltVal val="90"/>
                                          </p:val>
                                        </p:tav>
                                        <p:tav tm="100000">
                                          <p:val>
                                            <p:fltVal val="0"/>
                                          </p:val>
                                        </p:tav>
                                      </p:tavLst>
                                    </p:anim>
                                    <p:animEffect transition="in" filter="fade">
                                      <p:cBhvr>
                                        <p:cTn id="74" dur="400"/>
                                        <p:tgtEl>
                                          <p:spTgt spid="17"/>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additive="base">
                                        <p:cTn id="78" dur="300"/>
                                        <p:tgtEl>
                                          <p:spTgt spid="18"/>
                                        </p:tgtEl>
                                        <p:attrNameLst>
                                          <p:attrName>ppt_x</p:attrName>
                                        </p:attrNameLst>
                                      </p:cBhvr>
                                      <p:tavLst>
                                        <p:tav tm="0">
                                          <p:val>
                                            <p:strVal val="#ppt_x-#ppt_w*1.125000"/>
                                          </p:val>
                                        </p:tav>
                                        <p:tav tm="100000">
                                          <p:val>
                                            <p:strVal val="#ppt_x"/>
                                          </p:val>
                                        </p:tav>
                                      </p:tavLst>
                                    </p:anim>
                                    <p:animEffect transition="in" filter="wipe(right)">
                                      <p:cBhvr>
                                        <p:cTn id="79" dur="300"/>
                                        <p:tgtEl>
                                          <p:spTgt spid="18"/>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left)">
                                      <p:cBhvr>
                                        <p:cTn id="83" dur="500"/>
                                        <p:tgtEl>
                                          <p:spTgt spid="19"/>
                                        </p:tgtEl>
                                      </p:cBhvr>
                                    </p:animEffect>
                                  </p:childTnLst>
                                </p:cTn>
                              </p:par>
                            </p:childTnLst>
                          </p:cTn>
                        </p:par>
                        <p:par>
                          <p:cTn id="84" fill="hold">
                            <p:stCondLst>
                              <p:cond delay="6000"/>
                            </p:stCondLst>
                            <p:childTnLst>
                              <p:par>
                                <p:cTn id="85" presetID="31"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400" fill="hold"/>
                                        <p:tgtEl>
                                          <p:spTgt spid="20"/>
                                        </p:tgtEl>
                                        <p:attrNameLst>
                                          <p:attrName>ppt_w</p:attrName>
                                        </p:attrNameLst>
                                      </p:cBhvr>
                                      <p:tavLst>
                                        <p:tav tm="0">
                                          <p:val>
                                            <p:fltVal val="0"/>
                                          </p:val>
                                        </p:tav>
                                        <p:tav tm="100000">
                                          <p:val>
                                            <p:strVal val="#ppt_w"/>
                                          </p:val>
                                        </p:tav>
                                      </p:tavLst>
                                    </p:anim>
                                    <p:anim calcmode="lin" valueType="num">
                                      <p:cBhvr>
                                        <p:cTn id="88" dur="400" fill="hold"/>
                                        <p:tgtEl>
                                          <p:spTgt spid="20"/>
                                        </p:tgtEl>
                                        <p:attrNameLst>
                                          <p:attrName>ppt_h</p:attrName>
                                        </p:attrNameLst>
                                      </p:cBhvr>
                                      <p:tavLst>
                                        <p:tav tm="0">
                                          <p:val>
                                            <p:fltVal val="0"/>
                                          </p:val>
                                        </p:tav>
                                        <p:tav tm="100000">
                                          <p:val>
                                            <p:strVal val="#ppt_h"/>
                                          </p:val>
                                        </p:tav>
                                      </p:tavLst>
                                    </p:anim>
                                    <p:anim calcmode="lin" valueType="num">
                                      <p:cBhvr>
                                        <p:cTn id="89" dur="400" fill="hold"/>
                                        <p:tgtEl>
                                          <p:spTgt spid="20"/>
                                        </p:tgtEl>
                                        <p:attrNameLst>
                                          <p:attrName>style.rotation</p:attrName>
                                        </p:attrNameLst>
                                      </p:cBhvr>
                                      <p:tavLst>
                                        <p:tav tm="0">
                                          <p:val>
                                            <p:fltVal val="90"/>
                                          </p:val>
                                        </p:tav>
                                        <p:tav tm="100000">
                                          <p:val>
                                            <p:fltVal val="0"/>
                                          </p:val>
                                        </p:tav>
                                      </p:tavLst>
                                    </p:anim>
                                    <p:animEffect transition="in" filter="fade">
                                      <p:cBhvr>
                                        <p:cTn id="90" dur="400"/>
                                        <p:tgtEl>
                                          <p:spTgt spid="20"/>
                                        </p:tgtEl>
                                      </p:cBhvr>
                                    </p:animEffect>
                                  </p:childTnLst>
                                </p:cTn>
                              </p:par>
                            </p:childTnLst>
                          </p:cTn>
                        </p:par>
                        <p:par>
                          <p:cTn id="91" fill="hold">
                            <p:stCondLst>
                              <p:cond delay="6400"/>
                            </p:stCondLst>
                            <p:childTnLst>
                              <p:par>
                                <p:cTn id="92" presetID="12" presetClass="entr" presetSubtype="8"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 calcmode="lin" valueType="num">
                                      <p:cBhvr additive="base">
                                        <p:cTn id="94" dur="300"/>
                                        <p:tgtEl>
                                          <p:spTgt spid="21"/>
                                        </p:tgtEl>
                                        <p:attrNameLst>
                                          <p:attrName>ppt_x</p:attrName>
                                        </p:attrNameLst>
                                      </p:cBhvr>
                                      <p:tavLst>
                                        <p:tav tm="0">
                                          <p:val>
                                            <p:strVal val="#ppt_x-#ppt_w*1.125000"/>
                                          </p:val>
                                        </p:tav>
                                        <p:tav tm="100000">
                                          <p:val>
                                            <p:strVal val="#ppt_x"/>
                                          </p:val>
                                        </p:tav>
                                      </p:tavLst>
                                    </p:anim>
                                    <p:animEffect transition="in" filter="wipe(right)">
                                      <p:cBhvr>
                                        <p:cTn id="95" dur="300"/>
                                        <p:tgtEl>
                                          <p:spTgt spid="21"/>
                                        </p:tgtEl>
                                      </p:cBhvr>
                                    </p:animEffect>
                                  </p:childTnLst>
                                </p:cTn>
                              </p:par>
                            </p:childTnLst>
                          </p:cTn>
                        </p:par>
                        <p:par>
                          <p:cTn id="96" fill="hold">
                            <p:stCondLst>
                              <p:cond delay="6700"/>
                            </p:stCondLst>
                            <p:childTnLst>
                              <p:par>
                                <p:cTn id="97" presetID="22" presetClass="entr" presetSubtype="8"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left)">
                                      <p:cBhvr>
                                        <p:cTn id="9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animBg="1"/>
      <p:bldP spid="9" grpId="0" animBg="1"/>
      <p:bldP spid="10"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B68B347-BAD8-48E3-A360-999C63324A39}"/>
              </a:ext>
            </a:extLst>
          </p:cNvPr>
          <p:cNvSpPr/>
          <p:nvPr/>
        </p:nvSpPr>
        <p:spPr bwMode="auto">
          <a:xfrm>
            <a:off x="1179772" y="139427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要点七</a:t>
            </a:r>
          </a:p>
        </p:txBody>
      </p:sp>
      <p:sp>
        <p:nvSpPr>
          <p:cNvPr id="4" name="等腰三角形 3">
            <a:extLst>
              <a:ext uri="{FF2B5EF4-FFF2-40B4-BE49-F238E27FC236}">
                <a16:creationId xmlns:a16="http://schemas.microsoft.com/office/drawing/2014/main" id="{336D4D9E-2FC6-4317-BC77-0DEC9E6FBEDA}"/>
              </a:ext>
            </a:extLst>
          </p:cNvPr>
          <p:cNvSpPr/>
          <p:nvPr/>
        </p:nvSpPr>
        <p:spPr bwMode="auto">
          <a:xfrm rot="5400000">
            <a:off x="2417579" y="152284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 name="矩形 4">
            <a:extLst>
              <a:ext uri="{FF2B5EF4-FFF2-40B4-BE49-F238E27FC236}">
                <a16:creationId xmlns:a16="http://schemas.microsoft.com/office/drawing/2014/main" id="{15D63989-2B7E-4343-9899-377152DF5BC9}"/>
              </a:ext>
            </a:extLst>
          </p:cNvPr>
          <p:cNvSpPr/>
          <p:nvPr/>
        </p:nvSpPr>
        <p:spPr>
          <a:xfrm>
            <a:off x="2828680" y="1417930"/>
            <a:ext cx="869021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明确规定禁止高利放贷，借款的利率不得违反国家有关规定。</a:t>
            </a:r>
          </a:p>
        </p:txBody>
      </p:sp>
      <p:sp>
        <p:nvSpPr>
          <p:cNvPr id="6" name="矩形: 圆角 5">
            <a:extLst>
              <a:ext uri="{FF2B5EF4-FFF2-40B4-BE49-F238E27FC236}">
                <a16:creationId xmlns:a16="http://schemas.microsoft.com/office/drawing/2014/main" id="{E54C439E-4215-4F5B-ADE0-E5FE5F0DCAF6}"/>
              </a:ext>
            </a:extLst>
          </p:cNvPr>
          <p:cNvSpPr/>
          <p:nvPr/>
        </p:nvSpPr>
        <p:spPr bwMode="auto">
          <a:xfrm>
            <a:off x="1179772" y="2120136"/>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要点八</a:t>
            </a:r>
          </a:p>
        </p:txBody>
      </p:sp>
      <p:sp>
        <p:nvSpPr>
          <p:cNvPr id="7" name="等腰三角形 6">
            <a:extLst>
              <a:ext uri="{FF2B5EF4-FFF2-40B4-BE49-F238E27FC236}">
                <a16:creationId xmlns:a16="http://schemas.microsoft.com/office/drawing/2014/main" id="{405577FE-6CF0-4D38-BDCA-0542FFD23420}"/>
              </a:ext>
            </a:extLst>
          </p:cNvPr>
          <p:cNvSpPr/>
          <p:nvPr/>
        </p:nvSpPr>
        <p:spPr bwMode="auto">
          <a:xfrm rot="5400000">
            <a:off x="2417579" y="2248712"/>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矩形 7">
            <a:extLst>
              <a:ext uri="{FF2B5EF4-FFF2-40B4-BE49-F238E27FC236}">
                <a16:creationId xmlns:a16="http://schemas.microsoft.com/office/drawing/2014/main" id="{95C9D51F-B295-4C80-BE84-9615273216A9}"/>
              </a:ext>
            </a:extLst>
          </p:cNvPr>
          <p:cNvSpPr/>
          <p:nvPr/>
        </p:nvSpPr>
        <p:spPr>
          <a:xfrm>
            <a:off x="2828679" y="2143794"/>
            <a:ext cx="8690219"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增加规定房屋承租人具有优先承租权。</a:t>
            </a:r>
          </a:p>
        </p:txBody>
      </p:sp>
      <p:sp>
        <p:nvSpPr>
          <p:cNvPr id="9" name="矩形: 圆角 8">
            <a:extLst>
              <a:ext uri="{FF2B5EF4-FFF2-40B4-BE49-F238E27FC236}">
                <a16:creationId xmlns:a16="http://schemas.microsoft.com/office/drawing/2014/main" id="{BF4D1EC2-6FC7-43FD-A959-F1CEC8251B16}"/>
              </a:ext>
            </a:extLst>
          </p:cNvPr>
          <p:cNvSpPr/>
          <p:nvPr/>
        </p:nvSpPr>
        <p:spPr bwMode="auto">
          <a:xfrm>
            <a:off x="1179772" y="293721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要点九</a:t>
            </a:r>
          </a:p>
        </p:txBody>
      </p:sp>
      <p:sp>
        <p:nvSpPr>
          <p:cNvPr id="10" name="等腰三角形 9">
            <a:extLst>
              <a:ext uri="{FF2B5EF4-FFF2-40B4-BE49-F238E27FC236}">
                <a16:creationId xmlns:a16="http://schemas.microsoft.com/office/drawing/2014/main" id="{97EA98A3-AEEB-4EE6-9CA5-E77C4C9A9C34}"/>
              </a:ext>
            </a:extLst>
          </p:cNvPr>
          <p:cNvSpPr/>
          <p:nvPr/>
        </p:nvSpPr>
        <p:spPr bwMode="auto">
          <a:xfrm rot="5400000">
            <a:off x="2395867" y="306579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 name="矩形 10">
            <a:extLst>
              <a:ext uri="{FF2B5EF4-FFF2-40B4-BE49-F238E27FC236}">
                <a16:creationId xmlns:a16="http://schemas.microsoft.com/office/drawing/2014/main" id="{833245CF-211F-4E26-9B79-8ACD4257B51D}"/>
              </a:ext>
            </a:extLst>
          </p:cNvPr>
          <p:cNvSpPr/>
          <p:nvPr/>
        </p:nvSpPr>
        <p:spPr>
          <a:xfrm>
            <a:off x="2828680" y="2794677"/>
            <a:ext cx="8690220"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规定出租人出卖租赁房屋的，承租人享有优先购买权，但是房屋按份共有人行使优先购买权或者出租人将房屋出卖给近亲属的除外。</a:t>
            </a:r>
          </a:p>
        </p:txBody>
      </p:sp>
      <p:sp>
        <p:nvSpPr>
          <p:cNvPr id="12" name="矩形: 圆角 11">
            <a:extLst>
              <a:ext uri="{FF2B5EF4-FFF2-40B4-BE49-F238E27FC236}">
                <a16:creationId xmlns:a16="http://schemas.microsoft.com/office/drawing/2014/main" id="{D4602C33-5E2A-40F2-81B4-B89380881C4C}"/>
              </a:ext>
            </a:extLst>
          </p:cNvPr>
          <p:cNvSpPr/>
          <p:nvPr/>
        </p:nvSpPr>
        <p:spPr bwMode="auto">
          <a:xfrm>
            <a:off x="1179772" y="3775837"/>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a:t>
            </a:r>
          </a:p>
        </p:txBody>
      </p:sp>
      <p:sp>
        <p:nvSpPr>
          <p:cNvPr id="13" name="等腰三角形 12">
            <a:extLst>
              <a:ext uri="{FF2B5EF4-FFF2-40B4-BE49-F238E27FC236}">
                <a16:creationId xmlns:a16="http://schemas.microsoft.com/office/drawing/2014/main" id="{2367B632-42FB-478A-9A96-F4AF3AD3700A}"/>
              </a:ext>
            </a:extLst>
          </p:cNvPr>
          <p:cNvSpPr/>
          <p:nvPr/>
        </p:nvSpPr>
        <p:spPr bwMode="auto">
          <a:xfrm rot="5400000">
            <a:off x="2395867" y="390441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4" name="矩形 13">
            <a:extLst>
              <a:ext uri="{FF2B5EF4-FFF2-40B4-BE49-F238E27FC236}">
                <a16:creationId xmlns:a16="http://schemas.microsoft.com/office/drawing/2014/main" id="{C2C47752-1CDD-4818-BEB8-CF4BB7BCA1C8}"/>
              </a:ext>
            </a:extLst>
          </p:cNvPr>
          <p:cNvSpPr/>
          <p:nvPr/>
        </p:nvSpPr>
        <p:spPr>
          <a:xfrm>
            <a:off x="2828680" y="3799495"/>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客运合同对“旅客霸座”“抢方向盘”等问题作出回应</a:t>
            </a:r>
          </a:p>
        </p:txBody>
      </p:sp>
      <p:sp>
        <p:nvSpPr>
          <p:cNvPr id="15" name="矩形: 圆角 14">
            <a:extLst>
              <a:ext uri="{FF2B5EF4-FFF2-40B4-BE49-F238E27FC236}">
                <a16:creationId xmlns:a16="http://schemas.microsoft.com/office/drawing/2014/main" id="{3DB61378-18B6-45A4-AD7F-FA5D4EC0DDFB}"/>
              </a:ext>
            </a:extLst>
          </p:cNvPr>
          <p:cNvSpPr/>
          <p:nvPr/>
        </p:nvSpPr>
        <p:spPr bwMode="auto">
          <a:xfrm>
            <a:off x="1179772" y="452619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要点十一</a:t>
            </a:r>
          </a:p>
        </p:txBody>
      </p:sp>
      <p:sp>
        <p:nvSpPr>
          <p:cNvPr id="16" name="等腰三角形 15">
            <a:extLst>
              <a:ext uri="{FF2B5EF4-FFF2-40B4-BE49-F238E27FC236}">
                <a16:creationId xmlns:a16="http://schemas.microsoft.com/office/drawing/2014/main" id="{0CBB5174-A9D4-4243-995D-2FE08BA3DAE5}"/>
              </a:ext>
            </a:extLst>
          </p:cNvPr>
          <p:cNvSpPr/>
          <p:nvPr/>
        </p:nvSpPr>
        <p:spPr bwMode="auto">
          <a:xfrm rot="5400000">
            <a:off x="2395867" y="465476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7" name="矩形 16">
            <a:extLst>
              <a:ext uri="{FF2B5EF4-FFF2-40B4-BE49-F238E27FC236}">
                <a16:creationId xmlns:a16="http://schemas.microsoft.com/office/drawing/2014/main" id="{796F7ACE-2DC8-4A9C-9D55-817AF4E77DA5}"/>
              </a:ext>
            </a:extLst>
          </p:cNvPr>
          <p:cNvSpPr/>
          <p:nvPr/>
        </p:nvSpPr>
        <p:spPr>
          <a:xfrm>
            <a:off x="2828680" y="4549850"/>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在不可撤销的赠与情形中增加“助残”。</a:t>
            </a:r>
          </a:p>
        </p:txBody>
      </p:sp>
      <p:sp>
        <p:nvSpPr>
          <p:cNvPr id="18" name="矩形: 圆角 17">
            <a:extLst>
              <a:ext uri="{FF2B5EF4-FFF2-40B4-BE49-F238E27FC236}">
                <a16:creationId xmlns:a16="http://schemas.microsoft.com/office/drawing/2014/main" id="{0CBECE37-8F4D-4750-A61C-A0767FA3D1AC}"/>
              </a:ext>
            </a:extLst>
          </p:cNvPr>
          <p:cNvSpPr/>
          <p:nvPr/>
        </p:nvSpPr>
        <p:spPr bwMode="auto">
          <a:xfrm>
            <a:off x="1179772" y="522214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要点十二</a:t>
            </a:r>
          </a:p>
        </p:txBody>
      </p:sp>
      <p:sp>
        <p:nvSpPr>
          <p:cNvPr id="19" name="等腰三角形 18">
            <a:extLst>
              <a:ext uri="{FF2B5EF4-FFF2-40B4-BE49-F238E27FC236}">
                <a16:creationId xmlns:a16="http://schemas.microsoft.com/office/drawing/2014/main" id="{73CEA9D4-C7E9-444A-8F77-E42C38E3D209}"/>
              </a:ext>
            </a:extLst>
          </p:cNvPr>
          <p:cNvSpPr/>
          <p:nvPr/>
        </p:nvSpPr>
        <p:spPr bwMode="auto">
          <a:xfrm rot="5400000">
            <a:off x="2395867" y="5350721"/>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0" name="矩形 19">
            <a:extLst>
              <a:ext uri="{FF2B5EF4-FFF2-40B4-BE49-F238E27FC236}">
                <a16:creationId xmlns:a16="http://schemas.microsoft.com/office/drawing/2014/main" id="{E8F83135-9083-4705-8113-DBD3A2FC0D97}"/>
              </a:ext>
            </a:extLst>
          </p:cNvPr>
          <p:cNvSpPr/>
          <p:nvPr/>
        </p:nvSpPr>
        <p:spPr>
          <a:xfrm>
            <a:off x="2828680" y="5067957"/>
            <a:ext cx="8690218"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提供格式条款的一方未履行提示或者说明义务，致使对方没有注意或者理解与其有重大利害关系的条款的，对方可以主张该条款不成为合同的内容。</a:t>
            </a:r>
          </a:p>
        </p:txBody>
      </p:sp>
    </p:spTree>
    <p:extLst>
      <p:ext uri="{BB962C8B-B14F-4D97-AF65-F5344CB8AC3E}">
        <p14:creationId xmlns:p14="http://schemas.microsoft.com/office/powerpoint/2010/main" val="110540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 calcmode="lin" valueType="num">
                                      <p:cBhvr>
                                        <p:cTn id="9" dur="400" fill="hold"/>
                                        <p:tgtEl>
                                          <p:spTgt spid="3"/>
                                        </p:tgtEl>
                                        <p:attrNameLst>
                                          <p:attrName>style.rotation</p:attrName>
                                        </p:attrNameLst>
                                      </p:cBhvr>
                                      <p:tavLst>
                                        <p:tav tm="0">
                                          <p:val>
                                            <p:fltVal val="90"/>
                                          </p:val>
                                        </p:tav>
                                        <p:tav tm="100000">
                                          <p:val>
                                            <p:fltVal val="0"/>
                                          </p:val>
                                        </p:tav>
                                      </p:tavLst>
                                    </p:anim>
                                    <p:animEffect transition="in" filter="fade">
                                      <p:cBhvr>
                                        <p:cTn id="10" dur="400"/>
                                        <p:tgtEl>
                                          <p:spTgt spid="3"/>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400" fill="hold"/>
                                        <p:tgtEl>
                                          <p:spTgt spid="6"/>
                                        </p:tgtEl>
                                        <p:attrNameLst>
                                          <p:attrName>ppt_w</p:attrName>
                                        </p:attrNameLst>
                                      </p:cBhvr>
                                      <p:tavLst>
                                        <p:tav tm="0">
                                          <p:val>
                                            <p:fltVal val="0"/>
                                          </p:val>
                                        </p:tav>
                                        <p:tav tm="100000">
                                          <p:val>
                                            <p:strVal val="#ppt_w"/>
                                          </p:val>
                                        </p:tav>
                                      </p:tavLst>
                                    </p:anim>
                                    <p:anim calcmode="lin" valueType="num">
                                      <p:cBhvr>
                                        <p:cTn id="24" dur="400" fill="hold"/>
                                        <p:tgtEl>
                                          <p:spTgt spid="6"/>
                                        </p:tgtEl>
                                        <p:attrNameLst>
                                          <p:attrName>ppt_h</p:attrName>
                                        </p:attrNameLst>
                                      </p:cBhvr>
                                      <p:tavLst>
                                        <p:tav tm="0">
                                          <p:val>
                                            <p:fltVal val="0"/>
                                          </p:val>
                                        </p:tav>
                                        <p:tav tm="100000">
                                          <p:val>
                                            <p:strVal val="#ppt_h"/>
                                          </p:val>
                                        </p:tav>
                                      </p:tavLst>
                                    </p:anim>
                                    <p:anim calcmode="lin" valueType="num">
                                      <p:cBhvr>
                                        <p:cTn id="25" dur="400" fill="hold"/>
                                        <p:tgtEl>
                                          <p:spTgt spid="6"/>
                                        </p:tgtEl>
                                        <p:attrNameLst>
                                          <p:attrName>style.rotation</p:attrName>
                                        </p:attrNameLst>
                                      </p:cBhvr>
                                      <p:tavLst>
                                        <p:tav tm="0">
                                          <p:val>
                                            <p:fltVal val="90"/>
                                          </p:val>
                                        </p:tav>
                                        <p:tav tm="100000">
                                          <p:val>
                                            <p:fltVal val="0"/>
                                          </p:val>
                                        </p:tav>
                                      </p:tavLst>
                                    </p:anim>
                                    <p:animEffect transition="in" filter="fade">
                                      <p:cBhvr>
                                        <p:cTn id="26" dur="400"/>
                                        <p:tgtEl>
                                          <p:spTgt spid="6"/>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300"/>
                                        <p:tgtEl>
                                          <p:spTgt spid="7"/>
                                        </p:tgtEl>
                                        <p:attrNameLst>
                                          <p:attrName>ppt_x</p:attrName>
                                        </p:attrNameLst>
                                      </p:cBhvr>
                                      <p:tavLst>
                                        <p:tav tm="0">
                                          <p:val>
                                            <p:strVal val="#ppt_x-#ppt_w*1.125000"/>
                                          </p:val>
                                        </p:tav>
                                        <p:tav tm="100000">
                                          <p:val>
                                            <p:strVal val="#ppt_x"/>
                                          </p:val>
                                        </p:tav>
                                      </p:tavLst>
                                    </p:anim>
                                    <p:animEffect transition="in" filter="wipe(right)">
                                      <p:cBhvr>
                                        <p:cTn id="31" dur="300"/>
                                        <p:tgtEl>
                                          <p:spTgt spid="7"/>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400" fill="hold"/>
                                        <p:tgtEl>
                                          <p:spTgt spid="9"/>
                                        </p:tgtEl>
                                        <p:attrNameLst>
                                          <p:attrName>ppt_w</p:attrName>
                                        </p:attrNameLst>
                                      </p:cBhvr>
                                      <p:tavLst>
                                        <p:tav tm="0">
                                          <p:val>
                                            <p:fltVal val="0"/>
                                          </p:val>
                                        </p:tav>
                                        <p:tav tm="100000">
                                          <p:val>
                                            <p:strVal val="#ppt_w"/>
                                          </p:val>
                                        </p:tav>
                                      </p:tavLst>
                                    </p:anim>
                                    <p:anim calcmode="lin" valueType="num">
                                      <p:cBhvr>
                                        <p:cTn id="40" dur="400" fill="hold"/>
                                        <p:tgtEl>
                                          <p:spTgt spid="9"/>
                                        </p:tgtEl>
                                        <p:attrNameLst>
                                          <p:attrName>ppt_h</p:attrName>
                                        </p:attrNameLst>
                                      </p:cBhvr>
                                      <p:tavLst>
                                        <p:tav tm="0">
                                          <p:val>
                                            <p:fltVal val="0"/>
                                          </p:val>
                                        </p:tav>
                                        <p:tav tm="100000">
                                          <p:val>
                                            <p:strVal val="#ppt_h"/>
                                          </p:val>
                                        </p:tav>
                                      </p:tavLst>
                                    </p:anim>
                                    <p:anim calcmode="lin" valueType="num">
                                      <p:cBhvr>
                                        <p:cTn id="41" dur="400" fill="hold"/>
                                        <p:tgtEl>
                                          <p:spTgt spid="9"/>
                                        </p:tgtEl>
                                        <p:attrNameLst>
                                          <p:attrName>style.rotation</p:attrName>
                                        </p:attrNameLst>
                                      </p:cBhvr>
                                      <p:tavLst>
                                        <p:tav tm="0">
                                          <p:val>
                                            <p:fltVal val="90"/>
                                          </p:val>
                                        </p:tav>
                                        <p:tav tm="100000">
                                          <p:val>
                                            <p:fltVal val="0"/>
                                          </p:val>
                                        </p:tav>
                                      </p:tavLst>
                                    </p:anim>
                                    <p:animEffect transition="in" filter="fade">
                                      <p:cBhvr>
                                        <p:cTn id="42" dur="400"/>
                                        <p:tgtEl>
                                          <p:spTgt spid="9"/>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300"/>
                                        <p:tgtEl>
                                          <p:spTgt spid="10"/>
                                        </p:tgtEl>
                                        <p:attrNameLst>
                                          <p:attrName>ppt_x</p:attrName>
                                        </p:attrNameLst>
                                      </p:cBhvr>
                                      <p:tavLst>
                                        <p:tav tm="0">
                                          <p:val>
                                            <p:strVal val="#ppt_x-#ppt_w*1.125000"/>
                                          </p:val>
                                        </p:tav>
                                        <p:tav tm="100000">
                                          <p:val>
                                            <p:strVal val="#ppt_x"/>
                                          </p:val>
                                        </p:tav>
                                      </p:tavLst>
                                    </p:anim>
                                    <p:animEffect transition="in" filter="wipe(right)">
                                      <p:cBhvr>
                                        <p:cTn id="47" dur="300"/>
                                        <p:tgtEl>
                                          <p:spTgt spid="10"/>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400" fill="hold"/>
                                        <p:tgtEl>
                                          <p:spTgt spid="12"/>
                                        </p:tgtEl>
                                        <p:attrNameLst>
                                          <p:attrName>ppt_w</p:attrName>
                                        </p:attrNameLst>
                                      </p:cBhvr>
                                      <p:tavLst>
                                        <p:tav tm="0">
                                          <p:val>
                                            <p:fltVal val="0"/>
                                          </p:val>
                                        </p:tav>
                                        <p:tav tm="100000">
                                          <p:val>
                                            <p:strVal val="#ppt_w"/>
                                          </p:val>
                                        </p:tav>
                                      </p:tavLst>
                                    </p:anim>
                                    <p:anim calcmode="lin" valueType="num">
                                      <p:cBhvr>
                                        <p:cTn id="56" dur="400" fill="hold"/>
                                        <p:tgtEl>
                                          <p:spTgt spid="12"/>
                                        </p:tgtEl>
                                        <p:attrNameLst>
                                          <p:attrName>ppt_h</p:attrName>
                                        </p:attrNameLst>
                                      </p:cBhvr>
                                      <p:tavLst>
                                        <p:tav tm="0">
                                          <p:val>
                                            <p:fltVal val="0"/>
                                          </p:val>
                                        </p:tav>
                                        <p:tav tm="100000">
                                          <p:val>
                                            <p:strVal val="#ppt_h"/>
                                          </p:val>
                                        </p:tav>
                                      </p:tavLst>
                                    </p:anim>
                                    <p:anim calcmode="lin" valueType="num">
                                      <p:cBhvr>
                                        <p:cTn id="57" dur="400" fill="hold"/>
                                        <p:tgtEl>
                                          <p:spTgt spid="12"/>
                                        </p:tgtEl>
                                        <p:attrNameLst>
                                          <p:attrName>style.rotation</p:attrName>
                                        </p:attrNameLst>
                                      </p:cBhvr>
                                      <p:tavLst>
                                        <p:tav tm="0">
                                          <p:val>
                                            <p:fltVal val="90"/>
                                          </p:val>
                                        </p:tav>
                                        <p:tav tm="100000">
                                          <p:val>
                                            <p:fltVal val="0"/>
                                          </p:val>
                                        </p:tav>
                                      </p:tavLst>
                                    </p:anim>
                                    <p:animEffect transition="in" filter="fade">
                                      <p:cBhvr>
                                        <p:cTn id="58" dur="400"/>
                                        <p:tgtEl>
                                          <p:spTgt spid="12"/>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300"/>
                                        <p:tgtEl>
                                          <p:spTgt spid="13"/>
                                        </p:tgtEl>
                                        <p:attrNameLst>
                                          <p:attrName>ppt_x</p:attrName>
                                        </p:attrNameLst>
                                      </p:cBhvr>
                                      <p:tavLst>
                                        <p:tav tm="0">
                                          <p:val>
                                            <p:strVal val="#ppt_x-#ppt_w*1.125000"/>
                                          </p:val>
                                        </p:tav>
                                        <p:tav tm="100000">
                                          <p:val>
                                            <p:strVal val="#ppt_x"/>
                                          </p:val>
                                        </p:tav>
                                      </p:tavLst>
                                    </p:anim>
                                    <p:animEffect transition="in" filter="wipe(right)">
                                      <p:cBhvr>
                                        <p:cTn id="63" dur="300"/>
                                        <p:tgtEl>
                                          <p:spTgt spid="13"/>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400" fill="hold"/>
                                        <p:tgtEl>
                                          <p:spTgt spid="15"/>
                                        </p:tgtEl>
                                        <p:attrNameLst>
                                          <p:attrName>ppt_w</p:attrName>
                                        </p:attrNameLst>
                                      </p:cBhvr>
                                      <p:tavLst>
                                        <p:tav tm="0">
                                          <p:val>
                                            <p:fltVal val="0"/>
                                          </p:val>
                                        </p:tav>
                                        <p:tav tm="100000">
                                          <p:val>
                                            <p:strVal val="#ppt_w"/>
                                          </p:val>
                                        </p:tav>
                                      </p:tavLst>
                                    </p:anim>
                                    <p:anim calcmode="lin" valueType="num">
                                      <p:cBhvr>
                                        <p:cTn id="72" dur="400" fill="hold"/>
                                        <p:tgtEl>
                                          <p:spTgt spid="15"/>
                                        </p:tgtEl>
                                        <p:attrNameLst>
                                          <p:attrName>ppt_h</p:attrName>
                                        </p:attrNameLst>
                                      </p:cBhvr>
                                      <p:tavLst>
                                        <p:tav tm="0">
                                          <p:val>
                                            <p:fltVal val="0"/>
                                          </p:val>
                                        </p:tav>
                                        <p:tav tm="100000">
                                          <p:val>
                                            <p:strVal val="#ppt_h"/>
                                          </p:val>
                                        </p:tav>
                                      </p:tavLst>
                                    </p:anim>
                                    <p:anim calcmode="lin" valueType="num">
                                      <p:cBhvr>
                                        <p:cTn id="73" dur="400" fill="hold"/>
                                        <p:tgtEl>
                                          <p:spTgt spid="15"/>
                                        </p:tgtEl>
                                        <p:attrNameLst>
                                          <p:attrName>style.rotation</p:attrName>
                                        </p:attrNameLst>
                                      </p:cBhvr>
                                      <p:tavLst>
                                        <p:tav tm="0">
                                          <p:val>
                                            <p:fltVal val="90"/>
                                          </p:val>
                                        </p:tav>
                                        <p:tav tm="100000">
                                          <p:val>
                                            <p:fltVal val="0"/>
                                          </p:val>
                                        </p:tav>
                                      </p:tavLst>
                                    </p:anim>
                                    <p:animEffect transition="in" filter="fade">
                                      <p:cBhvr>
                                        <p:cTn id="74" dur="400"/>
                                        <p:tgtEl>
                                          <p:spTgt spid="15"/>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additive="base">
                                        <p:cTn id="78" dur="300"/>
                                        <p:tgtEl>
                                          <p:spTgt spid="16"/>
                                        </p:tgtEl>
                                        <p:attrNameLst>
                                          <p:attrName>ppt_x</p:attrName>
                                        </p:attrNameLst>
                                      </p:cBhvr>
                                      <p:tavLst>
                                        <p:tav tm="0">
                                          <p:val>
                                            <p:strVal val="#ppt_x-#ppt_w*1.125000"/>
                                          </p:val>
                                        </p:tav>
                                        <p:tav tm="100000">
                                          <p:val>
                                            <p:strVal val="#ppt_x"/>
                                          </p:val>
                                        </p:tav>
                                      </p:tavLst>
                                    </p:anim>
                                    <p:animEffect transition="in" filter="wipe(right)">
                                      <p:cBhvr>
                                        <p:cTn id="79" dur="300"/>
                                        <p:tgtEl>
                                          <p:spTgt spid="16"/>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childTnLst>
                          </p:cTn>
                        </p:par>
                        <p:par>
                          <p:cTn id="84" fill="hold">
                            <p:stCondLst>
                              <p:cond delay="6000"/>
                            </p:stCondLst>
                            <p:childTnLst>
                              <p:par>
                                <p:cTn id="85" presetID="31" presetClass="entr" presetSubtype="0" fill="hold" grpId="0" nodeType="after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400" fill="hold"/>
                                        <p:tgtEl>
                                          <p:spTgt spid="18"/>
                                        </p:tgtEl>
                                        <p:attrNameLst>
                                          <p:attrName>ppt_w</p:attrName>
                                        </p:attrNameLst>
                                      </p:cBhvr>
                                      <p:tavLst>
                                        <p:tav tm="0">
                                          <p:val>
                                            <p:fltVal val="0"/>
                                          </p:val>
                                        </p:tav>
                                        <p:tav tm="100000">
                                          <p:val>
                                            <p:strVal val="#ppt_w"/>
                                          </p:val>
                                        </p:tav>
                                      </p:tavLst>
                                    </p:anim>
                                    <p:anim calcmode="lin" valueType="num">
                                      <p:cBhvr>
                                        <p:cTn id="88" dur="400" fill="hold"/>
                                        <p:tgtEl>
                                          <p:spTgt spid="18"/>
                                        </p:tgtEl>
                                        <p:attrNameLst>
                                          <p:attrName>ppt_h</p:attrName>
                                        </p:attrNameLst>
                                      </p:cBhvr>
                                      <p:tavLst>
                                        <p:tav tm="0">
                                          <p:val>
                                            <p:fltVal val="0"/>
                                          </p:val>
                                        </p:tav>
                                        <p:tav tm="100000">
                                          <p:val>
                                            <p:strVal val="#ppt_h"/>
                                          </p:val>
                                        </p:tav>
                                      </p:tavLst>
                                    </p:anim>
                                    <p:anim calcmode="lin" valueType="num">
                                      <p:cBhvr>
                                        <p:cTn id="89" dur="400" fill="hold"/>
                                        <p:tgtEl>
                                          <p:spTgt spid="18"/>
                                        </p:tgtEl>
                                        <p:attrNameLst>
                                          <p:attrName>style.rotation</p:attrName>
                                        </p:attrNameLst>
                                      </p:cBhvr>
                                      <p:tavLst>
                                        <p:tav tm="0">
                                          <p:val>
                                            <p:fltVal val="90"/>
                                          </p:val>
                                        </p:tav>
                                        <p:tav tm="100000">
                                          <p:val>
                                            <p:fltVal val="0"/>
                                          </p:val>
                                        </p:tav>
                                      </p:tavLst>
                                    </p:anim>
                                    <p:animEffect transition="in" filter="fade">
                                      <p:cBhvr>
                                        <p:cTn id="90" dur="400"/>
                                        <p:tgtEl>
                                          <p:spTgt spid="18"/>
                                        </p:tgtEl>
                                      </p:cBhvr>
                                    </p:animEffect>
                                  </p:childTnLst>
                                </p:cTn>
                              </p:par>
                            </p:childTnLst>
                          </p:cTn>
                        </p:par>
                        <p:par>
                          <p:cTn id="91" fill="hold">
                            <p:stCondLst>
                              <p:cond delay="6400"/>
                            </p:stCondLst>
                            <p:childTnLst>
                              <p:par>
                                <p:cTn id="92" presetID="12" presetClass="entr" presetSubtype="8"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additive="base">
                                        <p:cTn id="94" dur="300"/>
                                        <p:tgtEl>
                                          <p:spTgt spid="19"/>
                                        </p:tgtEl>
                                        <p:attrNameLst>
                                          <p:attrName>ppt_x</p:attrName>
                                        </p:attrNameLst>
                                      </p:cBhvr>
                                      <p:tavLst>
                                        <p:tav tm="0">
                                          <p:val>
                                            <p:strVal val="#ppt_x-#ppt_w*1.125000"/>
                                          </p:val>
                                        </p:tav>
                                        <p:tav tm="100000">
                                          <p:val>
                                            <p:strVal val="#ppt_x"/>
                                          </p:val>
                                        </p:tav>
                                      </p:tavLst>
                                    </p:anim>
                                    <p:animEffect transition="in" filter="wipe(right)">
                                      <p:cBhvr>
                                        <p:cTn id="95" dur="300"/>
                                        <p:tgtEl>
                                          <p:spTgt spid="19"/>
                                        </p:tgtEl>
                                      </p:cBhvr>
                                    </p:animEffect>
                                  </p:childTnLst>
                                </p:cTn>
                              </p:par>
                            </p:childTnLst>
                          </p:cTn>
                        </p:par>
                        <p:par>
                          <p:cTn id="96" fill="hold">
                            <p:stCondLst>
                              <p:cond delay="6700"/>
                            </p:stCondLst>
                            <p:childTnLst>
                              <p:par>
                                <p:cTn id="97" presetID="22" presetClass="entr" presetSubtype="8" fill="hold" grpId="0" nodeType="after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wipe(left)">
                                      <p:cBhvr>
                                        <p:cTn id="9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807CAA3-5E2F-47F3-8536-43E79888F6B7}"/>
              </a:ext>
            </a:extLst>
          </p:cNvPr>
          <p:cNvSpPr/>
          <p:nvPr/>
        </p:nvSpPr>
        <p:spPr>
          <a:xfrm>
            <a:off x="1185863" y="1256438"/>
            <a:ext cx="1114425" cy="844617"/>
          </a:xfrm>
          <a:prstGeom prst="roundRect">
            <a:avLst/>
          </a:prstGeom>
          <a:ln>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sz="2000" dirty="0">
                <a:solidFill>
                  <a:prstClr val="white"/>
                </a:solidFill>
                <a:latin typeface="思源宋体 CN Heavy" panose="02020900000000000000" pitchFamily="18" charset="-122"/>
                <a:ea typeface="思源宋体 CN Heavy" panose="02020900000000000000" pitchFamily="18" charset="-122"/>
              </a:rPr>
              <a:t>人格权编</a:t>
            </a:r>
            <a:endParaRPr kumimoji="0" lang="zh-CN" altLang="en-US"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endParaRPr>
          </a:p>
        </p:txBody>
      </p:sp>
      <p:sp>
        <p:nvSpPr>
          <p:cNvPr id="4" name="矩形 3">
            <a:extLst>
              <a:ext uri="{FF2B5EF4-FFF2-40B4-BE49-F238E27FC236}">
                <a16:creationId xmlns:a16="http://schemas.microsoft.com/office/drawing/2014/main" id="{849195C5-8D75-4215-8FD3-52C47666543E}"/>
              </a:ext>
            </a:extLst>
          </p:cNvPr>
          <p:cNvSpPr/>
          <p:nvPr/>
        </p:nvSpPr>
        <p:spPr>
          <a:xfrm>
            <a:off x="2419350" y="1205493"/>
            <a:ext cx="8755469" cy="830997"/>
          </a:xfrm>
          <a:prstGeom prst="rect">
            <a:avLst/>
          </a:prstGeom>
        </p:spPr>
        <p:txBody>
          <a:bodyPr wrap="square">
            <a:spAutoFit/>
          </a:bodyPr>
          <a:lstStyle/>
          <a:p>
            <a:pPr lvl="0"/>
            <a:r>
              <a:rPr lang="zh-CN" altLang="en-US" sz="1600" dirty="0">
                <a:solidFill>
                  <a:prstClr val="black"/>
                </a:solidFill>
              </a:rPr>
              <a:t>人格权是民事主体对其特定的人格利益享有的权利，关系到每个人的人格尊严，是民事主体最基本的权利。第四编“人格权”在现行有关法律法规和司法解释的基础上，从民事法律规范的角度规定自然人和其他民事主体人格权的内容、边界和保护方式，不涉及公民政治、社会等方面权利。</a:t>
            </a:r>
            <a:endParaRPr kumimoji="0" lang="zh-CN" altLang="en-US" sz="1600" b="0" i="0" u="none" strike="noStrike" kern="1200" cap="none" spc="0" normalizeH="0" baseline="0" noProof="0" dirty="0">
              <a:ln>
                <a:noFill/>
              </a:ln>
              <a:solidFill>
                <a:prstClr val="black"/>
              </a:solidFill>
              <a:effectLst/>
              <a:uLnTx/>
              <a:uFillTx/>
              <a:latin typeface="Impact"/>
              <a:ea typeface="微软雅黑"/>
              <a:cs typeface="+mn-cs"/>
            </a:endParaRPr>
          </a:p>
        </p:txBody>
      </p:sp>
      <p:sp>
        <p:nvSpPr>
          <p:cNvPr id="5" name="矩形: 圆角 4">
            <a:extLst>
              <a:ext uri="{FF2B5EF4-FFF2-40B4-BE49-F238E27FC236}">
                <a16:creationId xmlns:a16="http://schemas.microsoft.com/office/drawing/2014/main" id="{F191D4DD-EBDF-4448-BB34-EBD8AC2CA466}"/>
              </a:ext>
            </a:extLst>
          </p:cNvPr>
          <p:cNvSpPr/>
          <p:nvPr/>
        </p:nvSpPr>
        <p:spPr bwMode="auto">
          <a:xfrm>
            <a:off x="1179772" y="243030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要点一</a:t>
            </a:r>
          </a:p>
        </p:txBody>
      </p:sp>
      <p:sp>
        <p:nvSpPr>
          <p:cNvPr id="6" name="等腰三角形 5">
            <a:extLst>
              <a:ext uri="{FF2B5EF4-FFF2-40B4-BE49-F238E27FC236}">
                <a16:creationId xmlns:a16="http://schemas.microsoft.com/office/drawing/2014/main" id="{689088A9-E4E8-434A-9610-62C0376BCF7A}"/>
              </a:ext>
            </a:extLst>
          </p:cNvPr>
          <p:cNvSpPr/>
          <p:nvPr/>
        </p:nvSpPr>
        <p:spPr bwMode="auto">
          <a:xfrm rot="5400000">
            <a:off x="2417579" y="256678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 name="矩形 6">
            <a:extLst>
              <a:ext uri="{FF2B5EF4-FFF2-40B4-BE49-F238E27FC236}">
                <a16:creationId xmlns:a16="http://schemas.microsoft.com/office/drawing/2014/main" id="{4D3B5EC3-E32D-4462-884B-D6D74D552203}"/>
              </a:ext>
            </a:extLst>
          </p:cNvPr>
          <p:cNvSpPr/>
          <p:nvPr/>
        </p:nvSpPr>
        <p:spPr>
          <a:xfrm>
            <a:off x="2828679" y="2332205"/>
            <a:ext cx="8346139" cy="728982"/>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规定“性骚扰”认定标准，即违背他人意愿，以言语、文字、图像、肢体行为等方式对他人实施性骚扰的，受害人有权依法请求行为人承担民事责任。</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8" name="矩形: 圆角 7">
            <a:extLst>
              <a:ext uri="{FF2B5EF4-FFF2-40B4-BE49-F238E27FC236}">
                <a16:creationId xmlns:a16="http://schemas.microsoft.com/office/drawing/2014/main" id="{C18EE373-0C6E-4FE1-93B0-81F58C9037FF}"/>
              </a:ext>
            </a:extLst>
          </p:cNvPr>
          <p:cNvSpPr/>
          <p:nvPr/>
        </p:nvSpPr>
        <p:spPr bwMode="auto">
          <a:xfrm>
            <a:off x="1179772" y="3155774"/>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要点二</a:t>
            </a:r>
          </a:p>
        </p:txBody>
      </p:sp>
      <p:sp>
        <p:nvSpPr>
          <p:cNvPr id="9" name="等腰三角形 8">
            <a:extLst>
              <a:ext uri="{FF2B5EF4-FFF2-40B4-BE49-F238E27FC236}">
                <a16:creationId xmlns:a16="http://schemas.microsoft.com/office/drawing/2014/main" id="{513CF0C8-444C-49EB-BDA5-DDF8AFBF9384}"/>
              </a:ext>
            </a:extLst>
          </p:cNvPr>
          <p:cNvSpPr/>
          <p:nvPr/>
        </p:nvSpPr>
        <p:spPr bwMode="auto">
          <a:xfrm rot="5400000">
            <a:off x="2417579" y="328435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 name="矩形 9">
            <a:extLst>
              <a:ext uri="{FF2B5EF4-FFF2-40B4-BE49-F238E27FC236}">
                <a16:creationId xmlns:a16="http://schemas.microsoft.com/office/drawing/2014/main" id="{755BAFCF-E60D-4B9C-9D00-83A281068C1E}"/>
              </a:ext>
            </a:extLst>
          </p:cNvPr>
          <p:cNvSpPr/>
          <p:nvPr/>
        </p:nvSpPr>
        <p:spPr>
          <a:xfrm>
            <a:off x="2828680" y="3163937"/>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规定机关、企业、学校等单位防止和制止性骚扰的义务</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1" name="矩形: 圆角 10">
            <a:extLst>
              <a:ext uri="{FF2B5EF4-FFF2-40B4-BE49-F238E27FC236}">
                <a16:creationId xmlns:a16="http://schemas.microsoft.com/office/drawing/2014/main" id="{5EA7FE55-DF13-4970-B6DD-6D5D41F9CEC7}"/>
              </a:ext>
            </a:extLst>
          </p:cNvPr>
          <p:cNvSpPr/>
          <p:nvPr/>
        </p:nvSpPr>
        <p:spPr bwMode="auto">
          <a:xfrm>
            <a:off x="1179772" y="380242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要点三</a:t>
            </a:r>
          </a:p>
        </p:txBody>
      </p:sp>
      <p:sp>
        <p:nvSpPr>
          <p:cNvPr id="12" name="等腰三角形 11">
            <a:extLst>
              <a:ext uri="{FF2B5EF4-FFF2-40B4-BE49-F238E27FC236}">
                <a16:creationId xmlns:a16="http://schemas.microsoft.com/office/drawing/2014/main" id="{4C5A8DBC-19DE-4C77-AED3-4AA69AA1E081}"/>
              </a:ext>
            </a:extLst>
          </p:cNvPr>
          <p:cNvSpPr/>
          <p:nvPr/>
        </p:nvSpPr>
        <p:spPr bwMode="auto">
          <a:xfrm rot="5400000">
            <a:off x="2417579" y="393890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 name="矩形 12">
            <a:extLst>
              <a:ext uri="{FF2B5EF4-FFF2-40B4-BE49-F238E27FC236}">
                <a16:creationId xmlns:a16="http://schemas.microsoft.com/office/drawing/2014/main" id="{29201DBB-2BC9-4C1C-A73D-78B85683521C}"/>
              </a:ext>
            </a:extLst>
          </p:cNvPr>
          <p:cNvSpPr/>
          <p:nvPr/>
        </p:nvSpPr>
        <p:spPr>
          <a:xfrm>
            <a:off x="2828680" y="3833984"/>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规定人格权不得放弃、转让或者继承。</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4" name="矩形: 圆角 13">
            <a:extLst>
              <a:ext uri="{FF2B5EF4-FFF2-40B4-BE49-F238E27FC236}">
                <a16:creationId xmlns:a16="http://schemas.microsoft.com/office/drawing/2014/main" id="{C0B7BFE9-0AFC-4408-9F9E-14CD8B7E0B4B}"/>
              </a:ext>
            </a:extLst>
          </p:cNvPr>
          <p:cNvSpPr/>
          <p:nvPr/>
        </p:nvSpPr>
        <p:spPr bwMode="auto">
          <a:xfrm>
            <a:off x="1179772" y="438254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要点四</a:t>
            </a:r>
          </a:p>
        </p:txBody>
      </p:sp>
      <p:sp>
        <p:nvSpPr>
          <p:cNvPr id="15" name="等腰三角形 14">
            <a:extLst>
              <a:ext uri="{FF2B5EF4-FFF2-40B4-BE49-F238E27FC236}">
                <a16:creationId xmlns:a16="http://schemas.microsoft.com/office/drawing/2014/main" id="{9CA51BDE-34B1-49ED-9B2E-7B905659865B}"/>
              </a:ext>
            </a:extLst>
          </p:cNvPr>
          <p:cNvSpPr/>
          <p:nvPr/>
        </p:nvSpPr>
        <p:spPr bwMode="auto">
          <a:xfrm rot="5400000">
            <a:off x="2417579" y="451902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 name="矩形 15">
            <a:extLst>
              <a:ext uri="{FF2B5EF4-FFF2-40B4-BE49-F238E27FC236}">
                <a16:creationId xmlns:a16="http://schemas.microsoft.com/office/drawing/2014/main" id="{57805C6B-1E76-43D9-B27C-F65C30D0F849}"/>
              </a:ext>
            </a:extLst>
          </p:cNvPr>
          <p:cNvSpPr/>
          <p:nvPr/>
        </p:nvSpPr>
        <p:spPr>
          <a:xfrm>
            <a:off x="2828680" y="4414108"/>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规定了对死者人格利益的保护。</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7" name="矩形: 圆角 16">
            <a:extLst>
              <a:ext uri="{FF2B5EF4-FFF2-40B4-BE49-F238E27FC236}">
                <a16:creationId xmlns:a16="http://schemas.microsoft.com/office/drawing/2014/main" id="{E73AC292-1AF0-4C17-BA6E-63A1F94BA5EE}"/>
              </a:ext>
            </a:extLst>
          </p:cNvPr>
          <p:cNvSpPr/>
          <p:nvPr/>
        </p:nvSpPr>
        <p:spPr bwMode="auto">
          <a:xfrm>
            <a:off x="1179772" y="4962673"/>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要点五</a:t>
            </a:r>
          </a:p>
        </p:txBody>
      </p:sp>
      <p:sp>
        <p:nvSpPr>
          <p:cNvPr id="18" name="等腰三角形 17">
            <a:extLst>
              <a:ext uri="{FF2B5EF4-FFF2-40B4-BE49-F238E27FC236}">
                <a16:creationId xmlns:a16="http://schemas.microsoft.com/office/drawing/2014/main" id="{94FA1CC5-CE85-4677-ABC1-463E3A068546}"/>
              </a:ext>
            </a:extLst>
          </p:cNvPr>
          <p:cNvSpPr/>
          <p:nvPr/>
        </p:nvSpPr>
        <p:spPr bwMode="auto">
          <a:xfrm rot="5400000">
            <a:off x="2417579" y="5099151"/>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9" name="矩形 18">
            <a:extLst>
              <a:ext uri="{FF2B5EF4-FFF2-40B4-BE49-F238E27FC236}">
                <a16:creationId xmlns:a16="http://schemas.microsoft.com/office/drawing/2014/main" id="{DDAEBCAB-E830-4D24-9D90-73B9FD769F78}"/>
              </a:ext>
            </a:extLst>
          </p:cNvPr>
          <p:cNvSpPr/>
          <p:nvPr/>
        </p:nvSpPr>
        <p:spPr>
          <a:xfrm>
            <a:off x="2828680" y="4944712"/>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明确规定人格权受到侵害后的救济方式。</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20" name="矩形: 圆角 19">
            <a:extLst>
              <a:ext uri="{FF2B5EF4-FFF2-40B4-BE49-F238E27FC236}">
                <a16:creationId xmlns:a16="http://schemas.microsoft.com/office/drawing/2014/main" id="{04349AD8-B2F2-4BF7-9EC1-F009C342F4C5}"/>
              </a:ext>
            </a:extLst>
          </p:cNvPr>
          <p:cNvSpPr/>
          <p:nvPr/>
        </p:nvSpPr>
        <p:spPr bwMode="auto">
          <a:xfrm>
            <a:off x="1179772" y="5542797"/>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要点六</a:t>
            </a:r>
          </a:p>
        </p:txBody>
      </p:sp>
      <p:sp>
        <p:nvSpPr>
          <p:cNvPr id="21" name="等腰三角形 20">
            <a:extLst>
              <a:ext uri="{FF2B5EF4-FFF2-40B4-BE49-F238E27FC236}">
                <a16:creationId xmlns:a16="http://schemas.microsoft.com/office/drawing/2014/main" id="{D314E2D4-1C61-4200-996B-7A1BEBFD4017}"/>
              </a:ext>
            </a:extLst>
          </p:cNvPr>
          <p:cNvSpPr/>
          <p:nvPr/>
        </p:nvSpPr>
        <p:spPr bwMode="auto">
          <a:xfrm rot="5400000">
            <a:off x="2417579" y="567927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22" name="矩形 21">
            <a:extLst>
              <a:ext uri="{FF2B5EF4-FFF2-40B4-BE49-F238E27FC236}">
                <a16:creationId xmlns:a16="http://schemas.microsoft.com/office/drawing/2014/main" id="{E5E09B91-4C90-4384-B60A-A2F09051B70A}"/>
              </a:ext>
            </a:extLst>
          </p:cNvPr>
          <p:cNvSpPr/>
          <p:nvPr/>
        </p:nvSpPr>
        <p:spPr>
          <a:xfrm>
            <a:off x="2828680" y="5460275"/>
            <a:ext cx="8346138" cy="728982"/>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对自然人因婚姻家庭关系等产生的身份权利的保护，适用本法第一编、第五编和其他法律的相关规定；没有规定的，参照适用本编人格权保护的有关规定。</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Tree>
    <p:extLst>
      <p:ext uri="{BB962C8B-B14F-4D97-AF65-F5344CB8AC3E}">
        <p14:creationId xmlns:p14="http://schemas.microsoft.com/office/powerpoint/2010/main" val="511104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400" fill="hold"/>
                                        <p:tgtEl>
                                          <p:spTgt spid="5"/>
                                        </p:tgtEl>
                                        <p:attrNameLst>
                                          <p:attrName>ppt_w</p:attrName>
                                        </p:attrNameLst>
                                      </p:cBhvr>
                                      <p:tavLst>
                                        <p:tav tm="0">
                                          <p:val>
                                            <p:fltVal val="0"/>
                                          </p:val>
                                        </p:tav>
                                        <p:tav tm="100000">
                                          <p:val>
                                            <p:strVal val="#ppt_w"/>
                                          </p:val>
                                        </p:tav>
                                      </p:tavLst>
                                    </p:anim>
                                    <p:anim calcmode="lin" valueType="num">
                                      <p:cBhvr>
                                        <p:cTn id="8" dur="400" fill="hold"/>
                                        <p:tgtEl>
                                          <p:spTgt spid="5"/>
                                        </p:tgtEl>
                                        <p:attrNameLst>
                                          <p:attrName>ppt_h</p:attrName>
                                        </p:attrNameLst>
                                      </p:cBhvr>
                                      <p:tavLst>
                                        <p:tav tm="0">
                                          <p:val>
                                            <p:fltVal val="0"/>
                                          </p:val>
                                        </p:tav>
                                        <p:tav tm="100000">
                                          <p:val>
                                            <p:strVal val="#ppt_h"/>
                                          </p:val>
                                        </p:tav>
                                      </p:tavLst>
                                    </p:anim>
                                    <p:anim calcmode="lin" valueType="num">
                                      <p:cBhvr>
                                        <p:cTn id="9" dur="400" fill="hold"/>
                                        <p:tgtEl>
                                          <p:spTgt spid="5"/>
                                        </p:tgtEl>
                                        <p:attrNameLst>
                                          <p:attrName>style.rotation</p:attrName>
                                        </p:attrNameLst>
                                      </p:cBhvr>
                                      <p:tavLst>
                                        <p:tav tm="0">
                                          <p:val>
                                            <p:fltVal val="90"/>
                                          </p:val>
                                        </p:tav>
                                        <p:tav tm="100000">
                                          <p:val>
                                            <p:fltVal val="0"/>
                                          </p:val>
                                        </p:tav>
                                      </p:tavLst>
                                    </p:anim>
                                    <p:animEffect transition="in" filter="fade">
                                      <p:cBhvr>
                                        <p:cTn id="10" dur="400"/>
                                        <p:tgtEl>
                                          <p:spTgt spid="5"/>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300"/>
                                        <p:tgtEl>
                                          <p:spTgt spid="6"/>
                                        </p:tgtEl>
                                        <p:attrNameLst>
                                          <p:attrName>ppt_x</p:attrName>
                                        </p:attrNameLst>
                                      </p:cBhvr>
                                      <p:tavLst>
                                        <p:tav tm="0">
                                          <p:val>
                                            <p:strVal val="#ppt_x-#ppt_w*1.125000"/>
                                          </p:val>
                                        </p:tav>
                                        <p:tav tm="100000">
                                          <p:val>
                                            <p:strVal val="#ppt_x"/>
                                          </p:val>
                                        </p:tav>
                                      </p:tavLst>
                                    </p:anim>
                                    <p:animEffect transition="in" filter="wipe(right)">
                                      <p:cBhvr>
                                        <p:cTn id="15" dur="300"/>
                                        <p:tgtEl>
                                          <p:spTgt spid="6"/>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400" fill="hold"/>
                                        <p:tgtEl>
                                          <p:spTgt spid="8"/>
                                        </p:tgtEl>
                                        <p:attrNameLst>
                                          <p:attrName>ppt_w</p:attrName>
                                        </p:attrNameLst>
                                      </p:cBhvr>
                                      <p:tavLst>
                                        <p:tav tm="0">
                                          <p:val>
                                            <p:fltVal val="0"/>
                                          </p:val>
                                        </p:tav>
                                        <p:tav tm="100000">
                                          <p:val>
                                            <p:strVal val="#ppt_w"/>
                                          </p:val>
                                        </p:tav>
                                      </p:tavLst>
                                    </p:anim>
                                    <p:anim calcmode="lin" valueType="num">
                                      <p:cBhvr>
                                        <p:cTn id="24" dur="400" fill="hold"/>
                                        <p:tgtEl>
                                          <p:spTgt spid="8"/>
                                        </p:tgtEl>
                                        <p:attrNameLst>
                                          <p:attrName>ppt_h</p:attrName>
                                        </p:attrNameLst>
                                      </p:cBhvr>
                                      <p:tavLst>
                                        <p:tav tm="0">
                                          <p:val>
                                            <p:fltVal val="0"/>
                                          </p:val>
                                        </p:tav>
                                        <p:tav tm="100000">
                                          <p:val>
                                            <p:strVal val="#ppt_h"/>
                                          </p:val>
                                        </p:tav>
                                      </p:tavLst>
                                    </p:anim>
                                    <p:anim calcmode="lin" valueType="num">
                                      <p:cBhvr>
                                        <p:cTn id="25" dur="400" fill="hold"/>
                                        <p:tgtEl>
                                          <p:spTgt spid="8"/>
                                        </p:tgtEl>
                                        <p:attrNameLst>
                                          <p:attrName>style.rotation</p:attrName>
                                        </p:attrNameLst>
                                      </p:cBhvr>
                                      <p:tavLst>
                                        <p:tav tm="0">
                                          <p:val>
                                            <p:fltVal val="90"/>
                                          </p:val>
                                        </p:tav>
                                        <p:tav tm="100000">
                                          <p:val>
                                            <p:fltVal val="0"/>
                                          </p:val>
                                        </p:tav>
                                      </p:tavLst>
                                    </p:anim>
                                    <p:animEffect transition="in" filter="fade">
                                      <p:cBhvr>
                                        <p:cTn id="26" dur="400"/>
                                        <p:tgtEl>
                                          <p:spTgt spid="8"/>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300"/>
                                        <p:tgtEl>
                                          <p:spTgt spid="9"/>
                                        </p:tgtEl>
                                        <p:attrNameLst>
                                          <p:attrName>ppt_x</p:attrName>
                                        </p:attrNameLst>
                                      </p:cBhvr>
                                      <p:tavLst>
                                        <p:tav tm="0">
                                          <p:val>
                                            <p:strVal val="#ppt_x-#ppt_w*1.125000"/>
                                          </p:val>
                                        </p:tav>
                                        <p:tav tm="100000">
                                          <p:val>
                                            <p:strVal val="#ppt_x"/>
                                          </p:val>
                                        </p:tav>
                                      </p:tavLst>
                                    </p:anim>
                                    <p:animEffect transition="in" filter="wipe(right)">
                                      <p:cBhvr>
                                        <p:cTn id="31" dur="300"/>
                                        <p:tgtEl>
                                          <p:spTgt spid="9"/>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400" fill="hold"/>
                                        <p:tgtEl>
                                          <p:spTgt spid="11"/>
                                        </p:tgtEl>
                                        <p:attrNameLst>
                                          <p:attrName>ppt_w</p:attrName>
                                        </p:attrNameLst>
                                      </p:cBhvr>
                                      <p:tavLst>
                                        <p:tav tm="0">
                                          <p:val>
                                            <p:fltVal val="0"/>
                                          </p:val>
                                        </p:tav>
                                        <p:tav tm="100000">
                                          <p:val>
                                            <p:strVal val="#ppt_w"/>
                                          </p:val>
                                        </p:tav>
                                      </p:tavLst>
                                    </p:anim>
                                    <p:anim calcmode="lin" valueType="num">
                                      <p:cBhvr>
                                        <p:cTn id="40" dur="400" fill="hold"/>
                                        <p:tgtEl>
                                          <p:spTgt spid="11"/>
                                        </p:tgtEl>
                                        <p:attrNameLst>
                                          <p:attrName>ppt_h</p:attrName>
                                        </p:attrNameLst>
                                      </p:cBhvr>
                                      <p:tavLst>
                                        <p:tav tm="0">
                                          <p:val>
                                            <p:fltVal val="0"/>
                                          </p:val>
                                        </p:tav>
                                        <p:tav tm="100000">
                                          <p:val>
                                            <p:strVal val="#ppt_h"/>
                                          </p:val>
                                        </p:tav>
                                      </p:tavLst>
                                    </p:anim>
                                    <p:anim calcmode="lin" valueType="num">
                                      <p:cBhvr>
                                        <p:cTn id="41" dur="400" fill="hold"/>
                                        <p:tgtEl>
                                          <p:spTgt spid="11"/>
                                        </p:tgtEl>
                                        <p:attrNameLst>
                                          <p:attrName>style.rotation</p:attrName>
                                        </p:attrNameLst>
                                      </p:cBhvr>
                                      <p:tavLst>
                                        <p:tav tm="0">
                                          <p:val>
                                            <p:fltVal val="90"/>
                                          </p:val>
                                        </p:tav>
                                        <p:tav tm="100000">
                                          <p:val>
                                            <p:fltVal val="0"/>
                                          </p:val>
                                        </p:tav>
                                      </p:tavLst>
                                    </p:anim>
                                    <p:animEffect transition="in" filter="fade">
                                      <p:cBhvr>
                                        <p:cTn id="42" dur="400"/>
                                        <p:tgtEl>
                                          <p:spTgt spid="11"/>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300"/>
                                        <p:tgtEl>
                                          <p:spTgt spid="12"/>
                                        </p:tgtEl>
                                        <p:attrNameLst>
                                          <p:attrName>ppt_x</p:attrName>
                                        </p:attrNameLst>
                                      </p:cBhvr>
                                      <p:tavLst>
                                        <p:tav tm="0">
                                          <p:val>
                                            <p:strVal val="#ppt_x-#ppt_w*1.125000"/>
                                          </p:val>
                                        </p:tav>
                                        <p:tav tm="100000">
                                          <p:val>
                                            <p:strVal val="#ppt_x"/>
                                          </p:val>
                                        </p:tav>
                                      </p:tavLst>
                                    </p:anim>
                                    <p:animEffect transition="in" filter="wipe(right)">
                                      <p:cBhvr>
                                        <p:cTn id="47" dur="300"/>
                                        <p:tgtEl>
                                          <p:spTgt spid="12"/>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400" fill="hold"/>
                                        <p:tgtEl>
                                          <p:spTgt spid="14"/>
                                        </p:tgtEl>
                                        <p:attrNameLst>
                                          <p:attrName>ppt_w</p:attrName>
                                        </p:attrNameLst>
                                      </p:cBhvr>
                                      <p:tavLst>
                                        <p:tav tm="0">
                                          <p:val>
                                            <p:fltVal val="0"/>
                                          </p:val>
                                        </p:tav>
                                        <p:tav tm="100000">
                                          <p:val>
                                            <p:strVal val="#ppt_w"/>
                                          </p:val>
                                        </p:tav>
                                      </p:tavLst>
                                    </p:anim>
                                    <p:anim calcmode="lin" valueType="num">
                                      <p:cBhvr>
                                        <p:cTn id="56" dur="400" fill="hold"/>
                                        <p:tgtEl>
                                          <p:spTgt spid="14"/>
                                        </p:tgtEl>
                                        <p:attrNameLst>
                                          <p:attrName>ppt_h</p:attrName>
                                        </p:attrNameLst>
                                      </p:cBhvr>
                                      <p:tavLst>
                                        <p:tav tm="0">
                                          <p:val>
                                            <p:fltVal val="0"/>
                                          </p:val>
                                        </p:tav>
                                        <p:tav tm="100000">
                                          <p:val>
                                            <p:strVal val="#ppt_h"/>
                                          </p:val>
                                        </p:tav>
                                      </p:tavLst>
                                    </p:anim>
                                    <p:anim calcmode="lin" valueType="num">
                                      <p:cBhvr>
                                        <p:cTn id="57" dur="400" fill="hold"/>
                                        <p:tgtEl>
                                          <p:spTgt spid="14"/>
                                        </p:tgtEl>
                                        <p:attrNameLst>
                                          <p:attrName>style.rotation</p:attrName>
                                        </p:attrNameLst>
                                      </p:cBhvr>
                                      <p:tavLst>
                                        <p:tav tm="0">
                                          <p:val>
                                            <p:fltVal val="90"/>
                                          </p:val>
                                        </p:tav>
                                        <p:tav tm="100000">
                                          <p:val>
                                            <p:fltVal val="0"/>
                                          </p:val>
                                        </p:tav>
                                      </p:tavLst>
                                    </p:anim>
                                    <p:animEffect transition="in" filter="fade">
                                      <p:cBhvr>
                                        <p:cTn id="58" dur="400"/>
                                        <p:tgtEl>
                                          <p:spTgt spid="14"/>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300"/>
                                        <p:tgtEl>
                                          <p:spTgt spid="15"/>
                                        </p:tgtEl>
                                        <p:attrNameLst>
                                          <p:attrName>ppt_x</p:attrName>
                                        </p:attrNameLst>
                                      </p:cBhvr>
                                      <p:tavLst>
                                        <p:tav tm="0">
                                          <p:val>
                                            <p:strVal val="#ppt_x-#ppt_w*1.125000"/>
                                          </p:val>
                                        </p:tav>
                                        <p:tav tm="100000">
                                          <p:val>
                                            <p:strVal val="#ppt_x"/>
                                          </p:val>
                                        </p:tav>
                                      </p:tavLst>
                                    </p:anim>
                                    <p:animEffect transition="in" filter="wipe(right)">
                                      <p:cBhvr>
                                        <p:cTn id="63" dur="300"/>
                                        <p:tgtEl>
                                          <p:spTgt spid="15"/>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400" fill="hold"/>
                                        <p:tgtEl>
                                          <p:spTgt spid="17"/>
                                        </p:tgtEl>
                                        <p:attrNameLst>
                                          <p:attrName>ppt_w</p:attrName>
                                        </p:attrNameLst>
                                      </p:cBhvr>
                                      <p:tavLst>
                                        <p:tav tm="0">
                                          <p:val>
                                            <p:fltVal val="0"/>
                                          </p:val>
                                        </p:tav>
                                        <p:tav tm="100000">
                                          <p:val>
                                            <p:strVal val="#ppt_w"/>
                                          </p:val>
                                        </p:tav>
                                      </p:tavLst>
                                    </p:anim>
                                    <p:anim calcmode="lin" valueType="num">
                                      <p:cBhvr>
                                        <p:cTn id="72" dur="400" fill="hold"/>
                                        <p:tgtEl>
                                          <p:spTgt spid="17"/>
                                        </p:tgtEl>
                                        <p:attrNameLst>
                                          <p:attrName>ppt_h</p:attrName>
                                        </p:attrNameLst>
                                      </p:cBhvr>
                                      <p:tavLst>
                                        <p:tav tm="0">
                                          <p:val>
                                            <p:fltVal val="0"/>
                                          </p:val>
                                        </p:tav>
                                        <p:tav tm="100000">
                                          <p:val>
                                            <p:strVal val="#ppt_h"/>
                                          </p:val>
                                        </p:tav>
                                      </p:tavLst>
                                    </p:anim>
                                    <p:anim calcmode="lin" valueType="num">
                                      <p:cBhvr>
                                        <p:cTn id="73" dur="400" fill="hold"/>
                                        <p:tgtEl>
                                          <p:spTgt spid="17"/>
                                        </p:tgtEl>
                                        <p:attrNameLst>
                                          <p:attrName>style.rotation</p:attrName>
                                        </p:attrNameLst>
                                      </p:cBhvr>
                                      <p:tavLst>
                                        <p:tav tm="0">
                                          <p:val>
                                            <p:fltVal val="90"/>
                                          </p:val>
                                        </p:tav>
                                        <p:tav tm="100000">
                                          <p:val>
                                            <p:fltVal val="0"/>
                                          </p:val>
                                        </p:tav>
                                      </p:tavLst>
                                    </p:anim>
                                    <p:animEffect transition="in" filter="fade">
                                      <p:cBhvr>
                                        <p:cTn id="74" dur="400"/>
                                        <p:tgtEl>
                                          <p:spTgt spid="17"/>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additive="base">
                                        <p:cTn id="78" dur="300"/>
                                        <p:tgtEl>
                                          <p:spTgt spid="18"/>
                                        </p:tgtEl>
                                        <p:attrNameLst>
                                          <p:attrName>ppt_x</p:attrName>
                                        </p:attrNameLst>
                                      </p:cBhvr>
                                      <p:tavLst>
                                        <p:tav tm="0">
                                          <p:val>
                                            <p:strVal val="#ppt_x-#ppt_w*1.125000"/>
                                          </p:val>
                                        </p:tav>
                                        <p:tav tm="100000">
                                          <p:val>
                                            <p:strVal val="#ppt_x"/>
                                          </p:val>
                                        </p:tav>
                                      </p:tavLst>
                                    </p:anim>
                                    <p:animEffect transition="in" filter="wipe(right)">
                                      <p:cBhvr>
                                        <p:cTn id="79" dur="300"/>
                                        <p:tgtEl>
                                          <p:spTgt spid="18"/>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left)">
                                      <p:cBhvr>
                                        <p:cTn id="83" dur="500"/>
                                        <p:tgtEl>
                                          <p:spTgt spid="19"/>
                                        </p:tgtEl>
                                      </p:cBhvr>
                                    </p:animEffect>
                                  </p:childTnLst>
                                </p:cTn>
                              </p:par>
                            </p:childTnLst>
                          </p:cTn>
                        </p:par>
                        <p:par>
                          <p:cTn id="84" fill="hold">
                            <p:stCondLst>
                              <p:cond delay="6000"/>
                            </p:stCondLst>
                            <p:childTnLst>
                              <p:par>
                                <p:cTn id="85" presetID="31"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400" fill="hold"/>
                                        <p:tgtEl>
                                          <p:spTgt spid="20"/>
                                        </p:tgtEl>
                                        <p:attrNameLst>
                                          <p:attrName>ppt_w</p:attrName>
                                        </p:attrNameLst>
                                      </p:cBhvr>
                                      <p:tavLst>
                                        <p:tav tm="0">
                                          <p:val>
                                            <p:fltVal val="0"/>
                                          </p:val>
                                        </p:tav>
                                        <p:tav tm="100000">
                                          <p:val>
                                            <p:strVal val="#ppt_w"/>
                                          </p:val>
                                        </p:tav>
                                      </p:tavLst>
                                    </p:anim>
                                    <p:anim calcmode="lin" valueType="num">
                                      <p:cBhvr>
                                        <p:cTn id="88" dur="400" fill="hold"/>
                                        <p:tgtEl>
                                          <p:spTgt spid="20"/>
                                        </p:tgtEl>
                                        <p:attrNameLst>
                                          <p:attrName>ppt_h</p:attrName>
                                        </p:attrNameLst>
                                      </p:cBhvr>
                                      <p:tavLst>
                                        <p:tav tm="0">
                                          <p:val>
                                            <p:fltVal val="0"/>
                                          </p:val>
                                        </p:tav>
                                        <p:tav tm="100000">
                                          <p:val>
                                            <p:strVal val="#ppt_h"/>
                                          </p:val>
                                        </p:tav>
                                      </p:tavLst>
                                    </p:anim>
                                    <p:anim calcmode="lin" valueType="num">
                                      <p:cBhvr>
                                        <p:cTn id="89" dur="400" fill="hold"/>
                                        <p:tgtEl>
                                          <p:spTgt spid="20"/>
                                        </p:tgtEl>
                                        <p:attrNameLst>
                                          <p:attrName>style.rotation</p:attrName>
                                        </p:attrNameLst>
                                      </p:cBhvr>
                                      <p:tavLst>
                                        <p:tav tm="0">
                                          <p:val>
                                            <p:fltVal val="90"/>
                                          </p:val>
                                        </p:tav>
                                        <p:tav tm="100000">
                                          <p:val>
                                            <p:fltVal val="0"/>
                                          </p:val>
                                        </p:tav>
                                      </p:tavLst>
                                    </p:anim>
                                    <p:animEffect transition="in" filter="fade">
                                      <p:cBhvr>
                                        <p:cTn id="90" dur="400"/>
                                        <p:tgtEl>
                                          <p:spTgt spid="20"/>
                                        </p:tgtEl>
                                      </p:cBhvr>
                                    </p:animEffect>
                                  </p:childTnLst>
                                </p:cTn>
                              </p:par>
                            </p:childTnLst>
                          </p:cTn>
                        </p:par>
                        <p:par>
                          <p:cTn id="91" fill="hold">
                            <p:stCondLst>
                              <p:cond delay="6400"/>
                            </p:stCondLst>
                            <p:childTnLst>
                              <p:par>
                                <p:cTn id="92" presetID="12" presetClass="entr" presetSubtype="8"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 calcmode="lin" valueType="num">
                                      <p:cBhvr additive="base">
                                        <p:cTn id="94" dur="300"/>
                                        <p:tgtEl>
                                          <p:spTgt spid="21"/>
                                        </p:tgtEl>
                                        <p:attrNameLst>
                                          <p:attrName>ppt_x</p:attrName>
                                        </p:attrNameLst>
                                      </p:cBhvr>
                                      <p:tavLst>
                                        <p:tav tm="0">
                                          <p:val>
                                            <p:strVal val="#ppt_x-#ppt_w*1.125000"/>
                                          </p:val>
                                        </p:tav>
                                        <p:tav tm="100000">
                                          <p:val>
                                            <p:strVal val="#ppt_x"/>
                                          </p:val>
                                        </p:tav>
                                      </p:tavLst>
                                    </p:anim>
                                    <p:animEffect transition="in" filter="wipe(right)">
                                      <p:cBhvr>
                                        <p:cTn id="95" dur="300"/>
                                        <p:tgtEl>
                                          <p:spTgt spid="21"/>
                                        </p:tgtEl>
                                      </p:cBhvr>
                                    </p:animEffect>
                                  </p:childTnLst>
                                </p:cTn>
                              </p:par>
                            </p:childTnLst>
                          </p:cTn>
                        </p:par>
                        <p:par>
                          <p:cTn id="96" fill="hold">
                            <p:stCondLst>
                              <p:cond delay="6700"/>
                            </p:stCondLst>
                            <p:childTnLst>
                              <p:par>
                                <p:cTn id="97" presetID="22" presetClass="entr" presetSubtype="8"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left)">
                                      <p:cBhvr>
                                        <p:cTn id="9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animBg="1"/>
      <p:bldP spid="9" grpId="0" animBg="1"/>
      <p:bldP spid="10"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B68B347-BAD8-48E3-A360-999C63324A39}"/>
              </a:ext>
            </a:extLst>
          </p:cNvPr>
          <p:cNvSpPr/>
          <p:nvPr/>
        </p:nvSpPr>
        <p:spPr bwMode="auto">
          <a:xfrm>
            <a:off x="1179772" y="139427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要点七</a:t>
            </a:r>
          </a:p>
        </p:txBody>
      </p:sp>
      <p:sp>
        <p:nvSpPr>
          <p:cNvPr id="4" name="等腰三角形 3">
            <a:extLst>
              <a:ext uri="{FF2B5EF4-FFF2-40B4-BE49-F238E27FC236}">
                <a16:creationId xmlns:a16="http://schemas.microsoft.com/office/drawing/2014/main" id="{336D4D9E-2FC6-4317-BC77-0DEC9E6FBEDA}"/>
              </a:ext>
            </a:extLst>
          </p:cNvPr>
          <p:cNvSpPr/>
          <p:nvPr/>
        </p:nvSpPr>
        <p:spPr bwMode="auto">
          <a:xfrm rot="5400000">
            <a:off x="2417579" y="152284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 name="矩形 4">
            <a:extLst>
              <a:ext uri="{FF2B5EF4-FFF2-40B4-BE49-F238E27FC236}">
                <a16:creationId xmlns:a16="http://schemas.microsoft.com/office/drawing/2014/main" id="{15D63989-2B7E-4343-9899-377152DF5BC9}"/>
              </a:ext>
            </a:extLst>
          </p:cNvPr>
          <p:cNvSpPr/>
          <p:nvPr/>
        </p:nvSpPr>
        <p:spPr>
          <a:xfrm>
            <a:off x="2828680" y="1417930"/>
            <a:ext cx="869021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确立器官捐献的基本规则。</a:t>
            </a:r>
          </a:p>
        </p:txBody>
      </p:sp>
      <p:sp>
        <p:nvSpPr>
          <p:cNvPr id="6" name="矩形: 圆角 5">
            <a:extLst>
              <a:ext uri="{FF2B5EF4-FFF2-40B4-BE49-F238E27FC236}">
                <a16:creationId xmlns:a16="http://schemas.microsoft.com/office/drawing/2014/main" id="{E54C439E-4215-4F5B-ADE0-E5FE5F0DCAF6}"/>
              </a:ext>
            </a:extLst>
          </p:cNvPr>
          <p:cNvSpPr/>
          <p:nvPr/>
        </p:nvSpPr>
        <p:spPr bwMode="auto">
          <a:xfrm>
            <a:off x="1179772" y="2120136"/>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要点八</a:t>
            </a:r>
          </a:p>
        </p:txBody>
      </p:sp>
      <p:sp>
        <p:nvSpPr>
          <p:cNvPr id="7" name="等腰三角形 6">
            <a:extLst>
              <a:ext uri="{FF2B5EF4-FFF2-40B4-BE49-F238E27FC236}">
                <a16:creationId xmlns:a16="http://schemas.microsoft.com/office/drawing/2014/main" id="{405577FE-6CF0-4D38-BDCA-0542FFD23420}"/>
              </a:ext>
            </a:extLst>
          </p:cNvPr>
          <p:cNvSpPr/>
          <p:nvPr/>
        </p:nvSpPr>
        <p:spPr bwMode="auto">
          <a:xfrm rot="5400000">
            <a:off x="2417579" y="2248712"/>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矩形 7">
            <a:extLst>
              <a:ext uri="{FF2B5EF4-FFF2-40B4-BE49-F238E27FC236}">
                <a16:creationId xmlns:a16="http://schemas.microsoft.com/office/drawing/2014/main" id="{95C9D51F-B295-4C80-BE84-9615273216A9}"/>
              </a:ext>
            </a:extLst>
          </p:cNvPr>
          <p:cNvSpPr/>
          <p:nvPr/>
        </p:nvSpPr>
        <p:spPr>
          <a:xfrm>
            <a:off x="2828679" y="1914331"/>
            <a:ext cx="8690219"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明确从事与人体基因、人体胚胎等有关的医学和科研活动的，应当遵守法律、行政法规和国家有关规定，不得危害人体健康，不得违背伦理道德，不得损害公共利益。</a:t>
            </a:r>
          </a:p>
        </p:txBody>
      </p:sp>
      <p:sp>
        <p:nvSpPr>
          <p:cNvPr id="9" name="矩形: 圆角 8">
            <a:extLst>
              <a:ext uri="{FF2B5EF4-FFF2-40B4-BE49-F238E27FC236}">
                <a16:creationId xmlns:a16="http://schemas.microsoft.com/office/drawing/2014/main" id="{BF4D1EC2-6FC7-43FD-A959-F1CEC8251B16}"/>
              </a:ext>
            </a:extLst>
          </p:cNvPr>
          <p:cNvSpPr/>
          <p:nvPr/>
        </p:nvSpPr>
        <p:spPr bwMode="auto">
          <a:xfrm>
            <a:off x="1179772" y="293721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要点九</a:t>
            </a:r>
          </a:p>
        </p:txBody>
      </p:sp>
      <p:sp>
        <p:nvSpPr>
          <p:cNvPr id="10" name="等腰三角形 9">
            <a:extLst>
              <a:ext uri="{FF2B5EF4-FFF2-40B4-BE49-F238E27FC236}">
                <a16:creationId xmlns:a16="http://schemas.microsoft.com/office/drawing/2014/main" id="{97EA98A3-AEEB-4EE6-9CA5-E77C4C9A9C34}"/>
              </a:ext>
            </a:extLst>
          </p:cNvPr>
          <p:cNvSpPr/>
          <p:nvPr/>
        </p:nvSpPr>
        <p:spPr bwMode="auto">
          <a:xfrm rot="5400000">
            <a:off x="2395867" y="306579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 name="矩形 10">
            <a:extLst>
              <a:ext uri="{FF2B5EF4-FFF2-40B4-BE49-F238E27FC236}">
                <a16:creationId xmlns:a16="http://schemas.microsoft.com/office/drawing/2014/main" id="{833245CF-211F-4E26-9B79-8ACD4257B51D}"/>
              </a:ext>
            </a:extLst>
          </p:cNvPr>
          <p:cNvSpPr/>
          <p:nvPr/>
        </p:nvSpPr>
        <p:spPr>
          <a:xfrm>
            <a:off x="2828680" y="2937219"/>
            <a:ext cx="8690220"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禁止利用信息技术手段“深度伪造”侵害他人肖像权。</a:t>
            </a:r>
          </a:p>
        </p:txBody>
      </p:sp>
      <p:sp>
        <p:nvSpPr>
          <p:cNvPr id="12" name="矩形: 圆角 11">
            <a:extLst>
              <a:ext uri="{FF2B5EF4-FFF2-40B4-BE49-F238E27FC236}">
                <a16:creationId xmlns:a16="http://schemas.microsoft.com/office/drawing/2014/main" id="{D4602C33-5E2A-40F2-81B4-B89380881C4C}"/>
              </a:ext>
            </a:extLst>
          </p:cNvPr>
          <p:cNvSpPr/>
          <p:nvPr/>
        </p:nvSpPr>
        <p:spPr bwMode="auto">
          <a:xfrm>
            <a:off x="1179772" y="3775837"/>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a:t>
            </a:r>
          </a:p>
        </p:txBody>
      </p:sp>
      <p:sp>
        <p:nvSpPr>
          <p:cNvPr id="13" name="等腰三角形 12">
            <a:extLst>
              <a:ext uri="{FF2B5EF4-FFF2-40B4-BE49-F238E27FC236}">
                <a16:creationId xmlns:a16="http://schemas.microsoft.com/office/drawing/2014/main" id="{2367B632-42FB-478A-9A96-F4AF3AD3700A}"/>
              </a:ext>
            </a:extLst>
          </p:cNvPr>
          <p:cNvSpPr/>
          <p:nvPr/>
        </p:nvSpPr>
        <p:spPr bwMode="auto">
          <a:xfrm rot="5400000">
            <a:off x="2395867" y="390441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4" name="矩形 13">
            <a:extLst>
              <a:ext uri="{FF2B5EF4-FFF2-40B4-BE49-F238E27FC236}">
                <a16:creationId xmlns:a16="http://schemas.microsoft.com/office/drawing/2014/main" id="{C2C47752-1CDD-4818-BEB8-CF4BB7BCA1C8}"/>
              </a:ext>
            </a:extLst>
          </p:cNvPr>
          <p:cNvSpPr/>
          <p:nvPr/>
        </p:nvSpPr>
        <p:spPr>
          <a:xfrm>
            <a:off x="2828680" y="3799495"/>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自然人声音的保护参照肖像权。</a:t>
            </a:r>
            <a:r>
              <a:rPr lang="en-US" altLang="zh-CN" kern="0" dirty="0">
                <a:latin typeface="仿宋_GB2312" panose="02010609030101010101" pitchFamily="49" charset="-122"/>
                <a:ea typeface="微软雅黑" panose="020B0503020204020204" pitchFamily="34" charset="-122"/>
              </a:rPr>
              <a:t>	</a:t>
            </a:r>
            <a:endParaRPr lang="zh-CN" altLang="en-US" kern="0" dirty="0">
              <a:latin typeface="仿宋_GB2312" panose="02010609030101010101" pitchFamily="49" charset="-122"/>
              <a:ea typeface="微软雅黑" panose="020B0503020204020204" pitchFamily="34" charset="-122"/>
            </a:endParaRPr>
          </a:p>
        </p:txBody>
      </p:sp>
      <p:sp>
        <p:nvSpPr>
          <p:cNvPr id="15" name="矩形: 圆角 14">
            <a:extLst>
              <a:ext uri="{FF2B5EF4-FFF2-40B4-BE49-F238E27FC236}">
                <a16:creationId xmlns:a16="http://schemas.microsoft.com/office/drawing/2014/main" id="{3DB61378-18B6-45A4-AD7F-FA5D4EC0DDFB}"/>
              </a:ext>
            </a:extLst>
          </p:cNvPr>
          <p:cNvSpPr/>
          <p:nvPr/>
        </p:nvSpPr>
        <p:spPr bwMode="auto">
          <a:xfrm>
            <a:off x="1179772" y="452619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要点十一</a:t>
            </a:r>
          </a:p>
        </p:txBody>
      </p:sp>
      <p:sp>
        <p:nvSpPr>
          <p:cNvPr id="16" name="等腰三角形 15">
            <a:extLst>
              <a:ext uri="{FF2B5EF4-FFF2-40B4-BE49-F238E27FC236}">
                <a16:creationId xmlns:a16="http://schemas.microsoft.com/office/drawing/2014/main" id="{0CBB5174-A9D4-4243-995D-2FE08BA3DAE5}"/>
              </a:ext>
            </a:extLst>
          </p:cNvPr>
          <p:cNvSpPr/>
          <p:nvPr/>
        </p:nvSpPr>
        <p:spPr bwMode="auto">
          <a:xfrm rot="5400000">
            <a:off x="2395867" y="465476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7" name="矩形 16">
            <a:extLst>
              <a:ext uri="{FF2B5EF4-FFF2-40B4-BE49-F238E27FC236}">
                <a16:creationId xmlns:a16="http://schemas.microsoft.com/office/drawing/2014/main" id="{796F7ACE-2DC8-4A9C-9D55-817AF4E77DA5}"/>
              </a:ext>
            </a:extLst>
          </p:cNvPr>
          <p:cNvSpPr/>
          <p:nvPr/>
        </p:nvSpPr>
        <p:spPr>
          <a:xfrm>
            <a:off x="2828680" y="4361220"/>
            <a:ext cx="8704508"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规定了隐私的定义，列明禁止侵害他人隐私权的具体行为，即隐私是自然人的私人生活安宁和不愿为他人知晓的私密空间、私密活动、私密信息。</a:t>
            </a:r>
          </a:p>
        </p:txBody>
      </p:sp>
      <p:sp>
        <p:nvSpPr>
          <p:cNvPr id="18" name="矩形: 圆角 17">
            <a:extLst>
              <a:ext uri="{FF2B5EF4-FFF2-40B4-BE49-F238E27FC236}">
                <a16:creationId xmlns:a16="http://schemas.microsoft.com/office/drawing/2014/main" id="{0CBECE37-8F4D-4750-A61C-A0767FA3D1AC}"/>
              </a:ext>
            </a:extLst>
          </p:cNvPr>
          <p:cNvSpPr/>
          <p:nvPr/>
        </p:nvSpPr>
        <p:spPr bwMode="auto">
          <a:xfrm>
            <a:off x="1179772" y="522214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要点十二</a:t>
            </a:r>
          </a:p>
        </p:txBody>
      </p:sp>
      <p:sp>
        <p:nvSpPr>
          <p:cNvPr id="19" name="等腰三角形 18">
            <a:extLst>
              <a:ext uri="{FF2B5EF4-FFF2-40B4-BE49-F238E27FC236}">
                <a16:creationId xmlns:a16="http://schemas.microsoft.com/office/drawing/2014/main" id="{73CEA9D4-C7E9-444A-8F77-E42C38E3D209}"/>
              </a:ext>
            </a:extLst>
          </p:cNvPr>
          <p:cNvSpPr/>
          <p:nvPr/>
        </p:nvSpPr>
        <p:spPr bwMode="auto">
          <a:xfrm rot="5400000">
            <a:off x="2395867" y="5350721"/>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0" name="矩形 19">
            <a:extLst>
              <a:ext uri="{FF2B5EF4-FFF2-40B4-BE49-F238E27FC236}">
                <a16:creationId xmlns:a16="http://schemas.microsoft.com/office/drawing/2014/main" id="{E8F83135-9083-4705-8113-DBD3A2FC0D97}"/>
              </a:ext>
            </a:extLst>
          </p:cNvPr>
          <p:cNvSpPr/>
          <p:nvPr/>
        </p:nvSpPr>
        <p:spPr>
          <a:xfrm>
            <a:off x="2828680" y="5067957"/>
            <a:ext cx="8690218"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界定了个人信息的定义</a:t>
            </a:r>
            <a:r>
              <a:rPr lang="en-US" altLang="zh-CN" kern="0" dirty="0">
                <a:latin typeface="仿宋_GB2312" panose="02010609030101010101" pitchFamily="49" charset="-122"/>
                <a:ea typeface="微软雅黑" panose="020B0503020204020204" pitchFamily="34" charset="-122"/>
              </a:rPr>
              <a:t>,</a:t>
            </a:r>
            <a:r>
              <a:rPr lang="zh-CN" altLang="en-US" kern="0" dirty="0">
                <a:latin typeface="仿宋_GB2312" panose="02010609030101010101" pitchFamily="49" charset="-122"/>
                <a:ea typeface="微软雅黑" panose="020B0503020204020204" pitchFamily="34" charset="-122"/>
              </a:rPr>
              <a:t>其中包括自然人的姓名、出生日期、身份证件号码、生物识别信息、住址、电话号码、电子邮箱、行踪信息等。</a:t>
            </a:r>
          </a:p>
        </p:txBody>
      </p:sp>
    </p:spTree>
    <p:extLst>
      <p:ext uri="{BB962C8B-B14F-4D97-AF65-F5344CB8AC3E}">
        <p14:creationId xmlns:p14="http://schemas.microsoft.com/office/powerpoint/2010/main" val="30639361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 calcmode="lin" valueType="num">
                                      <p:cBhvr>
                                        <p:cTn id="9" dur="400" fill="hold"/>
                                        <p:tgtEl>
                                          <p:spTgt spid="3"/>
                                        </p:tgtEl>
                                        <p:attrNameLst>
                                          <p:attrName>style.rotation</p:attrName>
                                        </p:attrNameLst>
                                      </p:cBhvr>
                                      <p:tavLst>
                                        <p:tav tm="0">
                                          <p:val>
                                            <p:fltVal val="90"/>
                                          </p:val>
                                        </p:tav>
                                        <p:tav tm="100000">
                                          <p:val>
                                            <p:fltVal val="0"/>
                                          </p:val>
                                        </p:tav>
                                      </p:tavLst>
                                    </p:anim>
                                    <p:animEffect transition="in" filter="fade">
                                      <p:cBhvr>
                                        <p:cTn id="10" dur="400"/>
                                        <p:tgtEl>
                                          <p:spTgt spid="3"/>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400" fill="hold"/>
                                        <p:tgtEl>
                                          <p:spTgt spid="6"/>
                                        </p:tgtEl>
                                        <p:attrNameLst>
                                          <p:attrName>ppt_w</p:attrName>
                                        </p:attrNameLst>
                                      </p:cBhvr>
                                      <p:tavLst>
                                        <p:tav tm="0">
                                          <p:val>
                                            <p:fltVal val="0"/>
                                          </p:val>
                                        </p:tav>
                                        <p:tav tm="100000">
                                          <p:val>
                                            <p:strVal val="#ppt_w"/>
                                          </p:val>
                                        </p:tav>
                                      </p:tavLst>
                                    </p:anim>
                                    <p:anim calcmode="lin" valueType="num">
                                      <p:cBhvr>
                                        <p:cTn id="24" dur="400" fill="hold"/>
                                        <p:tgtEl>
                                          <p:spTgt spid="6"/>
                                        </p:tgtEl>
                                        <p:attrNameLst>
                                          <p:attrName>ppt_h</p:attrName>
                                        </p:attrNameLst>
                                      </p:cBhvr>
                                      <p:tavLst>
                                        <p:tav tm="0">
                                          <p:val>
                                            <p:fltVal val="0"/>
                                          </p:val>
                                        </p:tav>
                                        <p:tav tm="100000">
                                          <p:val>
                                            <p:strVal val="#ppt_h"/>
                                          </p:val>
                                        </p:tav>
                                      </p:tavLst>
                                    </p:anim>
                                    <p:anim calcmode="lin" valueType="num">
                                      <p:cBhvr>
                                        <p:cTn id="25" dur="400" fill="hold"/>
                                        <p:tgtEl>
                                          <p:spTgt spid="6"/>
                                        </p:tgtEl>
                                        <p:attrNameLst>
                                          <p:attrName>style.rotation</p:attrName>
                                        </p:attrNameLst>
                                      </p:cBhvr>
                                      <p:tavLst>
                                        <p:tav tm="0">
                                          <p:val>
                                            <p:fltVal val="90"/>
                                          </p:val>
                                        </p:tav>
                                        <p:tav tm="100000">
                                          <p:val>
                                            <p:fltVal val="0"/>
                                          </p:val>
                                        </p:tav>
                                      </p:tavLst>
                                    </p:anim>
                                    <p:animEffect transition="in" filter="fade">
                                      <p:cBhvr>
                                        <p:cTn id="26" dur="400"/>
                                        <p:tgtEl>
                                          <p:spTgt spid="6"/>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300"/>
                                        <p:tgtEl>
                                          <p:spTgt spid="7"/>
                                        </p:tgtEl>
                                        <p:attrNameLst>
                                          <p:attrName>ppt_x</p:attrName>
                                        </p:attrNameLst>
                                      </p:cBhvr>
                                      <p:tavLst>
                                        <p:tav tm="0">
                                          <p:val>
                                            <p:strVal val="#ppt_x-#ppt_w*1.125000"/>
                                          </p:val>
                                        </p:tav>
                                        <p:tav tm="100000">
                                          <p:val>
                                            <p:strVal val="#ppt_x"/>
                                          </p:val>
                                        </p:tav>
                                      </p:tavLst>
                                    </p:anim>
                                    <p:animEffect transition="in" filter="wipe(right)">
                                      <p:cBhvr>
                                        <p:cTn id="31" dur="300"/>
                                        <p:tgtEl>
                                          <p:spTgt spid="7"/>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400" fill="hold"/>
                                        <p:tgtEl>
                                          <p:spTgt spid="9"/>
                                        </p:tgtEl>
                                        <p:attrNameLst>
                                          <p:attrName>ppt_w</p:attrName>
                                        </p:attrNameLst>
                                      </p:cBhvr>
                                      <p:tavLst>
                                        <p:tav tm="0">
                                          <p:val>
                                            <p:fltVal val="0"/>
                                          </p:val>
                                        </p:tav>
                                        <p:tav tm="100000">
                                          <p:val>
                                            <p:strVal val="#ppt_w"/>
                                          </p:val>
                                        </p:tav>
                                      </p:tavLst>
                                    </p:anim>
                                    <p:anim calcmode="lin" valueType="num">
                                      <p:cBhvr>
                                        <p:cTn id="40" dur="400" fill="hold"/>
                                        <p:tgtEl>
                                          <p:spTgt spid="9"/>
                                        </p:tgtEl>
                                        <p:attrNameLst>
                                          <p:attrName>ppt_h</p:attrName>
                                        </p:attrNameLst>
                                      </p:cBhvr>
                                      <p:tavLst>
                                        <p:tav tm="0">
                                          <p:val>
                                            <p:fltVal val="0"/>
                                          </p:val>
                                        </p:tav>
                                        <p:tav tm="100000">
                                          <p:val>
                                            <p:strVal val="#ppt_h"/>
                                          </p:val>
                                        </p:tav>
                                      </p:tavLst>
                                    </p:anim>
                                    <p:anim calcmode="lin" valueType="num">
                                      <p:cBhvr>
                                        <p:cTn id="41" dur="400" fill="hold"/>
                                        <p:tgtEl>
                                          <p:spTgt spid="9"/>
                                        </p:tgtEl>
                                        <p:attrNameLst>
                                          <p:attrName>style.rotation</p:attrName>
                                        </p:attrNameLst>
                                      </p:cBhvr>
                                      <p:tavLst>
                                        <p:tav tm="0">
                                          <p:val>
                                            <p:fltVal val="90"/>
                                          </p:val>
                                        </p:tav>
                                        <p:tav tm="100000">
                                          <p:val>
                                            <p:fltVal val="0"/>
                                          </p:val>
                                        </p:tav>
                                      </p:tavLst>
                                    </p:anim>
                                    <p:animEffect transition="in" filter="fade">
                                      <p:cBhvr>
                                        <p:cTn id="42" dur="400"/>
                                        <p:tgtEl>
                                          <p:spTgt spid="9"/>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300"/>
                                        <p:tgtEl>
                                          <p:spTgt spid="10"/>
                                        </p:tgtEl>
                                        <p:attrNameLst>
                                          <p:attrName>ppt_x</p:attrName>
                                        </p:attrNameLst>
                                      </p:cBhvr>
                                      <p:tavLst>
                                        <p:tav tm="0">
                                          <p:val>
                                            <p:strVal val="#ppt_x-#ppt_w*1.125000"/>
                                          </p:val>
                                        </p:tav>
                                        <p:tav tm="100000">
                                          <p:val>
                                            <p:strVal val="#ppt_x"/>
                                          </p:val>
                                        </p:tav>
                                      </p:tavLst>
                                    </p:anim>
                                    <p:animEffect transition="in" filter="wipe(right)">
                                      <p:cBhvr>
                                        <p:cTn id="47" dur="300"/>
                                        <p:tgtEl>
                                          <p:spTgt spid="10"/>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400" fill="hold"/>
                                        <p:tgtEl>
                                          <p:spTgt spid="12"/>
                                        </p:tgtEl>
                                        <p:attrNameLst>
                                          <p:attrName>ppt_w</p:attrName>
                                        </p:attrNameLst>
                                      </p:cBhvr>
                                      <p:tavLst>
                                        <p:tav tm="0">
                                          <p:val>
                                            <p:fltVal val="0"/>
                                          </p:val>
                                        </p:tav>
                                        <p:tav tm="100000">
                                          <p:val>
                                            <p:strVal val="#ppt_w"/>
                                          </p:val>
                                        </p:tav>
                                      </p:tavLst>
                                    </p:anim>
                                    <p:anim calcmode="lin" valueType="num">
                                      <p:cBhvr>
                                        <p:cTn id="56" dur="400" fill="hold"/>
                                        <p:tgtEl>
                                          <p:spTgt spid="12"/>
                                        </p:tgtEl>
                                        <p:attrNameLst>
                                          <p:attrName>ppt_h</p:attrName>
                                        </p:attrNameLst>
                                      </p:cBhvr>
                                      <p:tavLst>
                                        <p:tav tm="0">
                                          <p:val>
                                            <p:fltVal val="0"/>
                                          </p:val>
                                        </p:tav>
                                        <p:tav tm="100000">
                                          <p:val>
                                            <p:strVal val="#ppt_h"/>
                                          </p:val>
                                        </p:tav>
                                      </p:tavLst>
                                    </p:anim>
                                    <p:anim calcmode="lin" valueType="num">
                                      <p:cBhvr>
                                        <p:cTn id="57" dur="400" fill="hold"/>
                                        <p:tgtEl>
                                          <p:spTgt spid="12"/>
                                        </p:tgtEl>
                                        <p:attrNameLst>
                                          <p:attrName>style.rotation</p:attrName>
                                        </p:attrNameLst>
                                      </p:cBhvr>
                                      <p:tavLst>
                                        <p:tav tm="0">
                                          <p:val>
                                            <p:fltVal val="90"/>
                                          </p:val>
                                        </p:tav>
                                        <p:tav tm="100000">
                                          <p:val>
                                            <p:fltVal val="0"/>
                                          </p:val>
                                        </p:tav>
                                      </p:tavLst>
                                    </p:anim>
                                    <p:animEffect transition="in" filter="fade">
                                      <p:cBhvr>
                                        <p:cTn id="58" dur="400"/>
                                        <p:tgtEl>
                                          <p:spTgt spid="12"/>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300"/>
                                        <p:tgtEl>
                                          <p:spTgt spid="13"/>
                                        </p:tgtEl>
                                        <p:attrNameLst>
                                          <p:attrName>ppt_x</p:attrName>
                                        </p:attrNameLst>
                                      </p:cBhvr>
                                      <p:tavLst>
                                        <p:tav tm="0">
                                          <p:val>
                                            <p:strVal val="#ppt_x-#ppt_w*1.125000"/>
                                          </p:val>
                                        </p:tav>
                                        <p:tav tm="100000">
                                          <p:val>
                                            <p:strVal val="#ppt_x"/>
                                          </p:val>
                                        </p:tav>
                                      </p:tavLst>
                                    </p:anim>
                                    <p:animEffect transition="in" filter="wipe(right)">
                                      <p:cBhvr>
                                        <p:cTn id="63" dur="300"/>
                                        <p:tgtEl>
                                          <p:spTgt spid="13"/>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400" fill="hold"/>
                                        <p:tgtEl>
                                          <p:spTgt spid="15"/>
                                        </p:tgtEl>
                                        <p:attrNameLst>
                                          <p:attrName>ppt_w</p:attrName>
                                        </p:attrNameLst>
                                      </p:cBhvr>
                                      <p:tavLst>
                                        <p:tav tm="0">
                                          <p:val>
                                            <p:fltVal val="0"/>
                                          </p:val>
                                        </p:tav>
                                        <p:tav tm="100000">
                                          <p:val>
                                            <p:strVal val="#ppt_w"/>
                                          </p:val>
                                        </p:tav>
                                      </p:tavLst>
                                    </p:anim>
                                    <p:anim calcmode="lin" valueType="num">
                                      <p:cBhvr>
                                        <p:cTn id="72" dur="400" fill="hold"/>
                                        <p:tgtEl>
                                          <p:spTgt spid="15"/>
                                        </p:tgtEl>
                                        <p:attrNameLst>
                                          <p:attrName>ppt_h</p:attrName>
                                        </p:attrNameLst>
                                      </p:cBhvr>
                                      <p:tavLst>
                                        <p:tav tm="0">
                                          <p:val>
                                            <p:fltVal val="0"/>
                                          </p:val>
                                        </p:tav>
                                        <p:tav tm="100000">
                                          <p:val>
                                            <p:strVal val="#ppt_h"/>
                                          </p:val>
                                        </p:tav>
                                      </p:tavLst>
                                    </p:anim>
                                    <p:anim calcmode="lin" valueType="num">
                                      <p:cBhvr>
                                        <p:cTn id="73" dur="400" fill="hold"/>
                                        <p:tgtEl>
                                          <p:spTgt spid="15"/>
                                        </p:tgtEl>
                                        <p:attrNameLst>
                                          <p:attrName>style.rotation</p:attrName>
                                        </p:attrNameLst>
                                      </p:cBhvr>
                                      <p:tavLst>
                                        <p:tav tm="0">
                                          <p:val>
                                            <p:fltVal val="90"/>
                                          </p:val>
                                        </p:tav>
                                        <p:tav tm="100000">
                                          <p:val>
                                            <p:fltVal val="0"/>
                                          </p:val>
                                        </p:tav>
                                      </p:tavLst>
                                    </p:anim>
                                    <p:animEffect transition="in" filter="fade">
                                      <p:cBhvr>
                                        <p:cTn id="74" dur="400"/>
                                        <p:tgtEl>
                                          <p:spTgt spid="15"/>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additive="base">
                                        <p:cTn id="78" dur="300"/>
                                        <p:tgtEl>
                                          <p:spTgt spid="16"/>
                                        </p:tgtEl>
                                        <p:attrNameLst>
                                          <p:attrName>ppt_x</p:attrName>
                                        </p:attrNameLst>
                                      </p:cBhvr>
                                      <p:tavLst>
                                        <p:tav tm="0">
                                          <p:val>
                                            <p:strVal val="#ppt_x-#ppt_w*1.125000"/>
                                          </p:val>
                                        </p:tav>
                                        <p:tav tm="100000">
                                          <p:val>
                                            <p:strVal val="#ppt_x"/>
                                          </p:val>
                                        </p:tav>
                                      </p:tavLst>
                                    </p:anim>
                                    <p:animEffect transition="in" filter="wipe(right)">
                                      <p:cBhvr>
                                        <p:cTn id="79" dur="300"/>
                                        <p:tgtEl>
                                          <p:spTgt spid="16"/>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childTnLst>
                          </p:cTn>
                        </p:par>
                        <p:par>
                          <p:cTn id="84" fill="hold">
                            <p:stCondLst>
                              <p:cond delay="6000"/>
                            </p:stCondLst>
                            <p:childTnLst>
                              <p:par>
                                <p:cTn id="85" presetID="31" presetClass="entr" presetSubtype="0" fill="hold" grpId="0" nodeType="after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400" fill="hold"/>
                                        <p:tgtEl>
                                          <p:spTgt spid="18"/>
                                        </p:tgtEl>
                                        <p:attrNameLst>
                                          <p:attrName>ppt_w</p:attrName>
                                        </p:attrNameLst>
                                      </p:cBhvr>
                                      <p:tavLst>
                                        <p:tav tm="0">
                                          <p:val>
                                            <p:fltVal val="0"/>
                                          </p:val>
                                        </p:tav>
                                        <p:tav tm="100000">
                                          <p:val>
                                            <p:strVal val="#ppt_w"/>
                                          </p:val>
                                        </p:tav>
                                      </p:tavLst>
                                    </p:anim>
                                    <p:anim calcmode="lin" valueType="num">
                                      <p:cBhvr>
                                        <p:cTn id="88" dur="400" fill="hold"/>
                                        <p:tgtEl>
                                          <p:spTgt spid="18"/>
                                        </p:tgtEl>
                                        <p:attrNameLst>
                                          <p:attrName>ppt_h</p:attrName>
                                        </p:attrNameLst>
                                      </p:cBhvr>
                                      <p:tavLst>
                                        <p:tav tm="0">
                                          <p:val>
                                            <p:fltVal val="0"/>
                                          </p:val>
                                        </p:tav>
                                        <p:tav tm="100000">
                                          <p:val>
                                            <p:strVal val="#ppt_h"/>
                                          </p:val>
                                        </p:tav>
                                      </p:tavLst>
                                    </p:anim>
                                    <p:anim calcmode="lin" valueType="num">
                                      <p:cBhvr>
                                        <p:cTn id="89" dur="400" fill="hold"/>
                                        <p:tgtEl>
                                          <p:spTgt spid="18"/>
                                        </p:tgtEl>
                                        <p:attrNameLst>
                                          <p:attrName>style.rotation</p:attrName>
                                        </p:attrNameLst>
                                      </p:cBhvr>
                                      <p:tavLst>
                                        <p:tav tm="0">
                                          <p:val>
                                            <p:fltVal val="90"/>
                                          </p:val>
                                        </p:tav>
                                        <p:tav tm="100000">
                                          <p:val>
                                            <p:fltVal val="0"/>
                                          </p:val>
                                        </p:tav>
                                      </p:tavLst>
                                    </p:anim>
                                    <p:animEffect transition="in" filter="fade">
                                      <p:cBhvr>
                                        <p:cTn id="90" dur="400"/>
                                        <p:tgtEl>
                                          <p:spTgt spid="18"/>
                                        </p:tgtEl>
                                      </p:cBhvr>
                                    </p:animEffect>
                                  </p:childTnLst>
                                </p:cTn>
                              </p:par>
                            </p:childTnLst>
                          </p:cTn>
                        </p:par>
                        <p:par>
                          <p:cTn id="91" fill="hold">
                            <p:stCondLst>
                              <p:cond delay="6400"/>
                            </p:stCondLst>
                            <p:childTnLst>
                              <p:par>
                                <p:cTn id="92" presetID="12" presetClass="entr" presetSubtype="8"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additive="base">
                                        <p:cTn id="94" dur="300"/>
                                        <p:tgtEl>
                                          <p:spTgt spid="19"/>
                                        </p:tgtEl>
                                        <p:attrNameLst>
                                          <p:attrName>ppt_x</p:attrName>
                                        </p:attrNameLst>
                                      </p:cBhvr>
                                      <p:tavLst>
                                        <p:tav tm="0">
                                          <p:val>
                                            <p:strVal val="#ppt_x-#ppt_w*1.125000"/>
                                          </p:val>
                                        </p:tav>
                                        <p:tav tm="100000">
                                          <p:val>
                                            <p:strVal val="#ppt_x"/>
                                          </p:val>
                                        </p:tav>
                                      </p:tavLst>
                                    </p:anim>
                                    <p:animEffect transition="in" filter="wipe(right)">
                                      <p:cBhvr>
                                        <p:cTn id="95" dur="300"/>
                                        <p:tgtEl>
                                          <p:spTgt spid="19"/>
                                        </p:tgtEl>
                                      </p:cBhvr>
                                    </p:animEffect>
                                  </p:childTnLst>
                                </p:cTn>
                              </p:par>
                            </p:childTnLst>
                          </p:cTn>
                        </p:par>
                        <p:par>
                          <p:cTn id="96" fill="hold">
                            <p:stCondLst>
                              <p:cond delay="6700"/>
                            </p:stCondLst>
                            <p:childTnLst>
                              <p:par>
                                <p:cTn id="97" presetID="22" presetClass="entr" presetSubtype="8" fill="hold" grpId="0" nodeType="after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wipe(left)">
                                      <p:cBhvr>
                                        <p:cTn id="9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B68B347-BAD8-48E3-A360-999C63324A39}"/>
              </a:ext>
            </a:extLst>
          </p:cNvPr>
          <p:cNvSpPr/>
          <p:nvPr/>
        </p:nvSpPr>
        <p:spPr bwMode="auto">
          <a:xfrm>
            <a:off x="1179772" y="139427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要点十三</a:t>
            </a:r>
          </a:p>
        </p:txBody>
      </p:sp>
      <p:sp>
        <p:nvSpPr>
          <p:cNvPr id="4" name="等腰三角形 3">
            <a:extLst>
              <a:ext uri="{FF2B5EF4-FFF2-40B4-BE49-F238E27FC236}">
                <a16:creationId xmlns:a16="http://schemas.microsoft.com/office/drawing/2014/main" id="{336D4D9E-2FC6-4317-BC77-0DEC9E6FBEDA}"/>
              </a:ext>
            </a:extLst>
          </p:cNvPr>
          <p:cNvSpPr/>
          <p:nvPr/>
        </p:nvSpPr>
        <p:spPr bwMode="auto">
          <a:xfrm rot="5400000">
            <a:off x="2417579" y="152284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 name="矩形 4">
            <a:extLst>
              <a:ext uri="{FF2B5EF4-FFF2-40B4-BE49-F238E27FC236}">
                <a16:creationId xmlns:a16="http://schemas.microsoft.com/office/drawing/2014/main" id="{15D63989-2B7E-4343-9899-377152DF5BC9}"/>
              </a:ext>
            </a:extLst>
          </p:cNvPr>
          <p:cNvSpPr/>
          <p:nvPr/>
        </p:nvSpPr>
        <p:spPr>
          <a:xfrm>
            <a:off x="2828680" y="1417930"/>
            <a:ext cx="869021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收集使用未成年人等个人信息应征得监护人同意。</a:t>
            </a:r>
          </a:p>
        </p:txBody>
      </p:sp>
      <p:sp>
        <p:nvSpPr>
          <p:cNvPr id="6" name="矩形: 圆角 5">
            <a:extLst>
              <a:ext uri="{FF2B5EF4-FFF2-40B4-BE49-F238E27FC236}">
                <a16:creationId xmlns:a16="http://schemas.microsoft.com/office/drawing/2014/main" id="{E54C439E-4215-4F5B-ADE0-E5FE5F0DCAF6}"/>
              </a:ext>
            </a:extLst>
          </p:cNvPr>
          <p:cNvSpPr/>
          <p:nvPr/>
        </p:nvSpPr>
        <p:spPr bwMode="auto">
          <a:xfrm>
            <a:off x="1179772" y="2120136"/>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要点十四</a:t>
            </a:r>
          </a:p>
        </p:txBody>
      </p:sp>
      <p:sp>
        <p:nvSpPr>
          <p:cNvPr id="7" name="等腰三角形 6">
            <a:extLst>
              <a:ext uri="{FF2B5EF4-FFF2-40B4-BE49-F238E27FC236}">
                <a16:creationId xmlns:a16="http://schemas.microsoft.com/office/drawing/2014/main" id="{405577FE-6CF0-4D38-BDCA-0542FFD23420}"/>
              </a:ext>
            </a:extLst>
          </p:cNvPr>
          <p:cNvSpPr/>
          <p:nvPr/>
        </p:nvSpPr>
        <p:spPr bwMode="auto">
          <a:xfrm rot="5400000">
            <a:off x="2417579" y="2248712"/>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矩形 7">
            <a:extLst>
              <a:ext uri="{FF2B5EF4-FFF2-40B4-BE49-F238E27FC236}">
                <a16:creationId xmlns:a16="http://schemas.microsoft.com/office/drawing/2014/main" id="{95C9D51F-B295-4C80-BE84-9615273216A9}"/>
              </a:ext>
            </a:extLst>
          </p:cNvPr>
          <p:cNvSpPr/>
          <p:nvPr/>
        </p:nvSpPr>
        <p:spPr>
          <a:xfrm>
            <a:off x="2828679" y="1914331"/>
            <a:ext cx="8690219"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规定国家机关、承担行政职能的法定机构及其工作人员负有保护自然人的隐私和个人信息的义务。</a:t>
            </a:r>
          </a:p>
        </p:txBody>
      </p:sp>
      <p:sp>
        <p:nvSpPr>
          <p:cNvPr id="9" name="矩形: 圆角 8">
            <a:extLst>
              <a:ext uri="{FF2B5EF4-FFF2-40B4-BE49-F238E27FC236}">
                <a16:creationId xmlns:a16="http://schemas.microsoft.com/office/drawing/2014/main" id="{BF4D1EC2-6FC7-43FD-A959-F1CEC8251B16}"/>
              </a:ext>
            </a:extLst>
          </p:cNvPr>
          <p:cNvSpPr/>
          <p:nvPr/>
        </p:nvSpPr>
        <p:spPr bwMode="auto">
          <a:xfrm>
            <a:off x="1179772" y="293721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要点十五</a:t>
            </a:r>
          </a:p>
        </p:txBody>
      </p:sp>
      <p:sp>
        <p:nvSpPr>
          <p:cNvPr id="10" name="等腰三角形 9">
            <a:extLst>
              <a:ext uri="{FF2B5EF4-FFF2-40B4-BE49-F238E27FC236}">
                <a16:creationId xmlns:a16="http://schemas.microsoft.com/office/drawing/2014/main" id="{97EA98A3-AEEB-4EE6-9CA5-E77C4C9A9C34}"/>
              </a:ext>
            </a:extLst>
          </p:cNvPr>
          <p:cNvSpPr/>
          <p:nvPr/>
        </p:nvSpPr>
        <p:spPr bwMode="auto">
          <a:xfrm rot="5400000">
            <a:off x="2395867" y="306579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 name="矩形 10">
            <a:extLst>
              <a:ext uri="{FF2B5EF4-FFF2-40B4-BE49-F238E27FC236}">
                <a16:creationId xmlns:a16="http://schemas.microsoft.com/office/drawing/2014/main" id="{833245CF-211F-4E26-9B79-8ACD4257B51D}"/>
              </a:ext>
            </a:extLst>
          </p:cNvPr>
          <p:cNvSpPr/>
          <p:nvPr/>
        </p:nvSpPr>
        <p:spPr>
          <a:xfrm>
            <a:off x="2828680" y="2774520"/>
            <a:ext cx="8690220"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规定受害人的停止侵害、排除妨碍、消除危险、消除影响、恢复名誉、赔礼道歉请求权不适用诉讼时效的规定。</a:t>
            </a:r>
          </a:p>
        </p:txBody>
      </p:sp>
      <p:sp>
        <p:nvSpPr>
          <p:cNvPr id="12" name="矩形: 圆角 11">
            <a:extLst>
              <a:ext uri="{FF2B5EF4-FFF2-40B4-BE49-F238E27FC236}">
                <a16:creationId xmlns:a16="http://schemas.microsoft.com/office/drawing/2014/main" id="{D4602C33-5E2A-40F2-81B4-B89380881C4C}"/>
              </a:ext>
            </a:extLst>
          </p:cNvPr>
          <p:cNvSpPr/>
          <p:nvPr/>
        </p:nvSpPr>
        <p:spPr bwMode="auto">
          <a:xfrm>
            <a:off x="1179772" y="3775837"/>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要点十六</a:t>
            </a:r>
          </a:p>
        </p:txBody>
      </p:sp>
      <p:sp>
        <p:nvSpPr>
          <p:cNvPr id="13" name="等腰三角形 12">
            <a:extLst>
              <a:ext uri="{FF2B5EF4-FFF2-40B4-BE49-F238E27FC236}">
                <a16:creationId xmlns:a16="http://schemas.microsoft.com/office/drawing/2014/main" id="{2367B632-42FB-478A-9A96-F4AF3AD3700A}"/>
              </a:ext>
            </a:extLst>
          </p:cNvPr>
          <p:cNvSpPr/>
          <p:nvPr/>
        </p:nvSpPr>
        <p:spPr bwMode="auto">
          <a:xfrm rot="5400000">
            <a:off x="2395867" y="390441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4" name="矩形 13">
            <a:extLst>
              <a:ext uri="{FF2B5EF4-FFF2-40B4-BE49-F238E27FC236}">
                <a16:creationId xmlns:a16="http://schemas.microsoft.com/office/drawing/2014/main" id="{C2C47752-1CDD-4818-BEB8-CF4BB7BCA1C8}"/>
              </a:ext>
            </a:extLst>
          </p:cNvPr>
          <p:cNvSpPr/>
          <p:nvPr/>
        </p:nvSpPr>
        <p:spPr>
          <a:xfrm>
            <a:off x="2828680" y="3638646"/>
            <a:ext cx="7039828"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自然人享有姓名权</a:t>
            </a:r>
            <a:r>
              <a:rPr lang="en-US" altLang="zh-CN" kern="0" dirty="0">
                <a:latin typeface="仿宋_GB2312" panose="02010609030101010101" pitchFamily="49" charset="-122"/>
                <a:ea typeface="微软雅黑" panose="020B0503020204020204" pitchFamily="34" charset="-122"/>
              </a:rPr>
              <a:t>,</a:t>
            </a:r>
            <a:r>
              <a:rPr lang="zh-CN" altLang="en-US" kern="0" dirty="0">
                <a:latin typeface="仿宋_GB2312" panose="02010609030101010101" pitchFamily="49" charset="-122"/>
                <a:ea typeface="微软雅黑" panose="020B0503020204020204" pitchFamily="34" charset="-122"/>
              </a:rPr>
              <a:t>有权依法决定、使用、变更或者许可他人使用自己的姓名，但是不得违背公序良俗。</a:t>
            </a:r>
          </a:p>
        </p:txBody>
      </p:sp>
    </p:spTree>
    <p:extLst>
      <p:ext uri="{BB962C8B-B14F-4D97-AF65-F5344CB8AC3E}">
        <p14:creationId xmlns:p14="http://schemas.microsoft.com/office/powerpoint/2010/main" val="16136592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 calcmode="lin" valueType="num">
                                      <p:cBhvr>
                                        <p:cTn id="9" dur="400" fill="hold"/>
                                        <p:tgtEl>
                                          <p:spTgt spid="3"/>
                                        </p:tgtEl>
                                        <p:attrNameLst>
                                          <p:attrName>style.rotation</p:attrName>
                                        </p:attrNameLst>
                                      </p:cBhvr>
                                      <p:tavLst>
                                        <p:tav tm="0">
                                          <p:val>
                                            <p:fltVal val="90"/>
                                          </p:val>
                                        </p:tav>
                                        <p:tav tm="100000">
                                          <p:val>
                                            <p:fltVal val="0"/>
                                          </p:val>
                                        </p:tav>
                                      </p:tavLst>
                                    </p:anim>
                                    <p:animEffect transition="in" filter="fade">
                                      <p:cBhvr>
                                        <p:cTn id="10" dur="400"/>
                                        <p:tgtEl>
                                          <p:spTgt spid="3"/>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400" fill="hold"/>
                                        <p:tgtEl>
                                          <p:spTgt spid="6"/>
                                        </p:tgtEl>
                                        <p:attrNameLst>
                                          <p:attrName>ppt_w</p:attrName>
                                        </p:attrNameLst>
                                      </p:cBhvr>
                                      <p:tavLst>
                                        <p:tav tm="0">
                                          <p:val>
                                            <p:fltVal val="0"/>
                                          </p:val>
                                        </p:tav>
                                        <p:tav tm="100000">
                                          <p:val>
                                            <p:strVal val="#ppt_w"/>
                                          </p:val>
                                        </p:tav>
                                      </p:tavLst>
                                    </p:anim>
                                    <p:anim calcmode="lin" valueType="num">
                                      <p:cBhvr>
                                        <p:cTn id="24" dur="400" fill="hold"/>
                                        <p:tgtEl>
                                          <p:spTgt spid="6"/>
                                        </p:tgtEl>
                                        <p:attrNameLst>
                                          <p:attrName>ppt_h</p:attrName>
                                        </p:attrNameLst>
                                      </p:cBhvr>
                                      <p:tavLst>
                                        <p:tav tm="0">
                                          <p:val>
                                            <p:fltVal val="0"/>
                                          </p:val>
                                        </p:tav>
                                        <p:tav tm="100000">
                                          <p:val>
                                            <p:strVal val="#ppt_h"/>
                                          </p:val>
                                        </p:tav>
                                      </p:tavLst>
                                    </p:anim>
                                    <p:anim calcmode="lin" valueType="num">
                                      <p:cBhvr>
                                        <p:cTn id="25" dur="400" fill="hold"/>
                                        <p:tgtEl>
                                          <p:spTgt spid="6"/>
                                        </p:tgtEl>
                                        <p:attrNameLst>
                                          <p:attrName>style.rotation</p:attrName>
                                        </p:attrNameLst>
                                      </p:cBhvr>
                                      <p:tavLst>
                                        <p:tav tm="0">
                                          <p:val>
                                            <p:fltVal val="90"/>
                                          </p:val>
                                        </p:tav>
                                        <p:tav tm="100000">
                                          <p:val>
                                            <p:fltVal val="0"/>
                                          </p:val>
                                        </p:tav>
                                      </p:tavLst>
                                    </p:anim>
                                    <p:animEffect transition="in" filter="fade">
                                      <p:cBhvr>
                                        <p:cTn id="26" dur="400"/>
                                        <p:tgtEl>
                                          <p:spTgt spid="6"/>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300"/>
                                        <p:tgtEl>
                                          <p:spTgt spid="7"/>
                                        </p:tgtEl>
                                        <p:attrNameLst>
                                          <p:attrName>ppt_x</p:attrName>
                                        </p:attrNameLst>
                                      </p:cBhvr>
                                      <p:tavLst>
                                        <p:tav tm="0">
                                          <p:val>
                                            <p:strVal val="#ppt_x-#ppt_w*1.125000"/>
                                          </p:val>
                                        </p:tav>
                                        <p:tav tm="100000">
                                          <p:val>
                                            <p:strVal val="#ppt_x"/>
                                          </p:val>
                                        </p:tav>
                                      </p:tavLst>
                                    </p:anim>
                                    <p:animEffect transition="in" filter="wipe(right)">
                                      <p:cBhvr>
                                        <p:cTn id="31" dur="300"/>
                                        <p:tgtEl>
                                          <p:spTgt spid="7"/>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400" fill="hold"/>
                                        <p:tgtEl>
                                          <p:spTgt spid="9"/>
                                        </p:tgtEl>
                                        <p:attrNameLst>
                                          <p:attrName>ppt_w</p:attrName>
                                        </p:attrNameLst>
                                      </p:cBhvr>
                                      <p:tavLst>
                                        <p:tav tm="0">
                                          <p:val>
                                            <p:fltVal val="0"/>
                                          </p:val>
                                        </p:tav>
                                        <p:tav tm="100000">
                                          <p:val>
                                            <p:strVal val="#ppt_w"/>
                                          </p:val>
                                        </p:tav>
                                      </p:tavLst>
                                    </p:anim>
                                    <p:anim calcmode="lin" valueType="num">
                                      <p:cBhvr>
                                        <p:cTn id="40" dur="400" fill="hold"/>
                                        <p:tgtEl>
                                          <p:spTgt spid="9"/>
                                        </p:tgtEl>
                                        <p:attrNameLst>
                                          <p:attrName>ppt_h</p:attrName>
                                        </p:attrNameLst>
                                      </p:cBhvr>
                                      <p:tavLst>
                                        <p:tav tm="0">
                                          <p:val>
                                            <p:fltVal val="0"/>
                                          </p:val>
                                        </p:tav>
                                        <p:tav tm="100000">
                                          <p:val>
                                            <p:strVal val="#ppt_h"/>
                                          </p:val>
                                        </p:tav>
                                      </p:tavLst>
                                    </p:anim>
                                    <p:anim calcmode="lin" valueType="num">
                                      <p:cBhvr>
                                        <p:cTn id="41" dur="400" fill="hold"/>
                                        <p:tgtEl>
                                          <p:spTgt spid="9"/>
                                        </p:tgtEl>
                                        <p:attrNameLst>
                                          <p:attrName>style.rotation</p:attrName>
                                        </p:attrNameLst>
                                      </p:cBhvr>
                                      <p:tavLst>
                                        <p:tav tm="0">
                                          <p:val>
                                            <p:fltVal val="90"/>
                                          </p:val>
                                        </p:tav>
                                        <p:tav tm="100000">
                                          <p:val>
                                            <p:fltVal val="0"/>
                                          </p:val>
                                        </p:tav>
                                      </p:tavLst>
                                    </p:anim>
                                    <p:animEffect transition="in" filter="fade">
                                      <p:cBhvr>
                                        <p:cTn id="42" dur="400"/>
                                        <p:tgtEl>
                                          <p:spTgt spid="9"/>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300"/>
                                        <p:tgtEl>
                                          <p:spTgt spid="10"/>
                                        </p:tgtEl>
                                        <p:attrNameLst>
                                          <p:attrName>ppt_x</p:attrName>
                                        </p:attrNameLst>
                                      </p:cBhvr>
                                      <p:tavLst>
                                        <p:tav tm="0">
                                          <p:val>
                                            <p:strVal val="#ppt_x-#ppt_w*1.125000"/>
                                          </p:val>
                                        </p:tav>
                                        <p:tav tm="100000">
                                          <p:val>
                                            <p:strVal val="#ppt_x"/>
                                          </p:val>
                                        </p:tav>
                                      </p:tavLst>
                                    </p:anim>
                                    <p:animEffect transition="in" filter="wipe(right)">
                                      <p:cBhvr>
                                        <p:cTn id="47" dur="300"/>
                                        <p:tgtEl>
                                          <p:spTgt spid="10"/>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400" fill="hold"/>
                                        <p:tgtEl>
                                          <p:spTgt spid="12"/>
                                        </p:tgtEl>
                                        <p:attrNameLst>
                                          <p:attrName>ppt_w</p:attrName>
                                        </p:attrNameLst>
                                      </p:cBhvr>
                                      <p:tavLst>
                                        <p:tav tm="0">
                                          <p:val>
                                            <p:fltVal val="0"/>
                                          </p:val>
                                        </p:tav>
                                        <p:tav tm="100000">
                                          <p:val>
                                            <p:strVal val="#ppt_w"/>
                                          </p:val>
                                        </p:tav>
                                      </p:tavLst>
                                    </p:anim>
                                    <p:anim calcmode="lin" valueType="num">
                                      <p:cBhvr>
                                        <p:cTn id="56" dur="400" fill="hold"/>
                                        <p:tgtEl>
                                          <p:spTgt spid="12"/>
                                        </p:tgtEl>
                                        <p:attrNameLst>
                                          <p:attrName>ppt_h</p:attrName>
                                        </p:attrNameLst>
                                      </p:cBhvr>
                                      <p:tavLst>
                                        <p:tav tm="0">
                                          <p:val>
                                            <p:fltVal val="0"/>
                                          </p:val>
                                        </p:tav>
                                        <p:tav tm="100000">
                                          <p:val>
                                            <p:strVal val="#ppt_h"/>
                                          </p:val>
                                        </p:tav>
                                      </p:tavLst>
                                    </p:anim>
                                    <p:anim calcmode="lin" valueType="num">
                                      <p:cBhvr>
                                        <p:cTn id="57" dur="400" fill="hold"/>
                                        <p:tgtEl>
                                          <p:spTgt spid="12"/>
                                        </p:tgtEl>
                                        <p:attrNameLst>
                                          <p:attrName>style.rotation</p:attrName>
                                        </p:attrNameLst>
                                      </p:cBhvr>
                                      <p:tavLst>
                                        <p:tav tm="0">
                                          <p:val>
                                            <p:fltVal val="90"/>
                                          </p:val>
                                        </p:tav>
                                        <p:tav tm="100000">
                                          <p:val>
                                            <p:fltVal val="0"/>
                                          </p:val>
                                        </p:tav>
                                      </p:tavLst>
                                    </p:anim>
                                    <p:animEffect transition="in" filter="fade">
                                      <p:cBhvr>
                                        <p:cTn id="58" dur="400"/>
                                        <p:tgtEl>
                                          <p:spTgt spid="12"/>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300"/>
                                        <p:tgtEl>
                                          <p:spTgt spid="13"/>
                                        </p:tgtEl>
                                        <p:attrNameLst>
                                          <p:attrName>ppt_x</p:attrName>
                                        </p:attrNameLst>
                                      </p:cBhvr>
                                      <p:tavLst>
                                        <p:tav tm="0">
                                          <p:val>
                                            <p:strVal val="#ppt_x-#ppt_w*1.125000"/>
                                          </p:val>
                                        </p:tav>
                                        <p:tav tm="100000">
                                          <p:val>
                                            <p:strVal val="#ppt_x"/>
                                          </p:val>
                                        </p:tav>
                                      </p:tavLst>
                                    </p:anim>
                                    <p:animEffect transition="in" filter="wipe(right)">
                                      <p:cBhvr>
                                        <p:cTn id="63" dur="300"/>
                                        <p:tgtEl>
                                          <p:spTgt spid="13"/>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animBg="1"/>
      <p:bldP spid="8" grpId="0"/>
      <p:bldP spid="9" grpId="0" animBg="1"/>
      <p:bldP spid="10" grpId="0" animBg="1"/>
      <p:bldP spid="11" grpId="0"/>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807CAA3-5E2F-47F3-8536-43E79888F6B7}"/>
              </a:ext>
            </a:extLst>
          </p:cNvPr>
          <p:cNvSpPr/>
          <p:nvPr/>
        </p:nvSpPr>
        <p:spPr>
          <a:xfrm>
            <a:off x="1185863" y="1256438"/>
            <a:ext cx="1114425" cy="844617"/>
          </a:xfrm>
          <a:prstGeom prst="roundRect">
            <a:avLst/>
          </a:prstGeom>
          <a:ln>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sz="2000" dirty="0">
                <a:solidFill>
                  <a:prstClr val="white"/>
                </a:solidFill>
                <a:latin typeface="思源宋体 CN Heavy" panose="02020900000000000000" pitchFamily="18" charset="-122"/>
                <a:ea typeface="思源宋体 CN Heavy" panose="02020900000000000000" pitchFamily="18" charset="-122"/>
              </a:rPr>
              <a:t>婚姻家庭编</a:t>
            </a:r>
            <a:endParaRPr kumimoji="0" lang="zh-CN" altLang="en-US"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endParaRPr>
          </a:p>
        </p:txBody>
      </p:sp>
      <p:sp>
        <p:nvSpPr>
          <p:cNvPr id="4" name="矩形 3">
            <a:extLst>
              <a:ext uri="{FF2B5EF4-FFF2-40B4-BE49-F238E27FC236}">
                <a16:creationId xmlns:a16="http://schemas.microsoft.com/office/drawing/2014/main" id="{849195C5-8D75-4215-8FD3-52C47666543E}"/>
              </a:ext>
            </a:extLst>
          </p:cNvPr>
          <p:cNvSpPr/>
          <p:nvPr/>
        </p:nvSpPr>
        <p:spPr>
          <a:xfrm>
            <a:off x="2419350" y="1252228"/>
            <a:ext cx="8755469" cy="830997"/>
          </a:xfrm>
          <a:prstGeom prst="rect">
            <a:avLst/>
          </a:prstGeom>
        </p:spPr>
        <p:txBody>
          <a:bodyPr wrap="square">
            <a:spAutoFit/>
          </a:bodyPr>
          <a:lstStyle/>
          <a:p>
            <a:pPr lvl="0"/>
            <a:r>
              <a:rPr lang="zh-CN" altLang="en-US" sz="1600" dirty="0">
                <a:solidFill>
                  <a:prstClr val="black"/>
                </a:solidFill>
              </a:rPr>
              <a:t>婚姻家庭制度是规范夫妻关系和家庭关系的基本准则。第五编“婚姻家庭”以现行婚姻法、收养法为基础</a:t>
            </a:r>
            <a:r>
              <a:rPr lang="en-US" altLang="zh-CN" sz="1600" dirty="0">
                <a:solidFill>
                  <a:prstClr val="black"/>
                </a:solidFill>
              </a:rPr>
              <a:t>,</a:t>
            </a:r>
            <a:r>
              <a:rPr lang="zh-CN" altLang="en-US" sz="1600" dirty="0">
                <a:solidFill>
                  <a:prstClr val="black"/>
                </a:solidFill>
              </a:rPr>
              <a:t>在坚持婚姻自由、一夫一妻等基本原则的前提下，结合社会发展需要，修改完善了部分规定，并增加了新的规定。</a:t>
            </a:r>
          </a:p>
        </p:txBody>
      </p:sp>
      <p:sp>
        <p:nvSpPr>
          <p:cNvPr id="5" name="矩形: 圆角 4">
            <a:extLst>
              <a:ext uri="{FF2B5EF4-FFF2-40B4-BE49-F238E27FC236}">
                <a16:creationId xmlns:a16="http://schemas.microsoft.com/office/drawing/2014/main" id="{F191D4DD-EBDF-4448-BB34-EBD8AC2CA466}"/>
              </a:ext>
            </a:extLst>
          </p:cNvPr>
          <p:cNvSpPr/>
          <p:nvPr/>
        </p:nvSpPr>
        <p:spPr bwMode="auto">
          <a:xfrm>
            <a:off x="1179772" y="243030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要点一</a:t>
            </a:r>
          </a:p>
        </p:txBody>
      </p:sp>
      <p:sp>
        <p:nvSpPr>
          <p:cNvPr id="6" name="等腰三角形 5">
            <a:extLst>
              <a:ext uri="{FF2B5EF4-FFF2-40B4-BE49-F238E27FC236}">
                <a16:creationId xmlns:a16="http://schemas.microsoft.com/office/drawing/2014/main" id="{689088A9-E4E8-434A-9610-62C0376BCF7A}"/>
              </a:ext>
            </a:extLst>
          </p:cNvPr>
          <p:cNvSpPr/>
          <p:nvPr/>
        </p:nvSpPr>
        <p:spPr bwMode="auto">
          <a:xfrm rot="5400000">
            <a:off x="2417579" y="256678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 name="矩形 6">
            <a:extLst>
              <a:ext uri="{FF2B5EF4-FFF2-40B4-BE49-F238E27FC236}">
                <a16:creationId xmlns:a16="http://schemas.microsoft.com/office/drawing/2014/main" id="{4D3B5EC3-E32D-4462-884B-D6D74D552203}"/>
              </a:ext>
            </a:extLst>
          </p:cNvPr>
          <p:cNvSpPr/>
          <p:nvPr/>
        </p:nvSpPr>
        <p:spPr>
          <a:xfrm>
            <a:off x="2828679" y="2433038"/>
            <a:ext cx="8346139"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规定“婚姻家庭受国家保护”</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8" name="矩形: 圆角 7">
            <a:extLst>
              <a:ext uri="{FF2B5EF4-FFF2-40B4-BE49-F238E27FC236}">
                <a16:creationId xmlns:a16="http://schemas.microsoft.com/office/drawing/2014/main" id="{C18EE373-0C6E-4FE1-93B0-81F58C9037FF}"/>
              </a:ext>
            </a:extLst>
          </p:cNvPr>
          <p:cNvSpPr/>
          <p:nvPr/>
        </p:nvSpPr>
        <p:spPr bwMode="auto">
          <a:xfrm>
            <a:off x="1179772" y="3155774"/>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要点二</a:t>
            </a:r>
          </a:p>
        </p:txBody>
      </p:sp>
      <p:sp>
        <p:nvSpPr>
          <p:cNvPr id="9" name="等腰三角形 8">
            <a:extLst>
              <a:ext uri="{FF2B5EF4-FFF2-40B4-BE49-F238E27FC236}">
                <a16:creationId xmlns:a16="http://schemas.microsoft.com/office/drawing/2014/main" id="{513CF0C8-444C-49EB-BDA5-DDF8AFBF9384}"/>
              </a:ext>
            </a:extLst>
          </p:cNvPr>
          <p:cNvSpPr/>
          <p:nvPr/>
        </p:nvSpPr>
        <p:spPr bwMode="auto">
          <a:xfrm rot="5400000">
            <a:off x="2417579" y="328435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 name="矩形 9">
            <a:extLst>
              <a:ext uri="{FF2B5EF4-FFF2-40B4-BE49-F238E27FC236}">
                <a16:creationId xmlns:a16="http://schemas.microsoft.com/office/drawing/2014/main" id="{755BAFCF-E60D-4B9C-9D00-83A281068C1E}"/>
              </a:ext>
            </a:extLst>
          </p:cNvPr>
          <p:cNvSpPr/>
          <p:nvPr/>
        </p:nvSpPr>
        <p:spPr>
          <a:xfrm>
            <a:off x="2828680" y="3163937"/>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“树立优良家风，弘扬家庭美德，重视家庭文明建设”入法。</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1" name="矩形: 圆角 10">
            <a:extLst>
              <a:ext uri="{FF2B5EF4-FFF2-40B4-BE49-F238E27FC236}">
                <a16:creationId xmlns:a16="http://schemas.microsoft.com/office/drawing/2014/main" id="{5EA7FE55-DF13-4970-B6DD-6D5D41F9CEC7}"/>
              </a:ext>
            </a:extLst>
          </p:cNvPr>
          <p:cNvSpPr/>
          <p:nvPr/>
        </p:nvSpPr>
        <p:spPr bwMode="auto">
          <a:xfrm>
            <a:off x="1179772" y="380242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要点三</a:t>
            </a:r>
          </a:p>
        </p:txBody>
      </p:sp>
      <p:sp>
        <p:nvSpPr>
          <p:cNvPr id="12" name="等腰三角形 11">
            <a:extLst>
              <a:ext uri="{FF2B5EF4-FFF2-40B4-BE49-F238E27FC236}">
                <a16:creationId xmlns:a16="http://schemas.microsoft.com/office/drawing/2014/main" id="{4C5A8DBC-19DE-4C77-AED3-4AA69AA1E081}"/>
              </a:ext>
            </a:extLst>
          </p:cNvPr>
          <p:cNvSpPr/>
          <p:nvPr/>
        </p:nvSpPr>
        <p:spPr bwMode="auto">
          <a:xfrm rot="5400000">
            <a:off x="2417579" y="393890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 name="矩形 12">
            <a:extLst>
              <a:ext uri="{FF2B5EF4-FFF2-40B4-BE49-F238E27FC236}">
                <a16:creationId xmlns:a16="http://schemas.microsoft.com/office/drawing/2014/main" id="{29201DBB-2BC9-4C1C-A73D-78B85683521C}"/>
              </a:ext>
            </a:extLst>
          </p:cNvPr>
          <p:cNvSpPr/>
          <p:nvPr/>
        </p:nvSpPr>
        <p:spPr>
          <a:xfrm>
            <a:off x="2828680" y="3833984"/>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取消实行计划生育相关条文。</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4" name="矩形: 圆角 13">
            <a:extLst>
              <a:ext uri="{FF2B5EF4-FFF2-40B4-BE49-F238E27FC236}">
                <a16:creationId xmlns:a16="http://schemas.microsoft.com/office/drawing/2014/main" id="{C0B7BFE9-0AFC-4408-9F9E-14CD8B7E0B4B}"/>
              </a:ext>
            </a:extLst>
          </p:cNvPr>
          <p:cNvSpPr/>
          <p:nvPr/>
        </p:nvSpPr>
        <p:spPr bwMode="auto">
          <a:xfrm>
            <a:off x="1179772" y="438254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要点四</a:t>
            </a:r>
          </a:p>
        </p:txBody>
      </p:sp>
      <p:sp>
        <p:nvSpPr>
          <p:cNvPr id="15" name="等腰三角形 14">
            <a:extLst>
              <a:ext uri="{FF2B5EF4-FFF2-40B4-BE49-F238E27FC236}">
                <a16:creationId xmlns:a16="http://schemas.microsoft.com/office/drawing/2014/main" id="{9CA51BDE-34B1-49ED-9B2E-7B905659865B}"/>
              </a:ext>
            </a:extLst>
          </p:cNvPr>
          <p:cNvSpPr/>
          <p:nvPr/>
        </p:nvSpPr>
        <p:spPr bwMode="auto">
          <a:xfrm rot="5400000">
            <a:off x="2417579" y="451902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 name="矩形 15">
            <a:extLst>
              <a:ext uri="{FF2B5EF4-FFF2-40B4-BE49-F238E27FC236}">
                <a16:creationId xmlns:a16="http://schemas.microsoft.com/office/drawing/2014/main" id="{57805C6B-1E76-43D9-B27C-F65C30D0F849}"/>
              </a:ext>
            </a:extLst>
          </p:cNvPr>
          <p:cNvSpPr/>
          <p:nvPr/>
        </p:nvSpPr>
        <p:spPr>
          <a:xfrm>
            <a:off x="2828680" y="4414108"/>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界定“亲属”、“近亲属”、“家庭成员”的范围。</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7" name="矩形: 圆角 16">
            <a:extLst>
              <a:ext uri="{FF2B5EF4-FFF2-40B4-BE49-F238E27FC236}">
                <a16:creationId xmlns:a16="http://schemas.microsoft.com/office/drawing/2014/main" id="{E73AC292-1AF0-4C17-BA6E-63A1F94BA5EE}"/>
              </a:ext>
            </a:extLst>
          </p:cNvPr>
          <p:cNvSpPr/>
          <p:nvPr/>
        </p:nvSpPr>
        <p:spPr bwMode="auto">
          <a:xfrm>
            <a:off x="1179772" y="4962673"/>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要点五</a:t>
            </a:r>
          </a:p>
        </p:txBody>
      </p:sp>
      <p:sp>
        <p:nvSpPr>
          <p:cNvPr id="18" name="等腰三角形 17">
            <a:extLst>
              <a:ext uri="{FF2B5EF4-FFF2-40B4-BE49-F238E27FC236}">
                <a16:creationId xmlns:a16="http://schemas.microsoft.com/office/drawing/2014/main" id="{94FA1CC5-CE85-4677-ABC1-463E3A068546}"/>
              </a:ext>
            </a:extLst>
          </p:cNvPr>
          <p:cNvSpPr/>
          <p:nvPr/>
        </p:nvSpPr>
        <p:spPr bwMode="auto">
          <a:xfrm rot="5400000">
            <a:off x="2417579" y="5099151"/>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9" name="矩形 18">
            <a:extLst>
              <a:ext uri="{FF2B5EF4-FFF2-40B4-BE49-F238E27FC236}">
                <a16:creationId xmlns:a16="http://schemas.microsoft.com/office/drawing/2014/main" id="{DDAEBCAB-E830-4D24-9D90-73B9FD769F78}"/>
              </a:ext>
            </a:extLst>
          </p:cNvPr>
          <p:cNvSpPr/>
          <p:nvPr/>
        </p:nvSpPr>
        <p:spPr>
          <a:xfrm>
            <a:off x="2828680" y="4944712"/>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增加规定最有利于被收养人原则。</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20" name="矩形: 圆角 19">
            <a:extLst>
              <a:ext uri="{FF2B5EF4-FFF2-40B4-BE49-F238E27FC236}">
                <a16:creationId xmlns:a16="http://schemas.microsoft.com/office/drawing/2014/main" id="{04349AD8-B2F2-4BF7-9EC1-F009C342F4C5}"/>
              </a:ext>
            </a:extLst>
          </p:cNvPr>
          <p:cNvSpPr/>
          <p:nvPr/>
        </p:nvSpPr>
        <p:spPr bwMode="auto">
          <a:xfrm>
            <a:off x="1179772" y="5542797"/>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要点六</a:t>
            </a:r>
          </a:p>
        </p:txBody>
      </p:sp>
      <p:sp>
        <p:nvSpPr>
          <p:cNvPr id="21" name="等腰三角形 20">
            <a:extLst>
              <a:ext uri="{FF2B5EF4-FFF2-40B4-BE49-F238E27FC236}">
                <a16:creationId xmlns:a16="http://schemas.microsoft.com/office/drawing/2014/main" id="{D314E2D4-1C61-4200-996B-7A1BEBFD4017}"/>
              </a:ext>
            </a:extLst>
          </p:cNvPr>
          <p:cNvSpPr/>
          <p:nvPr/>
        </p:nvSpPr>
        <p:spPr bwMode="auto">
          <a:xfrm rot="5400000">
            <a:off x="2417579" y="567927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22" name="矩形 21">
            <a:extLst>
              <a:ext uri="{FF2B5EF4-FFF2-40B4-BE49-F238E27FC236}">
                <a16:creationId xmlns:a16="http://schemas.microsoft.com/office/drawing/2014/main" id="{E5E09B91-4C90-4384-B60A-A2F09051B70A}"/>
              </a:ext>
            </a:extLst>
          </p:cNvPr>
          <p:cNvSpPr/>
          <p:nvPr/>
        </p:nvSpPr>
        <p:spPr>
          <a:xfrm>
            <a:off x="2828680" y="5566454"/>
            <a:ext cx="834613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不再将 “患有医学上认为不应当结婚的疾病”作为禁止结婚的情形。</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Tree>
    <p:extLst>
      <p:ext uri="{BB962C8B-B14F-4D97-AF65-F5344CB8AC3E}">
        <p14:creationId xmlns:p14="http://schemas.microsoft.com/office/powerpoint/2010/main" val="2901825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400" fill="hold"/>
                                        <p:tgtEl>
                                          <p:spTgt spid="5"/>
                                        </p:tgtEl>
                                        <p:attrNameLst>
                                          <p:attrName>ppt_w</p:attrName>
                                        </p:attrNameLst>
                                      </p:cBhvr>
                                      <p:tavLst>
                                        <p:tav tm="0">
                                          <p:val>
                                            <p:fltVal val="0"/>
                                          </p:val>
                                        </p:tav>
                                        <p:tav tm="100000">
                                          <p:val>
                                            <p:strVal val="#ppt_w"/>
                                          </p:val>
                                        </p:tav>
                                      </p:tavLst>
                                    </p:anim>
                                    <p:anim calcmode="lin" valueType="num">
                                      <p:cBhvr>
                                        <p:cTn id="8" dur="400" fill="hold"/>
                                        <p:tgtEl>
                                          <p:spTgt spid="5"/>
                                        </p:tgtEl>
                                        <p:attrNameLst>
                                          <p:attrName>ppt_h</p:attrName>
                                        </p:attrNameLst>
                                      </p:cBhvr>
                                      <p:tavLst>
                                        <p:tav tm="0">
                                          <p:val>
                                            <p:fltVal val="0"/>
                                          </p:val>
                                        </p:tav>
                                        <p:tav tm="100000">
                                          <p:val>
                                            <p:strVal val="#ppt_h"/>
                                          </p:val>
                                        </p:tav>
                                      </p:tavLst>
                                    </p:anim>
                                    <p:anim calcmode="lin" valueType="num">
                                      <p:cBhvr>
                                        <p:cTn id="9" dur="400" fill="hold"/>
                                        <p:tgtEl>
                                          <p:spTgt spid="5"/>
                                        </p:tgtEl>
                                        <p:attrNameLst>
                                          <p:attrName>style.rotation</p:attrName>
                                        </p:attrNameLst>
                                      </p:cBhvr>
                                      <p:tavLst>
                                        <p:tav tm="0">
                                          <p:val>
                                            <p:fltVal val="90"/>
                                          </p:val>
                                        </p:tav>
                                        <p:tav tm="100000">
                                          <p:val>
                                            <p:fltVal val="0"/>
                                          </p:val>
                                        </p:tav>
                                      </p:tavLst>
                                    </p:anim>
                                    <p:animEffect transition="in" filter="fade">
                                      <p:cBhvr>
                                        <p:cTn id="10" dur="400"/>
                                        <p:tgtEl>
                                          <p:spTgt spid="5"/>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300"/>
                                        <p:tgtEl>
                                          <p:spTgt spid="6"/>
                                        </p:tgtEl>
                                        <p:attrNameLst>
                                          <p:attrName>ppt_x</p:attrName>
                                        </p:attrNameLst>
                                      </p:cBhvr>
                                      <p:tavLst>
                                        <p:tav tm="0">
                                          <p:val>
                                            <p:strVal val="#ppt_x-#ppt_w*1.125000"/>
                                          </p:val>
                                        </p:tav>
                                        <p:tav tm="100000">
                                          <p:val>
                                            <p:strVal val="#ppt_x"/>
                                          </p:val>
                                        </p:tav>
                                      </p:tavLst>
                                    </p:anim>
                                    <p:animEffect transition="in" filter="wipe(right)">
                                      <p:cBhvr>
                                        <p:cTn id="15" dur="300"/>
                                        <p:tgtEl>
                                          <p:spTgt spid="6"/>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400" fill="hold"/>
                                        <p:tgtEl>
                                          <p:spTgt spid="8"/>
                                        </p:tgtEl>
                                        <p:attrNameLst>
                                          <p:attrName>ppt_w</p:attrName>
                                        </p:attrNameLst>
                                      </p:cBhvr>
                                      <p:tavLst>
                                        <p:tav tm="0">
                                          <p:val>
                                            <p:fltVal val="0"/>
                                          </p:val>
                                        </p:tav>
                                        <p:tav tm="100000">
                                          <p:val>
                                            <p:strVal val="#ppt_w"/>
                                          </p:val>
                                        </p:tav>
                                      </p:tavLst>
                                    </p:anim>
                                    <p:anim calcmode="lin" valueType="num">
                                      <p:cBhvr>
                                        <p:cTn id="24" dur="400" fill="hold"/>
                                        <p:tgtEl>
                                          <p:spTgt spid="8"/>
                                        </p:tgtEl>
                                        <p:attrNameLst>
                                          <p:attrName>ppt_h</p:attrName>
                                        </p:attrNameLst>
                                      </p:cBhvr>
                                      <p:tavLst>
                                        <p:tav tm="0">
                                          <p:val>
                                            <p:fltVal val="0"/>
                                          </p:val>
                                        </p:tav>
                                        <p:tav tm="100000">
                                          <p:val>
                                            <p:strVal val="#ppt_h"/>
                                          </p:val>
                                        </p:tav>
                                      </p:tavLst>
                                    </p:anim>
                                    <p:anim calcmode="lin" valueType="num">
                                      <p:cBhvr>
                                        <p:cTn id="25" dur="400" fill="hold"/>
                                        <p:tgtEl>
                                          <p:spTgt spid="8"/>
                                        </p:tgtEl>
                                        <p:attrNameLst>
                                          <p:attrName>style.rotation</p:attrName>
                                        </p:attrNameLst>
                                      </p:cBhvr>
                                      <p:tavLst>
                                        <p:tav tm="0">
                                          <p:val>
                                            <p:fltVal val="90"/>
                                          </p:val>
                                        </p:tav>
                                        <p:tav tm="100000">
                                          <p:val>
                                            <p:fltVal val="0"/>
                                          </p:val>
                                        </p:tav>
                                      </p:tavLst>
                                    </p:anim>
                                    <p:animEffect transition="in" filter="fade">
                                      <p:cBhvr>
                                        <p:cTn id="26" dur="400"/>
                                        <p:tgtEl>
                                          <p:spTgt spid="8"/>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300"/>
                                        <p:tgtEl>
                                          <p:spTgt spid="9"/>
                                        </p:tgtEl>
                                        <p:attrNameLst>
                                          <p:attrName>ppt_x</p:attrName>
                                        </p:attrNameLst>
                                      </p:cBhvr>
                                      <p:tavLst>
                                        <p:tav tm="0">
                                          <p:val>
                                            <p:strVal val="#ppt_x-#ppt_w*1.125000"/>
                                          </p:val>
                                        </p:tav>
                                        <p:tav tm="100000">
                                          <p:val>
                                            <p:strVal val="#ppt_x"/>
                                          </p:val>
                                        </p:tav>
                                      </p:tavLst>
                                    </p:anim>
                                    <p:animEffect transition="in" filter="wipe(right)">
                                      <p:cBhvr>
                                        <p:cTn id="31" dur="300"/>
                                        <p:tgtEl>
                                          <p:spTgt spid="9"/>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400" fill="hold"/>
                                        <p:tgtEl>
                                          <p:spTgt spid="11"/>
                                        </p:tgtEl>
                                        <p:attrNameLst>
                                          <p:attrName>ppt_w</p:attrName>
                                        </p:attrNameLst>
                                      </p:cBhvr>
                                      <p:tavLst>
                                        <p:tav tm="0">
                                          <p:val>
                                            <p:fltVal val="0"/>
                                          </p:val>
                                        </p:tav>
                                        <p:tav tm="100000">
                                          <p:val>
                                            <p:strVal val="#ppt_w"/>
                                          </p:val>
                                        </p:tav>
                                      </p:tavLst>
                                    </p:anim>
                                    <p:anim calcmode="lin" valueType="num">
                                      <p:cBhvr>
                                        <p:cTn id="40" dur="400" fill="hold"/>
                                        <p:tgtEl>
                                          <p:spTgt spid="11"/>
                                        </p:tgtEl>
                                        <p:attrNameLst>
                                          <p:attrName>ppt_h</p:attrName>
                                        </p:attrNameLst>
                                      </p:cBhvr>
                                      <p:tavLst>
                                        <p:tav tm="0">
                                          <p:val>
                                            <p:fltVal val="0"/>
                                          </p:val>
                                        </p:tav>
                                        <p:tav tm="100000">
                                          <p:val>
                                            <p:strVal val="#ppt_h"/>
                                          </p:val>
                                        </p:tav>
                                      </p:tavLst>
                                    </p:anim>
                                    <p:anim calcmode="lin" valueType="num">
                                      <p:cBhvr>
                                        <p:cTn id="41" dur="400" fill="hold"/>
                                        <p:tgtEl>
                                          <p:spTgt spid="11"/>
                                        </p:tgtEl>
                                        <p:attrNameLst>
                                          <p:attrName>style.rotation</p:attrName>
                                        </p:attrNameLst>
                                      </p:cBhvr>
                                      <p:tavLst>
                                        <p:tav tm="0">
                                          <p:val>
                                            <p:fltVal val="90"/>
                                          </p:val>
                                        </p:tav>
                                        <p:tav tm="100000">
                                          <p:val>
                                            <p:fltVal val="0"/>
                                          </p:val>
                                        </p:tav>
                                      </p:tavLst>
                                    </p:anim>
                                    <p:animEffect transition="in" filter="fade">
                                      <p:cBhvr>
                                        <p:cTn id="42" dur="400"/>
                                        <p:tgtEl>
                                          <p:spTgt spid="11"/>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300"/>
                                        <p:tgtEl>
                                          <p:spTgt spid="12"/>
                                        </p:tgtEl>
                                        <p:attrNameLst>
                                          <p:attrName>ppt_x</p:attrName>
                                        </p:attrNameLst>
                                      </p:cBhvr>
                                      <p:tavLst>
                                        <p:tav tm="0">
                                          <p:val>
                                            <p:strVal val="#ppt_x-#ppt_w*1.125000"/>
                                          </p:val>
                                        </p:tav>
                                        <p:tav tm="100000">
                                          <p:val>
                                            <p:strVal val="#ppt_x"/>
                                          </p:val>
                                        </p:tav>
                                      </p:tavLst>
                                    </p:anim>
                                    <p:animEffect transition="in" filter="wipe(right)">
                                      <p:cBhvr>
                                        <p:cTn id="47" dur="300"/>
                                        <p:tgtEl>
                                          <p:spTgt spid="12"/>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400" fill="hold"/>
                                        <p:tgtEl>
                                          <p:spTgt spid="14"/>
                                        </p:tgtEl>
                                        <p:attrNameLst>
                                          <p:attrName>ppt_w</p:attrName>
                                        </p:attrNameLst>
                                      </p:cBhvr>
                                      <p:tavLst>
                                        <p:tav tm="0">
                                          <p:val>
                                            <p:fltVal val="0"/>
                                          </p:val>
                                        </p:tav>
                                        <p:tav tm="100000">
                                          <p:val>
                                            <p:strVal val="#ppt_w"/>
                                          </p:val>
                                        </p:tav>
                                      </p:tavLst>
                                    </p:anim>
                                    <p:anim calcmode="lin" valueType="num">
                                      <p:cBhvr>
                                        <p:cTn id="56" dur="400" fill="hold"/>
                                        <p:tgtEl>
                                          <p:spTgt spid="14"/>
                                        </p:tgtEl>
                                        <p:attrNameLst>
                                          <p:attrName>ppt_h</p:attrName>
                                        </p:attrNameLst>
                                      </p:cBhvr>
                                      <p:tavLst>
                                        <p:tav tm="0">
                                          <p:val>
                                            <p:fltVal val="0"/>
                                          </p:val>
                                        </p:tav>
                                        <p:tav tm="100000">
                                          <p:val>
                                            <p:strVal val="#ppt_h"/>
                                          </p:val>
                                        </p:tav>
                                      </p:tavLst>
                                    </p:anim>
                                    <p:anim calcmode="lin" valueType="num">
                                      <p:cBhvr>
                                        <p:cTn id="57" dur="400" fill="hold"/>
                                        <p:tgtEl>
                                          <p:spTgt spid="14"/>
                                        </p:tgtEl>
                                        <p:attrNameLst>
                                          <p:attrName>style.rotation</p:attrName>
                                        </p:attrNameLst>
                                      </p:cBhvr>
                                      <p:tavLst>
                                        <p:tav tm="0">
                                          <p:val>
                                            <p:fltVal val="90"/>
                                          </p:val>
                                        </p:tav>
                                        <p:tav tm="100000">
                                          <p:val>
                                            <p:fltVal val="0"/>
                                          </p:val>
                                        </p:tav>
                                      </p:tavLst>
                                    </p:anim>
                                    <p:animEffect transition="in" filter="fade">
                                      <p:cBhvr>
                                        <p:cTn id="58" dur="400"/>
                                        <p:tgtEl>
                                          <p:spTgt spid="14"/>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300"/>
                                        <p:tgtEl>
                                          <p:spTgt spid="15"/>
                                        </p:tgtEl>
                                        <p:attrNameLst>
                                          <p:attrName>ppt_x</p:attrName>
                                        </p:attrNameLst>
                                      </p:cBhvr>
                                      <p:tavLst>
                                        <p:tav tm="0">
                                          <p:val>
                                            <p:strVal val="#ppt_x-#ppt_w*1.125000"/>
                                          </p:val>
                                        </p:tav>
                                        <p:tav tm="100000">
                                          <p:val>
                                            <p:strVal val="#ppt_x"/>
                                          </p:val>
                                        </p:tav>
                                      </p:tavLst>
                                    </p:anim>
                                    <p:animEffect transition="in" filter="wipe(right)">
                                      <p:cBhvr>
                                        <p:cTn id="63" dur="300"/>
                                        <p:tgtEl>
                                          <p:spTgt spid="15"/>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400" fill="hold"/>
                                        <p:tgtEl>
                                          <p:spTgt spid="17"/>
                                        </p:tgtEl>
                                        <p:attrNameLst>
                                          <p:attrName>ppt_w</p:attrName>
                                        </p:attrNameLst>
                                      </p:cBhvr>
                                      <p:tavLst>
                                        <p:tav tm="0">
                                          <p:val>
                                            <p:fltVal val="0"/>
                                          </p:val>
                                        </p:tav>
                                        <p:tav tm="100000">
                                          <p:val>
                                            <p:strVal val="#ppt_w"/>
                                          </p:val>
                                        </p:tav>
                                      </p:tavLst>
                                    </p:anim>
                                    <p:anim calcmode="lin" valueType="num">
                                      <p:cBhvr>
                                        <p:cTn id="72" dur="400" fill="hold"/>
                                        <p:tgtEl>
                                          <p:spTgt spid="17"/>
                                        </p:tgtEl>
                                        <p:attrNameLst>
                                          <p:attrName>ppt_h</p:attrName>
                                        </p:attrNameLst>
                                      </p:cBhvr>
                                      <p:tavLst>
                                        <p:tav tm="0">
                                          <p:val>
                                            <p:fltVal val="0"/>
                                          </p:val>
                                        </p:tav>
                                        <p:tav tm="100000">
                                          <p:val>
                                            <p:strVal val="#ppt_h"/>
                                          </p:val>
                                        </p:tav>
                                      </p:tavLst>
                                    </p:anim>
                                    <p:anim calcmode="lin" valueType="num">
                                      <p:cBhvr>
                                        <p:cTn id="73" dur="400" fill="hold"/>
                                        <p:tgtEl>
                                          <p:spTgt spid="17"/>
                                        </p:tgtEl>
                                        <p:attrNameLst>
                                          <p:attrName>style.rotation</p:attrName>
                                        </p:attrNameLst>
                                      </p:cBhvr>
                                      <p:tavLst>
                                        <p:tav tm="0">
                                          <p:val>
                                            <p:fltVal val="90"/>
                                          </p:val>
                                        </p:tav>
                                        <p:tav tm="100000">
                                          <p:val>
                                            <p:fltVal val="0"/>
                                          </p:val>
                                        </p:tav>
                                      </p:tavLst>
                                    </p:anim>
                                    <p:animEffect transition="in" filter="fade">
                                      <p:cBhvr>
                                        <p:cTn id="74" dur="400"/>
                                        <p:tgtEl>
                                          <p:spTgt spid="17"/>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additive="base">
                                        <p:cTn id="78" dur="300"/>
                                        <p:tgtEl>
                                          <p:spTgt spid="18"/>
                                        </p:tgtEl>
                                        <p:attrNameLst>
                                          <p:attrName>ppt_x</p:attrName>
                                        </p:attrNameLst>
                                      </p:cBhvr>
                                      <p:tavLst>
                                        <p:tav tm="0">
                                          <p:val>
                                            <p:strVal val="#ppt_x-#ppt_w*1.125000"/>
                                          </p:val>
                                        </p:tav>
                                        <p:tav tm="100000">
                                          <p:val>
                                            <p:strVal val="#ppt_x"/>
                                          </p:val>
                                        </p:tav>
                                      </p:tavLst>
                                    </p:anim>
                                    <p:animEffect transition="in" filter="wipe(right)">
                                      <p:cBhvr>
                                        <p:cTn id="79" dur="300"/>
                                        <p:tgtEl>
                                          <p:spTgt spid="18"/>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left)">
                                      <p:cBhvr>
                                        <p:cTn id="83" dur="500"/>
                                        <p:tgtEl>
                                          <p:spTgt spid="19"/>
                                        </p:tgtEl>
                                      </p:cBhvr>
                                    </p:animEffect>
                                  </p:childTnLst>
                                </p:cTn>
                              </p:par>
                            </p:childTnLst>
                          </p:cTn>
                        </p:par>
                        <p:par>
                          <p:cTn id="84" fill="hold">
                            <p:stCondLst>
                              <p:cond delay="6000"/>
                            </p:stCondLst>
                            <p:childTnLst>
                              <p:par>
                                <p:cTn id="85" presetID="31"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400" fill="hold"/>
                                        <p:tgtEl>
                                          <p:spTgt spid="20"/>
                                        </p:tgtEl>
                                        <p:attrNameLst>
                                          <p:attrName>ppt_w</p:attrName>
                                        </p:attrNameLst>
                                      </p:cBhvr>
                                      <p:tavLst>
                                        <p:tav tm="0">
                                          <p:val>
                                            <p:fltVal val="0"/>
                                          </p:val>
                                        </p:tav>
                                        <p:tav tm="100000">
                                          <p:val>
                                            <p:strVal val="#ppt_w"/>
                                          </p:val>
                                        </p:tav>
                                      </p:tavLst>
                                    </p:anim>
                                    <p:anim calcmode="lin" valueType="num">
                                      <p:cBhvr>
                                        <p:cTn id="88" dur="400" fill="hold"/>
                                        <p:tgtEl>
                                          <p:spTgt spid="20"/>
                                        </p:tgtEl>
                                        <p:attrNameLst>
                                          <p:attrName>ppt_h</p:attrName>
                                        </p:attrNameLst>
                                      </p:cBhvr>
                                      <p:tavLst>
                                        <p:tav tm="0">
                                          <p:val>
                                            <p:fltVal val="0"/>
                                          </p:val>
                                        </p:tav>
                                        <p:tav tm="100000">
                                          <p:val>
                                            <p:strVal val="#ppt_h"/>
                                          </p:val>
                                        </p:tav>
                                      </p:tavLst>
                                    </p:anim>
                                    <p:anim calcmode="lin" valueType="num">
                                      <p:cBhvr>
                                        <p:cTn id="89" dur="400" fill="hold"/>
                                        <p:tgtEl>
                                          <p:spTgt spid="20"/>
                                        </p:tgtEl>
                                        <p:attrNameLst>
                                          <p:attrName>style.rotation</p:attrName>
                                        </p:attrNameLst>
                                      </p:cBhvr>
                                      <p:tavLst>
                                        <p:tav tm="0">
                                          <p:val>
                                            <p:fltVal val="90"/>
                                          </p:val>
                                        </p:tav>
                                        <p:tav tm="100000">
                                          <p:val>
                                            <p:fltVal val="0"/>
                                          </p:val>
                                        </p:tav>
                                      </p:tavLst>
                                    </p:anim>
                                    <p:animEffect transition="in" filter="fade">
                                      <p:cBhvr>
                                        <p:cTn id="90" dur="400"/>
                                        <p:tgtEl>
                                          <p:spTgt spid="20"/>
                                        </p:tgtEl>
                                      </p:cBhvr>
                                    </p:animEffect>
                                  </p:childTnLst>
                                </p:cTn>
                              </p:par>
                            </p:childTnLst>
                          </p:cTn>
                        </p:par>
                        <p:par>
                          <p:cTn id="91" fill="hold">
                            <p:stCondLst>
                              <p:cond delay="6400"/>
                            </p:stCondLst>
                            <p:childTnLst>
                              <p:par>
                                <p:cTn id="92" presetID="12" presetClass="entr" presetSubtype="8"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 calcmode="lin" valueType="num">
                                      <p:cBhvr additive="base">
                                        <p:cTn id="94" dur="300"/>
                                        <p:tgtEl>
                                          <p:spTgt spid="21"/>
                                        </p:tgtEl>
                                        <p:attrNameLst>
                                          <p:attrName>ppt_x</p:attrName>
                                        </p:attrNameLst>
                                      </p:cBhvr>
                                      <p:tavLst>
                                        <p:tav tm="0">
                                          <p:val>
                                            <p:strVal val="#ppt_x-#ppt_w*1.125000"/>
                                          </p:val>
                                        </p:tav>
                                        <p:tav tm="100000">
                                          <p:val>
                                            <p:strVal val="#ppt_x"/>
                                          </p:val>
                                        </p:tav>
                                      </p:tavLst>
                                    </p:anim>
                                    <p:animEffect transition="in" filter="wipe(right)">
                                      <p:cBhvr>
                                        <p:cTn id="95" dur="300"/>
                                        <p:tgtEl>
                                          <p:spTgt spid="21"/>
                                        </p:tgtEl>
                                      </p:cBhvr>
                                    </p:animEffect>
                                  </p:childTnLst>
                                </p:cTn>
                              </p:par>
                            </p:childTnLst>
                          </p:cTn>
                        </p:par>
                        <p:par>
                          <p:cTn id="96" fill="hold">
                            <p:stCondLst>
                              <p:cond delay="6700"/>
                            </p:stCondLst>
                            <p:childTnLst>
                              <p:par>
                                <p:cTn id="97" presetID="22" presetClass="entr" presetSubtype="8"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left)">
                                      <p:cBhvr>
                                        <p:cTn id="9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animBg="1"/>
      <p:bldP spid="9" grpId="0" animBg="1"/>
      <p:bldP spid="10"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392601D8-8F8A-4EE3-B330-205164A93833}"/>
              </a:ext>
            </a:extLst>
          </p:cNvPr>
          <p:cNvSpPr/>
          <p:nvPr/>
        </p:nvSpPr>
        <p:spPr>
          <a:xfrm>
            <a:off x="0" y="1942779"/>
            <a:ext cx="12192000" cy="33788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2">
            <a:extLst>
              <a:ext uri="{FF2B5EF4-FFF2-40B4-BE49-F238E27FC236}">
                <a16:creationId xmlns:a16="http://schemas.microsoft.com/office/drawing/2014/main" id="{21E5AC17-4527-4EDD-A9C6-0644BBC356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399" y="1957067"/>
            <a:ext cx="2568575" cy="3364554"/>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a:extLst>
              <a:ext uri="{FF2B5EF4-FFF2-40B4-BE49-F238E27FC236}">
                <a16:creationId xmlns:a16="http://schemas.microsoft.com/office/drawing/2014/main" id="{72D7F6D1-13E1-4864-8065-72FC4A0E3AC4}"/>
              </a:ext>
            </a:extLst>
          </p:cNvPr>
          <p:cNvGrpSpPr/>
          <p:nvPr/>
        </p:nvGrpSpPr>
        <p:grpSpPr>
          <a:xfrm>
            <a:off x="3780174" y="2207892"/>
            <a:ext cx="6955750" cy="1775106"/>
            <a:chOff x="3780174" y="2207892"/>
            <a:chExt cx="6955750" cy="1775106"/>
          </a:xfrm>
        </p:grpSpPr>
        <p:sp>
          <p:nvSpPr>
            <p:cNvPr id="4" name="文本框 3">
              <a:extLst>
                <a:ext uri="{FF2B5EF4-FFF2-40B4-BE49-F238E27FC236}">
                  <a16:creationId xmlns:a16="http://schemas.microsoft.com/office/drawing/2014/main" id="{F5A961F0-3385-4EE8-99C4-CCE39AE67321}"/>
                </a:ext>
              </a:extLst>
            </p:cNvPr>
            <p:cNvSpPr txBox="1"/>
            <p:nvPr/>
          </p:nvSpPr>
          <p:spPr>
            <a:xfrm>
              <a:off x="3988756" y="2207892"/>
              <a:ext cx="2441694" cy="769441"/>
            </a:xfrm>
            <a:prstGeom prst="rect">
              <a:avLst/>
            </a:prstGeom>
            <a:noFill/>
          </p:spPr>
          <p:txBody>
            <a:bodyPr wrap="none" rtlCol="0">
              <a:spAutoFit/>
            </a:bodyPr>
            <a:lstStyle/>
            <a:p>
              <a:r>
                <a:rPr lang="zh-CN" altLang="en-US" sz="4400" dirty="0">
                  <a:solidFill>
                    <a:srgbClr val="FFC000"/>
                  </a:solidFill>
                </a:rPr>
                <a:t>第一部分</a:t>
              </a:r>
            </a:p>
          </p:txBody>
        </p:sp>
        <p:sp>
          <p:nvSpPr>
            <p:cNvPr id="5" name="矩形 4">
              <a:extLst>
                <a:ext uri="{FF2B5EF4-FFF2-40B4-BE49-F238E27FC236}">
                  <a16:creationId xmlns:a16="http://schemas.microsoft.com/office/drawing/2014/main" id="{5760A434-C65E-4E72-99E9-F1FFCEDF8FFB}"/>
                </a:ext>
              </a:extLst>
            </p:cNvPr>
            <p:cNvSpPr/>
            <p:nvPr/>
          </p:nvSpPr>
          <p:spPr>
            <a:xfrm>
              <a:off x="3780174" y="2875002"/>
              <a:ext cx="6955750" cy="1107996"/>
            </a:xfrm>
            <a:prstGeom prst="rect">
              <a:avLst/>
            </a:prstGeom>
          </p:spPr>
          <p:txBody>
            <a:bodyPr wrap="none">
              <a:spAutoFit/>
            </a:bodyPr>
            <a:lstStyle/>
            <a:p>
              <a:r>
                <a:rPr lang="zh-CN" altLang="en-US" sz="6600" b="1" dirty="0">
                  <a:solidFill>
                    <a:schemeClr val="bg1"/>
                  </a:solidFill>
                </a:rPr>
                <a:t>民法典的基本概述</a:t>
              </a:r>
            </a:p>
          </p:txBody>
        </p:sp>
      </p:grpSp>
      <p:sp>
        <p:nvSpPr>
          <p:cNvPr id="15" name="文本框 5">
            <a:extLst>
              <a:ext uri="{FF2B5EF4-FFF2-40B4-BE49-F238E27FC236}">
                <a16:creationId xmlns:a16="http://schemas.microsoft.com/office/drawing/2014/main" id="{2D6519C3-956C-4058-ADD7-B9D38BAC7172}"/>
              </a:ext>
            </a:extLst>
          </p:cNvPr>
          <p:cNvSpPr txBox="1">
            <a:spLocks noChangeArrowheads="1"/>
          </p:cNvSpPr>
          <p:nvPr/>
        </p:nvSpPr>
        <p:spPr bwMode="auto">
          <a:xfrm>
            <a:off x="4256245" y="4040940"/>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民法典的重大意义</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endParaRPr>
          </a:p>
        </p:txBody>
      </p:sp>
      <p:sp>
        <p:nvSpPr>
          <p:cNvPr id="16" name="Freeform 21">
            <a:extLst>
              <a:ext uri="{FF2B5EF4-FFF2-40B4-BE49-F238E27FC236}">
                <a16:creationId xmlns:a16="http://schemas.microsoft.com/office/drawing/2014/main" id="{2F7A883A-9D67-4398-9531-20FA7FE3A665}"/>
              </a:ext>
            </a:extLst>
          </p:cNvPr>
          <p:cNvSpPr>
            <a:spLocks noEditPoints="1"/>
          </p:cNvSpPr>
          <p:nvPr/>
        </p:nvSpPr>
        <p:spPr bwMode="auto">
          <a:xfrm>
            <a:off x="4056640" y="4115193"/>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endParaRPr>
          </a:p>
        </p:txBody>
      </p:sp>
      <p:sp>
        <p:nvSpPr>
          <p:cNvPr id="17" name="文本框 5">
            <a:extLst>
              <a:ext uri="{FF2B5EF4-FFF2-40B4-BE49-F238E27FC236}">
                <a16:creationId xmlns:a16="http://schemas.microsoft.com/office/drawing/2014/main" id="{5C95AAAF-7DF8-451A-8BF8-56B7B9AA39E5}"/>
              </a:ext>
            </a:extLst>
          </p:cNvPr>
          <p:cNvSpPr txBox="1">
            <a:spLocks noChangeArrowheads="1"/>
          </p:cNvSpPr>
          <p:nvPr/>
        </p:nvSpPr>
        <p:spPr bwMode="auto">
          <a:xfrm>
            <a:off x="4256245" y="4382134"/>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民法典的编纂历程</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endParaRPr>
          </a:p>
        </p:txBody>
      </p:sp>
      <p:sp>
        <p:nvSpPr>
          <p:cNvPr id="18" name="Freeform 21">
            <a:extLst>
              <a:ext uri="{FF2B5EF4-FFF2-40B4-BE49-F238E27FC236}">
                <a16:creationId xmlns:a16="http://schemas.microsoft.com/office/drawing/2014/main" id="{EAFBC8BE-A3F7-4963-B59C-5CDF0CC6A649}"/>
              </a:ext>
            </a:extLst>
          </p:cNvPr>
          <p:cNvSpPr>
            <a:spLocks noEditPoints="1"/>
          </p:cNvSpPr>
          <p:nvPr/>
        </p:nvSpPr>
        <p:spPr bwMode="auto">
          <a:xfrm>
            <a:off x="4056640" y="4456387"/>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endParaRPr>
          </a:p>
        </p:txBody>
      </p:sp>
      <p:sp>
        <p:nvSpPr>
          <p:cNvPr id="19" name="文本框 5">
            <a:extLst>
              <a:ext uri="{FF2B5EF4-FFF2-40B4-BE49-F238E27FC236}">
                <a16:creationId xmlns:a16="http://schemas.microsoft.com/office/drawing/2014/main" id="{C8EDE673-10FE-4CB2-96D3-4B65DC1A2CFE}"/>
              </a:ext>
            </a:extLst>
          </p:cNvPr>
          <p:cNvSpPr txBox="1">
            <a:spLocks noChangeArrowheads="1"/>
          </p:cNvSpPr>
          <p:nvPr/>
        </p:nvSpPr>
        <p:spPr bwMode="auto">
          <a:xfrm>
            <a:off x="6630055" y="4040940"/>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民法典的鲜明特色</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endParaRPr>
          </a:p>
        </p:txBody>
      </p:sp>
      <p:sp>
        <p:nvSpPr>
          <p:cNvPr id="20" name="Freeform 21">
            <a:extLst>
              <a:ext uri="{FF2B5EF4-FFF2-40B4-BE49-F238E27FC236}">
                <a16:creationId xmlns:a16="http://schemas.microsoft.com/office/drawing/2014/main" id="{6056021D-8D9C-4118-9F72-37927542A264}"/>
              </a:ext>
            </a:extLst>
          </p:cNvPr>
          <p:cNvSpPr>
            <a:spLocks noEditPoints="1"/>
          </p:cNvSpPr>
          <p:nvPr/>
        </p:nvSpPr>
        <p:spPr bwMode="auto">
          <a:xfrm>
            <a:off x="6430450" y="4115193"/>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endParaRPr>
          </a:p>
        </p:txBody>
      </p:sp>
      <p:sp>
        <p:nvSpPr>
          <p:cNvPr id="21" name="文本框 5">
            <a:extLst>
              <a:ext uri="{FF2B5EF4-FFF2-40B4-BE49-F238E27FC236}">
                <a16:creationId xmlns:a16="http://schemas.microsoft.com/office/drawing/2014/main" id="{677EC232-E02C-43E9-8FC2-9F562E228F08}"/>
              </a:ext>
            </a:extLst>
          </p:cNvPr>
          <p:cNvSpPr txBox="1">
            <a:spLocks noChangeArrowheads="1"/>
          </p:cNvSpPr>
          <p:nvPr/>
        </p:nvSpPr>
        <p:spPr bwMode="auto">
          <a:xfrm>
            <a:off x="6630055" y="4382134"/>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民法典的全面实施</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endParaRPr>
          </a:p>
        </p:txBody>
      </p:sp>
      <p:sp>
        <p:nvSpPr>
          <p:cNvPr id="22" name="Freeform 21">
            <a:extLst>
              <a:ext uri="{FF2B5EF4-FFF2-40B4-BE49-F238E27FC236}">
                <a16:creationId xmlns:a16="http://schemas.microsoft.com/office/drawing/2014/main" id="{D6A637C6-2528-40F4-A200-FAF95AD3B490}"/>
              </a:ext>
            </a:extLst>
          </p:cNvPr>
          <p:cNvSpPr>
            <a:spLocks noEditPoints="1"/>
          </p:cNvSpPr>
          <p:nvPr/>
        </p:nvSpPr>
        <p:spPr bwMode="auto">
          <a:xfrm>
            <a:off x="6430450" y="4456387"/>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endParaRPr>
          </a:p>
        </p:txBody>
      </p:sp>
      <p:sp>
        <p:nvSpPr>
          <p:cNvPr id="23" name="文本框 5">
            <a:extLst>
              <a:ext uri="{FF2B5EF4-FFF2-40B4-BE49-F238E27FC236}">
                <a16:creationId xmlns:a16="http://schemas.microsoft.com/office/drawing/2014/main" id="{79231FCE-EAE9-451C-95E1-2E6DC570945D}"/>
              </a:ext>
            </a:extLst>
          </p:cNvPr>
          <p:cNvSpPr txBox="1">
            <a:spLocks noChangeArrowheads="1"/>
          </p:cNvSpPr>
          <p:nvPr/>
        </p:nvSpPr>
        <p:spPr bwMode="auto">
          <a:xfrm>
            <a:off x="8874913" y="4040940"/>
            <a:ext cx="29546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全面部署民法典的普法工作</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endParaRPr>
          </a:p>
        </p:txBody>
      </p:sp>
      <p:sp>
        <p:nvSpPr>
          <p:cNvPr id="24" name="Freeform 21">
            <a:extLst>
              <a:ext uri="{FF2B5EF4-FFF2-40B4-BE49-F238E27FC236}">
                <a16:creationId xmlns:a16="http://schemas.microsoft.com/office/drawing/2014/main" id="{B67A33FE-EF10-427D-897A-0F2E261EAAAE}"/>
              </a:ext>
            </a:extLst>
          </p:cNvPr>
          <p:cNvSpPr>
            <a:spLocks noEditPoints="1"/>
          </p:cNvSpPr>
          <p:nvPr/>
        </p:nvSpPr>
        <p:spPr bwMode="auto">
          <a:xfrm>
            <a:off x="8675308" y="4115193"/>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endParaRPr>
          </a:p>
        </p:txBody>
      </p:sp>
      <p:sp>
        <p:nvSpPr>
          <p:cNvPr id="25" name="文本框 5">
            <a:extLst>
              <a:ext uri="{FF2B5EF4-FFF2-40B4-BE49-F238E27FC236}">
                <a16:creationId xmlns:a16="http://schemas.microsoft.com/office/drawing/2014/main" id="{F0161031-C760-4360-A17E-7BA524817F68}"/>
              </a:ext>
            </a:extLst>
          </p:cNvPr>
          <p:cNvSpPr txBox="1">
            <a:spLocks noChangeArrowheads="1"/>
          </p:cNvSpPr>
          <p:nvPr/>
        </p:nvSpPr>
        <p:spPr bwMode="auto">
          <a:xfrm>
            <a:off x="8874913" y="4382134"/>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dirty="0">
                <a:solidFill>
                  <a:srgbClr val="FFFF00"/>
                </a:solidFill>
              </a:rPr>
              <a:t>民法典的理论研究</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endParaRPr>
          </a:p>
        </p:txBody>
      </p:sp>
      <p:sp>
        <p:nvSpPr>
          <p:cNvPr id="26" name="Freeform 21">
            <a:extLst>
              <a:ext uri="{FF2B5EF4-FFF2-40B4-BE49-F238E27FC236}">
                <a16:creationId xmlns:a16="http://schemas.microsoft.com/office/drawing/2014/main" id="{D319536D-CE26-4699-B092-D2047F785BCC}"/>
              </a:ext>
            </a:extLst>
          </p:cNvPr>
          <p:cNvSpPr>
            <a:spLocks noEditPoints="1"/>
          </p:cNvSpPr>
          <p:nvPr/>
        </p:nvSpPr>
        <p:spPr bwMode="auto">
          <a:xfrm>
            <a:off x="8675308" y="4456387"/>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endParaRPr>
          </a:p>
        </p:txBody>
      </p:sp>
      <p:sp>
        <p:nvSpPr>
          <p:cNvPr id="27" name="文本框 5">
            <a:extLst>
              <a:ext uri="{FF2B5EF4-FFF2-40B4-BE49-F238E27FC236}">
                <a16:creationId xmlns:a16="http://schemas.microsoft.com/office/drawing/2014/main" id="{67FCBA27-8037-4E51-9486-B835A1EF2C6F}"/>
              </a:ext>
            </a:extLst>
          </p:cNvPr>
          <p:cNvSpPr txBox="1">
            <a:spLocks noChangeArrowheads="1"/>
          </p:cNvSpPr>
          <p:nvPr/>
        </p:nvSpPr>
        <p:spPr bwMode="auto">
          <a:xfrm>
            <a:off x="4256245" y="4749344"/>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a:defRPr>
                <a:solidFill>
                  <a:srgbClr val="000000"/>
                </a:solidFill>
                <a:latin typeface="微软雅黑" panose="020B0503020204020204" pitchFamily="34" charset="-122"/>
                <a:ea typeface="微软雅黑" panose="020B0503020204020204" pitchFamily="34" charset="-122"/>
              </a:defRPr>
            </a:lvl1pPr>
          </a:lstStyle>
          <a:p>
            <a:pPr lvl="0" algn="l" eaLnBrk="0" fontAlgn="base" hangingPunct="0">
              <a:spcBef>
                <a:spcPct val="0"/>
              </a:spcBef>
              <a:spcAft>
                <a:spcPct val="0"/>
              </a:spcAft>
            </a:pPr>
            <a:r>
              <a:rPr lang="zh-CN" altLang="en-US" kern="0" noProof="0" dirty="0">
                <a:solidFill>
                  <a:srgbClr val="FFFF00"/>
                </a:solidFill>
              </a:rPr>
              <a:t>如何贯彻落实民法典</a:t>
            </a:r>
            <a:endParaRPr kumimoji="0" lang="zh-CN" altLang="en-US" sz="1800" b="0" i="0" u="none" strike="noStrike" kern="0" cap="none" spc="0" normalizeH="0" baseline="0" noProof="0" dirty="0">
              <a:ln>
                <a:noFill/>
              </a:ln>
              <a:solidFill>
                <a:srgbClr val="FFFF00"/>
              </a:solidFill>
              <a:effectLst/>
              <a:uLnTx/>
              <a:uFillTx/>
              <a:latin typeface="微软雅黑" panose="020B0503020204020204" pitchFamily="34" charset="-122"/>
              <a:ea typeface="微软雅黑" panose="020B0503020204020204" pitchFamily="34" charset="-122"/>
            </a:endParaRPr>
          </a:p>
        </p:txBody>
      </p:sp>
      <p:sp>
        <p:nvSpPr>
          <p:cNvPr id="28" name="Freeform 21">
            <a:extLst>
              <a:ext uri="{FF2B5EF4-FFF2-40B4-BE49-F238E27FC236}">
                <a16:creationId xmlns:a16="http://schemas.microsoft.com/office/drawing/2014/main" id="{A950C896-5465-446E-AD7C-B0CF3A41C6AC}"/>
              </a:ext>
            </a:extLst>
          </p:cNvPr>
          <p:cNvSpPr>
            <a:spLocks noEditPoints="1"/>
          </p:cNvSpPr>
          <p:nvPr/>
        </p:nvSpPr>
        <p:spPr bwMode="auto">
          <a:xfrm>
            <a:off x="4056640" y="4823597"/>
            <a:ext cx="219518" cy="220826"/>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FFFF00"/>
          </a:solidFill>
          <a:ln>
            <a:noFill/>
          </a:ln>
        </p:spPr>
        <p:txBody>
          <a:bodyPr vert="horz" wrap="square" lIns="91428" tIns="45714" rIns="91428" bIns="45714"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00"/>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92206538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2500"/>
                            </p:stCondLst>
                            <p:childTnLst>
                              <p:par>
                                <p:cTn id="34" presetID="22" presetClass="entr" presetSubtype="8" fill="hold" grpId="1"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left)">
                                      <p:cBhvr>
                                        <p:cTn id="36" dur="500"/>
                                        <p:tgtEl>
                                          <p:spTgt spid="15"/>
                                        </p:tgtEl>
                                      </p:cBhvr>
                                    </p:animEffect>
                                  </p:childTnLst>
                                </p:cTn>
                              </p:par>
                              <p:par>
                                <p:cTn id="37" presetID="22" presetClass="entr" presetSubtype="8" fill="hold" grpId="1"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childTnLst>
                          </p:cTn>
                        </p:par>
                        <p:par>
                          <p:cTn id="51" fill="hold">
                            <p:stCondLst>
                              <p:cond delay="3500"/>
                            </p:stCondLst>
                            <p:childTnLst>
                              <p:par>
                                <p:cTn id="52" presetID="22" presetClass="entr" presetSubtype="8" fill="hold" grpId="1"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left)">
                                      <p:cBhvr>
                                        <p:cTn id="54" dur="500"/>
                                        <p:tgtEl>
                                          <p:spTgt spid="19"/>
                                        </p:tgtEl>
                                      </p:cBhvr>
                                    </p:animEffect>
                                  </p:childTnLst>
                                </p:cTn>
                              </p:par>
                              <p:par>
                                <p:cTn id="55" presetID="22" presetClass="entr" presetSubtype="8" fill="hold" grpId="1"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par>
                          <p:cTn id="58" fill="hold">
                            <p:stCondLst>
                              <p:cond delay="400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p:cTn id="66" dur="500" fill="hold"/>
                                        <p:tgtEl>
                                          <p:spTgt spid="26"/>
                                        </p:tgtEl>
                                        <p:attrNameLst>
                                          <p:attrName>ppt_w</p:attrName>
                                        </p:attrNameLst>
                                      </p:cBhvr>
                                      <p:tavLst>
                                        <p:tav tm="0">
                                          <p:val>
                                            <p:fltVal val="0"/>
                                          </p:val>
                                        </p:tav>
                                        <p:tav tm="100000">
                                          <p:val>
                                            <p:strVal val="#ppt_w"/>
                                          </p:val>
                                        </p:tav>
                                      </p:tavLst>
                                    </p:anim>
                                    <p:anim calcmode="lin" valueType="num">
                                      <p:cBhvr>
                                        <p:cTn id="67" dur="500" fill="hold"/>
                                        <p:tgtEl>
                                          <p:spTgt spid="26"/>
                                        </p:tgtEl>
                                        <p:attrNameLst>
                                          <p:attrName>ppt_h</p:attrName>
                                        </p:attrNameLst>
                                      </p:cBhvr>
                                      <p:tavLst>
                                        <p:tav tm="0">
                                          <p:val>
                                            <p:fltVal val="0"/>
                                          </p:val>
                                        </p:tav>
                                        <p:tav tm="100000">
                                          <p:val>
                                            <p:strVal val="#ppt_h"/>
                                          </p:val>
                                        </p:tav>
                                      </p:tavLst>
                                    </p:anim>
                                    <p:animEffect transition="in" filter="fade">
                                      <p:cBhvr>
                                        <p:cTn id="68" dur="500"/>
                                        <p:tgtEl>
                                          <p:spTgt spid="26"/>
                                        </p:tgtEl>
                                      </p:cBhvr>
                                    </p:animEffect>
                                  </p:childTnLst>
                                </p:cTn>
                              </p:par>
                            </p:childTnLst>
                          </p:cTn>
                        </p:par>
                        <p:par>
                          <p:cTn id="69" fill="hold">
                            <p:stCondLst>
                              <p:cond delay="4500"/>
                            </p:stCondLst>
                            <p:childTnLst>
                              <p:par>
                                <p:cTn id="70" presetID="22" presetClass="entr" presetSubtype="8" fill="hold" grpId="1"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left)">
                                      <p:cBhvr>
                                        <p:cTn id="72" dur="500"/>
                                        <p:tgtEl>
                                          <p:spTgt spid="23"/>
                                        </p:tgtEl>
                                      </p:cBhvr>
                                    </p:animEffect>
                                  </p:childTnLst>
                                </p:cTn>
                              </p:par>
                              <p:par>
                                <p:cTn id="73" presetID="22" presetClass="entr" presetSubtype="8" fill="hold" grpId="1"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left)">
                                      <p:cBhvr>
                                        <p:cTn id="75" dur="500"/>
                                        <p:tgtEl>
                                          <p:spTgt spid="25"/>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ppt_w</p:attrName>
                                        </p:attrNameLst>
                                      </p:cBhvr>
                                      <p:tavLst>
                                        <p:tav tm="0">
                                          <p:val>
                                            <p:fltVal val="0"/>
                                          </p:val>
                                        </p:tav>
                                        <p:tav tm="100000">
                                          <p:val>
                                            <p:strVal val="#ppt_w"/>
                                          </p:val>
                                        </p:tav>
                                      </p:tavLst>
                                    </p:anim>
                                    <p:anim calcmode="lin" valueType="num">
                                      <p:cBhvr>
                                        <p:cTn id="79" dur="500" fill="hold"/>
                                        <p:tgtEl>
                                          <p:spTgt spid="28"/>
                                        </p:tgtEl>
                                        <p:attrNameLst>
                                          <p:attrName>ppt_h</p:attrName>
                                        </p:attrNameLst>
                                      </p:cBhvr>
                                      <p:tavLst>
                                        <p:tav tm="0">
                                          <p:val>
                                            <p:fltVal val="0"/>
                                          </p:val>
                                        </p:tav>
                                        <p:tav tm="100000">
                                          <p:val>
                                            <p:strVal val="#ppt_h"/>
                                          </p:val>
                                        </p:tav>
                                      </p:tavLst>
                                    </p:anim>
                                    <p:animEffect transition="in" filter="fade">
                                      <p:cBhvr>
                                        <p:cTn id="80" dur="500"/>
                                        <p:tgtEl>
                                          <p:spTgt spid="28"/>
                                        </p:tgtEl>
                                      </p:cBhvr>
                                    </p:animEffect>
                                  </p:childTnLst>
                                </p:cTn>
                              </p:par>
                              <p:par>
                                <p:cTn id="81" presetID="22" presetClass="entr" presetSubtype="8" fill="hold" grpId="1" nodeType="with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p:bldP spid="15" grpId="1"/>
      <p:bldP spid="16" grpId="0" animBg="1"/>
      <p:bldP spid="17" grpId="0"/>
      <p:bldP spid="17" grpId="1"/>
      <p:bldP spid="18" grpId="0" animBg="1"/>
      <p:bldP spid="19" grpId="0"/>
      <p:bldP spid="19" grpId="1"/>
      <p:bldP spid="20" grpId="0" animBg="1"/>
      <p:bldP spid="21" grpId="0"/>
      <p:bldP spid="21" grpId="1"/>
      <p:bldP spid="22" grpId="0" animBg="1"/>
      <p:bldP spid="23" grpId="0"/>
      <p:bldP spid="23" grpId="1"/>
      <p:bldP spid="24" grpId="0" animBg="1"/>
      <p:bldP spid="25" grpId="0"/>
      <p:bldP spid="25" grpId="1"/>
      <p:bldP spid="26" grpId="0" animBg="1"/>
      <p:bldP spid="27" grpId="0"/>
      <p:bldP spid="27" grpId="1"/>
      <p:bldP spid="2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B68B347-BAD8-48E3-A360-999C63324A39}"/>
              </a:ext>
            </a:extLst>
          </p:cNvPr>
          <p:cNvSpPr/>
          <p:nvPr/>
        </p:nvSpPr>
        <p:spPr bwMode="auto">
          <a:xfrm>
            <a:off x="1179772" y="139427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要点七</a:t>
            </a:r>
          </a:p>
        </p:txBody>
      </p:sp>
      <p:sp>
        <p:nvSpPr>
          <p:cNvPr id="4" name="等腰三角形 3">
            <a:extLst>
              <a:ext uri="{FF2B5EF4-FFF2-40B4-BE49-F238E27FC236}">
                <a16:creationId xmlns:a16="http://schemas.microsoft.com/office/drawing/2014/main" id="{336D4D9E-2FC6-4317-BC77-0DEC9E6FBEDA}"/>
              </a:ext>
            </a:extLst>
          </p:cNvPr>
          <p:cNvSpPr/>
          <p:nvPr/>
        </p:nvSpPr>
        <p:spPr bwMode="auto">
          <a:xfrm rot="5400000">
            <a:off x="2417579" y="152284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 name="矩形 4">
            <a:extLst>
              <a:ext uri="{FF2B5EF4-FFF2-40B4-BE49-F238E27FC236}">
                <a16:creationId xmlns:a16="http://schemas.microsoft.com/office/drawing/2014/main" id="{15D63989-2B7E-4343-9899-377152DF5BC9}"/>
              </a:ext>
            </a:extLst>
          </p:cNvPr>
          <p:cNvSpPr/>
          <p:nvPr/>
        </p:nvSpPr>
        <p:spPr>
          <a:xfrm>
            <a:off x="2828680" y="1191802"/>
            <a:ext cx="8690218"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一方患有重大疾病的，应当在结婚登记前如实告知另一方；不如实告知的，另一方可以向人民法院请求撤销婚姻。</a:t>
            </a:r>
          </a:p>
        </p:txBody>
      </p:sp>
      <p:sp>
        <p:nvSpPr>
          <p:cNvPr id="6" name="矩形: 圆角 5">
            <a:extLst>
              <a:ext uri="{FF2B5EF4-FFF2-40B4-BE49-F238E27FC236}">
                <a16:creationId xmlns:a16="http://schemas.microsoft.com/office/drawing/2014/main" id="{E54C439E-4215-4F5B-ADE0-E5FE5F0DCAF6}"/>
              </a:ext>
            </a:extLst>
          </p:cNvPr>
          <p:cNvSpPr/>
          <p:nvPr/>
        </p:nvSpPr>
        <p:spPr bwMode="auto">
          <a:xfrm>
            <a:off x="1179772" y="2120136"/>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要点八</a:t>
            </a:r>
          </a:p>
        </p:txBody>
      </p:sp>
      <p:sp>
        <p:nvSpPr>
          <p:cNvPr id="7" name="等腰三角形 6">
            <a:extLst>
              <a:ext uri="{FF2B5EF4-FFF2-40B4-BE49-F238E27FC236}">
                <a16:creationId xmlns:a16="http://schemas.microsoft.com/office/drawing/2014/main" id="{405577FE-6CF0-4D38-BDCA-0542FFD23420}"/>
              </a:ext>
            </a:extLst>
          </p:cNvPr>
          <p:cNvSpPr/>
          <p:nvPr/>
        </p:nvSpPr>
        <p:spPr bwMode="auto">
          <a:xfrm rot="5400000">
            <a:off x="2417579" y="2248712"/>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矩形 7">
            <a:extLst>
              <a:ext uri="{FF2B5EF4-FFF2-40B4-BE49-F238E27FC236}">
                <a16:creationId xmlns:a16="http://schemas.microsoft.com/office/drawing/2014/main" id="{95C9D51F-B295-4C80-BE84-9615273216A9}"/>
              </a:ext>
            </a:extLst>
          </p:cNvPr>
          <p:cNvSpPr/>
          <p:nvPr/>
        </p:nvSpPr>
        <p:spPr>
          <a:xfrm>
            <a:off x="2828679" y="2068610"/>
            <a:ext cx="8690219"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因胁迫结婚的，受胁迫的一方可以向人民法院请求撤销婚姻。</a:t>
            </a:r>
          </a:p>
        </p:txBody>
      </p:sp>
      <p:sp>
        <p:nvSpPr>
          <p:cNvPr id="9" name="矩形: 圆角 8">
            <a:extLst>
              <a:ext uri="{FF2B5EF4-FFF2-40B4-BE49-F238E27FC236}">
                <a16:creationId xmlns:a16="http://schemas.microsoft.com/office/drawing/2014/main" id="{BF4D1EC2-6FC7-43FD-A959-F1CEC8251B16}"/>
              </a:ext>
            </a:extLst>
          </p:cNvPr>
          <p:cNvSpPr/>
          <p:nvPr/>
        </p:nvSpPr>
        <p:spPr bwMode="auto">
          <a:xfrm>
            <a:off x="1179772" y="293721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要点九</a:t>
            </a:r>
          </a:p>
        </p:txBody>
      </p:sp>
      <p:sp>
        <p:nvSpPr>
          <p:cNvPr id="10" name="等腰三角形 9">
            <a:extLst>
              <a:ext uri="{FF2B5EF4-FFF2-40B4-BE49-F238E27FC236}">
                <a16:creationId xmlns:a16="http://schemas.microsoft.com/office/drawing/2014/main" id="{97EA98A3-AEEB-4EE6-9CA5-E77C4C9A9C34}"/>
              </a:ext>
            </a:extLst>
          </p:cNvPr>
          <p:cNvSpPr/>
          <p:nvPr/>
        </p:nvSpPr>
        <p:spPr bwMode="auto">
          <a:xfrm rot="5400000">
            <a:off x="2395867" y="306579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 name="矩形 10">
            <a:extLst>
              <a:ext uri="{FF2B5EF4-FFF2-40B4-BE49-F238E27FC236}">
                <a16:creationId xmlns:a16="http://schemas.microsoft.com/office/drawing/2014/main" id="{833245CF-211F-4E26-9B79-8ACD4257B51D}"/>
              </a:ext>
            </a:extLst>
          </p:cNvPr>
          <p:cNvSpPr/>
          <p:nvPr/>
        </p:nvSpPr>
        <p:spPr>
          <a:xfrm>
            <a:off x="2828680" y="2937219"/>
            <a:ext cx="8690220"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胁迫婚姻请求撤销起算时间点为“自胁迫行为终止之日起”。</a:t>
            </a:r>
          </a:p>
        </p:txBody>
      </p:sp>
      <p:sp>
        <p:nvSpPr>
          <p:cNvPr id="12" name="矩形: 圆角 11">
            <a:extLst>
              <a:ext uri="{FF2B5EF4-FFF2-40B4-BE49-F238E27FC236}">
                <a16:creationId xmlns:a16="http://schemas.microsoft.com/office/drawing/2014/main" id="{D4602C33-5E2A-40F2-81B4-B89380881C4C}"/>
              </a:ext>
            </a:extLst>
          </p:cNvPr>
          <p:cNvSpPr/>
          <p:nvPr/>
        </p:nvSpPr>
        <p:spPr bwMode="auto">
          <a:xfrm>
            <a:off x="1179772" y="3775837"/>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a:t>
            </a:r>
          </a:p>
        </p:txBody>
      </p:sp>
      <p:sp>
        <p:nvSpPr>
          <p:cNvPr id="13" name="等腰三角形 12">
            <a:extLst>
              <a:ext uri="{FF2B5EF4-FFF2-40B4-BE49-F238E27FC236}">
                <a16:creationId xmlns:a16="http://schemas.microsoft.com/office/drawing/2014/main" id="{2367B632-42FB-478A-9A96-F4AF3AD3700A}"/>
              </a:ext>
            </a:extLst>
          </p:cNvPr>
          <p:cNvSpPr/>
          <p:nvPr/>
        </p:nvSpPr>
        <p:spPr bwMode="auto">
          <a:xfrm rot="5400000">
            <a:off x="2395867" y="390441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4" name="矩形 13">
            <a:extLst>
              <a:ext uri="{FF2B5EF4-FFF2-40B4-BE49-F238E27FC236}">
                <a16:creationId xmlns:a16="http://schemas.microsoft.com/office/drawing/2014/main" id="{C2C47752-1CDD-4818-BEB8-CF4BB7BCA1C8}"/>
              </a:ext>
            </a:extLst>
          </p:cNvPr>
          <p:cNvSpPr/>
          <p:nvPr/>
        </p:nvSpPr>
        <p:spPr>
          <a:xfrm>
            <a:off x="2828680" y="3799495"/>
            <a:ext cx="703982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增加规定婚姻无效或者被撤销的</a:t>
            </a:r>
            <a:r>
              <a:rPr lang="en-US" altLang="zh-CN" kern="0" dirty="0">
                <a:latin typeface="仿宋_GB2312" panose="02010609030101010101" pitchFamily="49" charset="-122"/>
                <a:ea typeface="微软雅黑" panose="020B0503020204020204" pitchFamily="34" charset="-122"/>
              </a:rPr>
              <a:t>,</a:t>
            </a:r>
            <a:r>
              <a:rPr lang="zh-CN" altLang="en-US" kern="0" dirty="0">
                <a:latin typeface="仿宋_GB2312" panose="02010609030101010101" pitchFamily="49" charset="-122"/>
                <a:ea typeface="微软雅黑" panose="020B0503020204020204" pitchFamily="34" charset="-122"/>
              </a:rPr>
              <a:t>无过错方有权请求损害赔偿。</a:t>
            </a:r>
          </a:p>
        </p:txBody>
      </p:sp>
      <p:sp>
        <p:nvSpPr>
          <p:cNvPr id="15" name="矩形: 圆角 14">
            <a:extLst>
              <a:ext uri="{FF2B5EF4-FFF2-40B4-BE49-F238E27FC236}">
                <a16:creationId xmlns:a16="http://schemas.microsoft.com/office/drawing/2014/main" id="{3DB61378-18B6-45A4-AD7F-FA5D4EC0DDFB}"/>
              </a:ext>
            </a:extLst>
          </p:cNvPr>
          <p:cNvSpPr/>
          <p:nvPr/>
        </p:nvSpPr>
        <p:spPr bwMode="auto">
          <a:xfrm>
            <a:off x="1179772" y="452619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要点十一</a:t>
            </a:r>
          </a:p>
        </p:txBody>
      </p:sp>
      <p:sp>
        <p:nvSpPr>
          <p:cNvPr id="16" name="等腰三角形 15">
            <a:extLst>
              <a:ext uri="{FF2B5EF4-FFF2-40B4-BE49-F238E27FC236}">
                <a16:creationId xmlns:a16="http://schemas.microsoft.com/office/drawing/2014/main" id="{0CBB5174-A9D4-4243-995D-2FE08BA3DAE5}"/>
              </a:ext>
            </a:extLst>
          </p:cNvPr>
          <p:cNvSpPr/>
          <p:nvPr/>
        </p:nvSpPr>
        <p:spPr bwMode="auto">
          <a:xfrm rot="5400000">
            <a:off x="2395867" y="465476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7" name="矩形 16">
            <a:extLst>
              <a:ext uri="{FF2B5EF4-FFF2-40B4-BE49-F238E27FC236}">
                <a16:creationId xmlns:a16="http://schemas.microsoft.com/office/drawing/2014/main" id="{796F7ACE-2DC8-4A9C-9D55-817AF4E77DA5}"/>
              </a:ext>
            </a:extLst>
          </p:cNvPr>
          <p:cNvSpPr/>
          <p:nvPr/>
        </p:nvSpPr>
        <p:spPr>
          <a:xfrm>
            <a:off x="2828680" y="4517130"/>
            <a:ext cx="870450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增设夫妻家事代理权。</a:t>
            </a:r>
          </a:p>
        </p:txBody>
      </p:sp>
      <p:sp>
        <p:nvSpPr>
          <p:cNvPr id="18" name="矩形: 圆角 17">
            <a:extLst>
              <a:ext uri="{FF2B5EF4-FFF2-40B4-BE49-F238E27FC236}">
                <a16:creationId xmlns:a16="http://schemas.microsoft.com/office/drawing/2014/main" id="{0CBECE37-8F4D-4750-A61C-A0767FA3D1AC}"/>
              </a:ext>
            </a:extLst>
          </p:cNvPr>
          <p:cNvSpPr/>
          <p:nvPr/>
        </p:nvSpPr>
        <p:spPr bwMode="auto">
          <a:xfrm>
            <a:off x="1179772" y="522214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要点十二</a:t>
            </a:r>
          </a:p>
        </p:txBody>
      </p:sp>
      <p:sp>
        <p:nvSpPr>
          <p:cNvPr id="19" name="等腰三角形 18">
            <a:extLst>
              <a:ext uri="{FF2B5EF4-FFF2-40B4-BE49-F238E27FC236}">
                <a16:creationId xmlns:a16="http://schemas.microsoft.com/office/drawing/2014/main" id="{73CEA9D4-C7E9-444A-8F77-E42C38E3D209}"/>
              </a:ext>
            </a:extLst>
          </p:cNvPr>
          <p:cNvSpPr/>
          <p:nvPr/>
        </p:nvSpPr>
        <p:spPr bwMode="auto">
          <a:xfrm rot="5400000">
            <a:off x="2395867" y="5350721"/>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0" name="矩形 19">
            <a:extLst>
              <a:ext uri="{FF2B5EF4-FFF2-40B4-BE49-F238E27FC236}">
                <a16:creationId xmlns:a16="http://schemas.microsoft.com/office/drawing/2014/main" id="{E8F83135-9083-4705-8113-DBD3A2FC0D97}"/>
              </a:ext>
            </a:extLst>
          </p:cNvPr>
          <p:cNvSpPr/>
          <p:nvPr/>
        </p:nvSpPr>
        <p:spPr>
          <a:xfrm>
            <a:off x="2828680" y="5269460"/>
            <a:ext cx="8690218" cy="396583"/>
          </a:xfrm>
          <a:prstGeom prst="rect">
            <a:avLst/>
          </a:prstGeom>
        </p:spPr>
        <p:txBody>
          <a:bodyPr wrap="square">
            <a:spAutoFit/>
          </a:bodyPr>
          <a:lstStyle/>
          <a:p>
            <a:pPr algn="just">
              <a:lnSpc>
                <a:spcPct val="120000"/>
              </a:lnSpc>
              <a:spcAft>
                <a:spcPts val="1000"/>
              </a:spcAft>
            </a:pPr>
            <a:r>
              <a:rPr lang="zh-CN" altLang="en-US" dirty="0"/>
              <a:t>“其他劳务报酬“”投资的收益”也属夫妻共同财产。</a:t>
            </a:r>
            <a:endParaRPr lang="zh-CN" altLang="en-US" kern="0" dirty="0">
              <a:latin typeface="仿宋_GB2312" panose="02010609030101010101" pitchFamily="49" charset="-122"/>
              <a:ea typeface="微软雅黑" panose="020B0503020204020204" pitchFamily="34" charset="-122"/>
            </a:endParaRPr>
          </a:p>
        </p:txBody>
      </p:sp>
    </p:spTree>
    <p:extLst>
      <p:ext uri="{BB962C8B-B14F-4D97-AF65-F5344CB8AC3E}">
        <p14:creationId xmlns:p14="http://schemas.microsoft.com/office/powerpoint/2010/main" val="23318302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 calcmode="lin" valueType="num">
                                      <p:cBhvr>
                                        <p:cTn id="9" dur="400" fill="hold"/>
                                        <p:tgtEl>
                                          <p:spTgt spid="3"/>
                                        </p:tgtEl>
                                        <p:attrNameLst>
                                          <p:attrName>style.rotation</p:attrName>
                                        </p:attrNameLst>
                                      </p:cBhvr>
                                      <p:tavLst>
                                        <p:tav tm="0">
                                          <p:val>
                                            <p:fltVal val="90"/>
                                          </p:val>
                                        </p:tav>
                                        <p:tav tm="100000">
                                          <p:val>
                                            <p:fltVal val="0"/>
                                          </p:val>
                                        </p:tav>
                                      </p:tavLst>
                                    </p:anim>
                                    <p:animEffect transition="in" filter="fade">
                                      <p:cBhvr>
                                        <p:cTn id="10" dur="400"/>
                                        <p:tgtEl>
                                          <p:spTgt spid="3"/>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400" fill="hold"/>
                                        <p:tgtEl>
                                          <p:spTgt spid="6"/>
                                        </p:tgtEl>
                                        <p:attrNameLst>
                                          <p:attrName>ppt_w</p:attrName>
                                        </p:attrNameLst>
                                      </p:cBhvr>
                                      <p:tavLst>
                                        <p:tav tm="0">
                                          <p:val>
                                            <p:fltVal val="0"/>
                                          </p:val>
                                        </p:tav>
                                        <p:tav tm="100000">
                                          <p:val>
                                            <p:strVal val="#ppt_w"/>
                                          </p:val>
                                        </p:tav>
                                      </p:tavLst>
                                    </p:anim>
                                    <p:anim calcmode="lin" valueType="num">
                                      <p:cBhvr>
                                        <p:cTn id="24" dur="400" fill="hold"/>
                                        <p:tgtEl>
                                          <p:spTgt spid="6"/>
                                        </p:tgtEl>
                                        <p:attrNameLst>
                                          <p:attrName>ppt_h</p:attrName>
                                        </p:attrNameLst>
                                      </p:cBhvr>
                                      <p:tavLst>
                                        <p:tav tm="0">
                                          <p:val>
                                            <p:fltVal val="0"/>
                                          </p:val>
                                        </p:tav>
                                        <p:tav tm="100000">
                                          <p:val>
                                            <p:strVal val="#ppt_h"/>
                                          </p:val>
                                        </p:tav>
                                      </p:tavLst>
                                    </p:anim>
                                    <p:anim calcmode="lin" valueType="num">
                                      <p:cBhvr>
                                        <p:cTn id="25" dur="400" fill="hold"/>
                                        <p:tgtEl>
                                          <p:spTgt spid="6"/>
                                        </p:tgtEl>
                                        <p:attrNameLst>
                                          <p:attrName>style.rotation</p:attrName>
                                        </p:attrNameLst>
                                      </p:cBhvr>
                                      <p:tavLst>
                                        <p:tav tm="0">
                                          <p:val>
                                            <p:fltVal val="90"/>
                                          </p:val>
                                        </p:tav>
                                        <p:tav tm="100000">
                                          <p:val>
                                            <p:fltVal val="0"/>
                                          </p:val>
                                        </p:tav>
                                      </p:tavLst>
                                    </p:anim>
                                    <p:animEffect transition="in" filter="fade">
                                      <p:cBhvr>
                                        <p:cTn id="26" dur="400"/>
                                        <p:tgtEl>
                                          <p:spTgt spid="6"/>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300"/>
                                        <p:tgtEl>
                                          <p:spTgt spid="7"/>
                                        </p:tgtEl>
                                        <p:attrNameLst>
                                          <p:attrName>ppt_x</p:attrName>
                                        </p:attrNameLst>
                                      </p:cBhvr>
                                      <p:tavLst>
                                        <p:tav tm="0">
                                          <p:val>
                                            <p:strVal val="#ppt_x-#ppt_w*1.125000"/>
                                          </p:val>
                                        </p:tav>
                                        <p:tav tm="100000">
                                          <p:val>
                                            <p:strVal val="#ppt_x"/>
                                          </p:val>
                                        </p:tav>
                                      </p:tavLst>
                                    </p:anim>
                                    <p:animEffect transition="in" filter="wipe(right)">
                                      <p:cBhvr>
                                        <p:cTn id="31" dur="300"/>
                                        <p:tgtEl>
                                          <p:spTgt spid="7"/>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400" fill="hold"/>
                                        <p:tgtEl>
                                          <p:spTgt spid="9"/>
                                        </p:tgtEl>
                                        <p:attrNameLst>
                                          <p:attrName>ppt_w</p:attrName>
                                        </p:attrNameLst>
                                      </p:cBhvr>
                                      <p:tavLst>
                                        <p:tav tm="0">
                                          <p:val>
                                            <p:fltVal val="0"/>
                                          </p:val>
                                        </p:tav>
                                        <p:tav tm="100000">
                                          <p:val>
                                            <p:strVal val="#ppt_w"/>
                                          </p:val>
                                        </p:tav>
                                      </p:tavLst>
                                    </p:anim>
                                    <p:anim calcmode="lin" valueType="num">
                                      <p:cBhvr>
                                        <p:cTn id="40" dur="400" fill="hold"/>
                                        <p:tgtEl>
                                          <p:spTgt spid="9"/>
                                        </p:tgtEl>
                                        <p:attrNameLst>
                                          <p:attrName>ppt_h</p:attrName>
                                        </p:attrNameLst>
                                      </p:cBhvr>
                                      <p:tavLst>
                                        <p:tav tm="0">
                                          <p:val>
                                            <p:fltVal val="0"/>
                                          </p:val>
                                        </p:tav>
                                        <p:tav tm="100000">
                                          <p:val>
                                            <p:strVal val="#ppt_h"/>
                                          </p:val>
                                        </p:tav>
                                      </p:tavLst>
                                    </p:anim>
                                    <p:anim calcmode="lin" valueType="num">
                                      <p:cBhvr>
                                        <p:cTn id="41" dur="400" fill="hold"/>
                                        <p:tgtEl>
                                          <p:spTgt spid="9"/>
                                        </p:tgtEl>
                                        <p:attrNameLst>
                                          <p:attrName>style.rotation</p:attrName>
                                        </p:attrNameLst>
                                      </p:cBhvr>
                                      <p:tavLst>
                                        <p:tav tm="0">
                                          <p:val>
                                            <p:fltVal val="90"/>
                                          </p:val>
                                        </p:tav>
                                        <p:tav tm="100000">
                                          <p:val>
                                            <p:fltVal val="0"/>
                                          </p:val>
                                        </p:tav>
                                      </p:tavLst>
                                    </p:anim>
                                    <p:animEffect transition="in" filter="fade">
                                      <p:cBhvr>
                                        <p:cTn id="42" dur="400"/>
                                        <p:tgtEl>
                                          <p:spTgt spid="9"/>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300"/>
                                        <p:tgtEl>
                                          <p:spTgt spid="10"/>
                                        </p:tgtEl>
                                        <p:attrNameLst>
                                          <p:attrName>ppt_x</p:attrName>
                                        </p:attrNameLst>
                                      </p:cBhvr>
                                      <p:tavLst>
                                        <p:tav tm="0">
                                          <p:val>
                                            <p:strVal val="#ppt_x-#ppt_w*1.125000"/>
                                          </p:val>
                                        </p:tav>
                                        <p:tav tm="100000">
                                          <p:val>
                                            <p:strVal val="#ppt_x"/>
                                          </p:val>
                                        </p:tav>
                                      </p:tavLst>
                                    </p:anim>
                                    <p:animEffect transition="in" filter="wipe(right)">
                                      <p:cBhvr>
                                        <p:cTn id="47" dur="300"/>
                                        <p:tgtEl>
                                          <p:spTgt spid="10"/>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400" fill="hold"/>
                                        <p:tgtEl>
                                          <p:spTgt spid="12"/>
                                        </p:tgtEl>
                                        <p:attrNameLst>
                                          <p:attrName>ppt_w</p:attrName>
                                        </p:attrNameLst>
                                      </p:cBhvr>
                                      <p:tavLst>
                                        <p:tav tm="0">
                                          <p:val>
                                            <p:fltVal val="0"/>
                                          </p:val>
                                        </p:tav>
                                        <p:tav tm="100000">
                                          <p:val>
                                            <p:strVal val="#ppt_w"/>
                                          </p:val>
                                        </p:tav>
                                      </p:tavLst>
                                    </p:anim>
                                    <p:anim calcmode="lin" valueType="num">
                                      <p:cBhvr>
                                        <p:cTn id="56" dur="400" fill="hold"/>
                                        <p:tgtEl>
                                          <p:spTgt spid="12"/>
                                        </p:tgtEl>
                                        <p:attrNameLst>
                                          <p:attrName>ppt_h</p:attrName>
                                        </p:attrNameLst>
                                      </p:cBhvr>
                                      <p:tavLst>
                                        <p:tav tm="0">
                                          <p:val>
                                            <p:fltVal val="0"/>
                                          </p:val>
                                        </p:tav>
                                        <p:tav tm="100000">
                                          <p:val>
                                            <p:strVal val="#ppt_h"/>
                                          </p:val>
                                        </p:tav>
                                      </p:tavLst>
                                    </p:anim>
                                    <p:anim calcmode="lin" valueType="num">
                                      <p:cBhvr>
                                        <p:cTn id="57" dur="400" fill="hold"/>
                                        <p:tgtEl>
                                          <p:spTgt spid="12"/>
                                        </p:tgtEl>
                                        <p:attrNameLst>
                                          <p:attrName>style.rotation</p:attrName>
                                        </p:attrNameLst>
                                      </p:cBhvr>
                                      <p:tavLst>
                                        <p:tav tm="0">
                                          <p:val>
                                            <p:fltVal val="90"/>
                                          </p:val>
                                        </p:tav>
                                        <p:tav tm="100000">
                                          <p:val>
                                            <p:fltVal val="0"/>
                                          </p:val>
                                        </p:tav>
                                      </p:tavLst>
                                    </p:anim>
                                    <p:animEffect transition="in" filter="fade">
                                      <p:cBhvr>
                                        <p:cTn id="58" dur="400"/>
                                        <p:tgtEl>
                                          <p:spTgt spid="12"/>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300"/>
                                        <p:tgtEl>
                                          <p:spTgt spid="13"/>
                                        </p:tgtEl>
                                        <p:attrNameLst>
                                          <p:attrName>ppt_x</p:attrName>
                                        </p:attrNameLst>
                                      </p:cBhvr>
                                      <p:tavLst>
                                        <p:tav tm="0">
                                          <p:val>
                                            <p:strVal val="#ppt_x-#ppt_w*1.125000"/>
                                          </p:val>
                                        </p:tav>
                                        <p:tav tm="100000">
                                          <p:val>
                                            <p:strVal val="#ppt_x"/>
                                          </p:val>
                                        </p:tav>
                                      </p:tavLst>
                                    </p:anim>
                                    <p:animEffect transition="in" filter="wipe(right)">
                                      <p:cBhvr>
                                        <p:cTn id="63" dur="300"/>
                                        <p:tgtEl>
                                          <p:spTgt spid="13"/>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400" fill="hold"/>
                                        <p:tgtEl>
                                          <p:spTgt spid="15"/>
                                        </p:tgtEl>
                                        <p:attrNameLst>
                                          <p:attrName>ppt_w</p:attrName>
                                        </p:attrNameLst>
                                      </p:cBhvr>
                                      <p:tavLst>
                                        <p:tav tm="0">
                                          <p:val>
                                            <p:fltVal val="0"/>
                                          </p:val>
                                        </p:tav>
                                        <p:tav tm="100000">
                                          <p:val>
                                            <p:strVal val="#ppt_w"/>
                                          </p:val>
                                        </p:tav>
                                      </p:tavLst>
                                    </p:anim>
                                    <p:anim calcmode="lin" valueType="num">
                                      <p:cBhvr>
                                        <p:cTn id="72" dur="400" fill="hold"/>
                                        <p:tgtEl>
                                          <p:spTgt spid="15"/>
                                        </p:tgtEl>
                                        <p:attrNameLst>
                                          <p:attrName>ppt_h</p:attrName>
                                        </p:attrNameLst>
                                      </p:cBhvr>
                                      <p:tavLst>
                                        <p:tav tm="0">
                                          <p:val>
                                            <p:fltVal val="0"/>
                                          </p:val>
                                        </p:tav>
                                        <p:tav tm="100000">
                                          <p:val>
                                            <p:strVal val="#ppt_h"/>
                                          </p:val>
                                        </p:tav>
                                      </p:tavLst>
                                    </p:anim>
                                    <p:anim calcmode="lin" valueType="num">
                                      <p:cBhvr>
                                        <p:cTn id="73" dur="400" fill="hold"/>
                                        <p:tgtEl>
                                          <p:spTgt spid="15"/>
                                        </p:tgtEl>
                                        <p:attrNameLst>
                                          <p:attrName>style.rotation</p:attrName>
                                        </p:attrNameLst>
                                      </p:cBhvr>
                                      <p:tavLst>
                                        <p:tav tm="0">
                                          <p:val>
                                            <p:fltVal val="90"/>
                                          </p:val>
                                        </p:tav>
                                        <p:tav tm="100000">
                                          <p:val>
                                            <p:fltVal val="0"/>
                                          </p:val>
                                        </p:tav>
                                      </p:tavLst>
                                    </p:anim>
                                    <p:animEffect transition="in" filter="fade">
                                      <p:cBhvr>
                                        <p:cTn id="74" dur="400"/>
                                        <p:tgtEl>
                                          <p:spTgt spid="15"/>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additive="base">
                                        <p:cTn id="78" dur="300"/>
                                        <p:tgtEl>
                                          <p:spTgt spid="16"/>
                                        </p:tgtEl>
                                        <p:attrNameLst>
                                          <p:attrName>ppt_x</p:attrName>
                                        </p:attrNameLst>
                                      </p:cBhvr>
                                      <p:tavLst>
                                        <p:tav tm="0">
                                          <p:val>
                                            <p:strVal val="#ppt_x-#ppt_w*1.125000"/>
                                          </p:val>
                                        </p:tav>
                                        <p:tav tm="100000">
                                          <p:val>
                                            <p:strVal val="#ppt_x"/>
                                          </p:val>
                                        </p:tav>
                                      </p:tavLst>
                                    </p:anim>
                                    <p:animEffect transition="in" filter="wipe(right)">
                                      <p:cBhvr>
                                        <p:cTn id="79" dur="300"/>
                                        <p:tgtEl>
                                          <p:spTgt spid="16"/>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childTnLst>
                          </p:cTn>
                        </p:par>
                        <p:par>
                          <p:cTn id="84" fill="hold">
                            <p:stCondLst>
                              <p:cond delay="6000"/>
                            </p:stCondLst>
                            <p:childTnLst>
                              <p:par>
                                <p:cTn id="85" presetID="31" presetClass="entr" presetSubtype="0" fill="hold" grpId="0" nodeType="after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400" fill="hold"/>
                                        <p:tgtEl>
                                          <p:spTgt spid="18"/>
                                        </p:tgtEl>
                                        <p:attrNameLst>
                                          <p:attrName>ppt_w</p:attrName>
                                        </p:attrNameLst>
                                      </p:cBhvr>
                                      <p:tavLst>
                                        <p:tav tm="0">
                                          <p:val>
                                            <p:fltVal val="0"/>
                                          </p:val>
                                        </p:tav>
                                        <p:tav tm="100000">
                                          <p:val>
                                            <p:strVal val="#ppt_w"/>
                                          </p:val>
                                        </p:tav>
                                      </p:tavLst>
                                    </p:anim>
                                    <p:anim calcmode="lin" valueType="num">
                                      <p:cBhvr>
                                        <p:cTn id="88" dur="400" fill="hold"/>
                                        <p:tgtEl>
                                          <p:spTgt spid="18"/>
                                        </p:tgtEl>
                                        <p:attrNameLst>
                                          <p:attrName>ppt_h</p:attrName>
                                        </p:attrNameLst>
                                      </p:cBhvr>
                                      <p:tavLst>
                                        <p:tav tm="0">
                                          <p:val>
                                            <p:fltVal val="0"/>
                                          </p:val>
                                        </p:tav>
                                        <p:tav tm="100000">
                                          <p:val>
                                            <p:strVal val="#ppt_h"/>
                                          </p:val>
                                        </p:tav>
                                      </p:tavLst>
                                    </p:anim>
                                    <p:anim calcmode="lin" valueType="num">
                                      <p:cBhvr>
                                        <p:cTn id="89" dur="400" fill="hold"/>
                                        <p:tgtEl>
                                          <p:spTgt spid="18"/>
                                        </p:tgtEl>
                                        <p:attrNameLst>
                                          <p:attrName>style.rotation</p:attrName>
                                        </p:attrNameLst>
                                      </p:cBhvr>
                                      <p:tavLst>
                                        <p:tav tm="0">
                                          <p:val>
                                            <p:fltVal val="90"/>
                                          </p:val>
                                        </p:tav>
                                        <p:tav tm="100000">
                                          <p:val>
                                            <p:fltVal val="0"/>
                                          </p:val>
                                        </p:tav>
                                      </p:tavLst>
                                    </p:anim>
                                    <p:animEffect transition="in" filter="fade">
                                      <p:cBhvr>
                                        <p:cTn id="90" dur="400"/>
                                        <p:tgtEl>
                                          <p:spTgt spid="18"/>
                                        </p:tgtEl>
                                      </p:cBhvr>
                                    </p:animEffect>
                                  </p:childTnLst>
                                </p:cTn>
                              </p:par>
                            </p:childTnLst>
                          </p:cTn>
                        </p:par>
                        <p:par>
                          <p:cTn id="91" fill="hold">
                            <p:stCondLst>
                              <p:cond delay="6400"/>
                            </p:stCondLst>
                            <p:childTnLst>
                              <p:par>
                                <p:cTn id="92" presetID="12" presetClass="entr" presetSubtype="8"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additive="base">
                                        <p:cTn id="94" dur="300"/>
                                        <p:tgtEl>
                                          <p:spTgt spid="19"/>
                                        </p:tgtEl>
                                        <p:attrNameLst>
                                          <p:attrName>ppt_x</p:attrName>
                                        </p:attrNameLst>
                                      </p:cBhvr>
                                      <p:tavLst>
                                        <p:tav tm="0">
                                          <p:val>
                                            <p:strVal val="#ppt_x-#ppt_w*1.125000"/>
                                          </p:val>
                                        </p:tav>
                                        <p:tav tm="100000">
                                          <p:val>
                                            <p:strVal val="#ppt_x"/>
                                          </p:val>
                                        </p:tav>
                                      </p:tavLst>
                                    </p:anim>
                                    <p:animEffect transition="in" filter="wipe(right)">
                                      <p:cBhvr>
                                        <p:cTn id="95" dur="300"/>
                                        <p:tgtEl>
                                          <p:spTgt spid="19"/>
                                        </p:tgtEl>
                                      </p:cBhvr>
                                    </p:animEffect>
                                  </p:childTnLst>
                                </p:cTn>
                              </p:par>
                            </p:childTnLst>
                          </p:cTn>
                        </p:par>
                        <p:par>
                          <p:cTn id="96" fill="hold">
                            <p:stCondLst>
                              <p:cond delay="6700"/>
                            </p:stCondLst>
                            <p:childTnLst>
                              <p:par>
                                <p:cTn id="97" presetID="22" presetClass="entr" presetSubtype="8" fill="hold" grpId="0" nodeType="after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wipe(left)">
                                      <p:cBhvr>
                                        <p:cTn id="9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B68B347-BAD8-48E3-A360-999C63324A39}"/>
              </a:ext>
            </a:extLst>
          </p:cNvPr>
          <p:cNvSpPr/>
          <p:nvPr/>
        </p:nvSpPr>
        <p:spPr bwMode="auto">
          <a:xfrm>
            <a:off x="1179772" y="139427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要点十三</a:t>
            </a:r>
          </a:p>
        </p:txBody>
      </p:sp>
      <p:sp>
        <p:nvSpPr>
          <p:cNvPr id="4" name="等腰三角形 3">
            <a:extLst>
              <a:ext uri="{FF2B5EF4-FFF2-40B4-BE49-F238E27FC236}">
                <a16:creationId xmlns:a16="http://schemas.microsoft.com/office/drawing/2014/main" id="{336D4D9E-2FC6-4317-BC77-0DEC9E6FBEDA}"/>
              </a:ext>
            </a:extLst>
          </p:cNvPr>
          <p:cNvSpPr/>
          <p:nvPr/>
        </p:nvSpPr>
        <p:spPr bwMode="auto">
          <a:xfrm rot="5400000">
            <a:off x="2417579" y="152284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 name="矩形 4">
            <a:extLst>
              <a:ext uri="{FF2B5EF4-FFF2-40B4-BE49-F238E27FC236}">
                <a16:creationId xmlns:a16="http://schemas.microsoft.com/office/drawing/2014/main" id="{15D63989-2B7E-4343-9899-377152DF5BC9}"/>
              </a:ext>
            </a:extLst>
          </p:cNvPr>
          <p:cNvSpPr/>
          <p:nvPr/>
        </p:nvSpPr>
        <p:spPr>
          <a:xfrm>
            <a:off x="2828680" y="1417930"/>
            <a:ext cx="869021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明确夫妻共同债务的范围。</a:t>
            </a:r>
          </a:p>
        </p:txBody>
      </p:sp>
      <p:sp>
        <p:nvSpPr>
          <p:cNvPr id="6" name="矩形: 圆角 5">
            <a:extLst>
              <a:ext uri="{FF2B5EF4-FFF2-40B4-BE49-F238E27FC236}">
                <a16:creationId xmlns:a16="http://schemas.microsoft.com/office/drawing/2014/main" id="{E54C439E-4215-4F5B-ADE0-E5FE5F0DCAF6}"/>
              </a:ext>
            </a:extLst>
          </p:cNvPr>
          <p:cNvSpPr/>
          <p:nvPr/>
        </p:nvSpPr>
        <p:spPr bwMode="auto">
          <a:xfrm>
            <a:off x="1179772" y="2120136"/>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要点十四</a:t>
            </a:r>
          </a:p>
        </p:txBody>
      </p:sp>
      <p:sp>
        <p:nvSpPr>
          <p:cNvPr id="7" name="等腰三角形 6">
            <a:extLst>
              <a:ext uri="{FF2B5EF4-FFF2-40B4-BE49-F238E27FC236}">
                <a16:creationId xmlns:a16="http://schemas.microsoft.com/office/drawing/2014/main" id="{405577FE-6CF0-4D38-BDCA-0542FFD23420}"/>
              </a:ext>
            </a:extLst>
          </p:cNvPr>
          <p:cNvSpPr/>
          <p:nvPr/>
        </p:nvSpPr>
        <p:spPr bwMode="auto">
          <a:xfrm rot="5400000">
            <a:off x="2417579" y="2248712"/>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矩形 7">
            <a:extLst>
              <a:ext uri="{FF2B5EF4-FFF2-40B4-BE49-F238E27FC236}">
                <a16:creationId xmlns:a16="http://schemas.microsoft.com/office/drawing/2014/main" id="{95C9D51F-B295-4C80-BE84-9615273216A9}"/>
              </a:ext>
            </a:extLst>
          </p:cNvPr>
          <p:cNvSpPr/>
          <p:nvPr/>
        </p:nvSpPr>
        <p:spPr>
          <a:xfrm>
            <a:off x="2828679" y="2120136"/>
            <a:ext cx="8690219" cy="396583"/>
          </a:xfrm>
          <a:prstGeom prst="rect">
            <a:avLst/>
          </a:prstGeom>
        </p:spPr>
        <p:txBody>
          <a:bodyPr wrap="square">
            <a:spAutoFit/>
          </a:bodyPr>
          <a:lstStyle/>
          <a:p>
            <a:pPr algn="just">
              <a:lnSpc>
                <a:spcPct val="120000"/>
              </a:lnSpc>
              <a:spcAft>
                <a:spcPts val="1000"/>
              </a:spcAft>
            </a:pPr>
            <a:r>
              <a:rPr lang="zh-CN" altLang="en-US" dirty="0"/>
              <a:t>两种情形婚内可分割夫妻共同财产。</a:t>
            </a:r>
            <a:endParaRPr lang="zh-CN" altLang="en-US" kern="0" dirty="0">
              <a:latin typeface="仿宋_GB2312" panose="02010609030101010101" pitchFamily="49" charset="-122"/>
              <a:ea typeface="微软雅黑" panose="020B0503020204020204" pitchFamily="34" charset="-122"/>
            </a:endParaRPr>
          </a:p>
        </p:txBody>
      </p:sp>
      <p:sp>
        <p:nvSpPr>
          <p:cNvPr id="9" name="矩形: 圆角 8">
            <a:extLst>
              <a:ext uri="{FF2B5EF4-FFF2-40B4-BE49-F238E27FC236}">
                <a16:creationId xmlns:a16="http://schemas.microsoft.com/office/drawing/2014/main" id="{BF4D1EC2-6FC7-43FD-A959-F1CEC8251B16}"/>
              </a:ext>
            </a:extLst>
          </p:cNvPr>
          <p:cNvSpPr/>
          <p:nvPr/>
        </p:nvSpPr>
        <p:spPr bwMode="auto">
          <a:xfrm>
            <a:off x="1179772" y="293721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要点十五</a:t>
            </a:r>
          </a:p>
        </p:txBody>
      </p:sp>
      <p:sp>
        <p:nvSpPr>
          <p:cNvPr id="10" name="等腰三角形 9">
            <a:extLst>
              <a:ext uri="{FF2B5EF4-FFF2-40B4-BE49-F238E27FC236}">
                <a16:creationId xmlns:a16="http://schemas.microsoft.com/office/drawing/2014/main" id="{97EA98A3-AEEB-4EE6-9CA5-E77C4C9A9C34}"/>
              </a:ext>
            </a:extLst>
          </p:cNvPr>
          <p:cNvSpPr/>
          <p:nvPr/>
        </p:nvSpPr>
        <p:spPr bwMode="auto">
          <a:xfrm rot="5400000">
            <a:off x="2395867" y="306579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 name="矩形 10">
            <a:extLst>
              <a:ext uri="{FF2B5EF4-FFF2-40B4-BE49-F238E27FC236}">
                <a16:creationId xmlns:a16="http://schemas.microsoft.com/office/drawing/2014/main" id="{833245CF-211F-4E26-9B79-8ACD4257B51D}"/>
              </a:ext>
            </a:extLst>
          </p:cNvPr>
          <p:cNvSpPr/>
          <p:nvPr/>
        </p:nvSpPr>
        <p:spPr>
          <a:xfrm>
            <a:off x="2828680" y="2915500"/>
            <a:ext cx="8690220" cy="396583"/>
          </a:xfrm>
          <a:prstGeom prst="rect">
            <a:avLst/>
          </a:prstGeom>
        </p:spPr>
        <p:txBody>
          <a:bodyPr wrap="square">
            <a:spAutoFit/>
          </a:bodyPr>
          <a:lstStyle/>
          <a:p>
            <a:pPr algn="just">
              <a:lnSpc>
                <a:spcPct val="120000"/>
              </a:lnSpc>
              <a:spcAft>
                <a:spcPts val="1000"/>
              </a:spcAft>
            </a:pPr>
            <a:r>
              <a:rPr lang="zh-CN" altLang="en-US" dirty="0"/>
              <a:t>规范亲子关系确认和否认之诉。</a:t>
            </a:r>
            <a:endParaRPr lang="zh-CN" altLang="en-US" kern="0" dirty="0">
              <a:latin typeface="仿宋_GB2312" panose="02010609030101010101" pitchFamily="49" charset="-122"/>
              <a:ea typeface="微软雅黑" panose="020B0503020204020204" pitchFamily="34" charset="-122"/>
            </a:endParaRPr>
          </a:p>
        </p:txBody>
      </p:sp>
      <p:sp>
        <p:nvSpPr>
          <p:cNvPr id="12" name="矩形: 圆角 11">
            <a:extLst>
              <a:ext uri="{FF2B5EF4-FFF2-40B4-BE49-F238E27FC236}">
                <a16:creationId xmlns:a16="http://schemas.microsoft.com/office/drawing/2014/main" id="{D4602C33-5E2A-40F2-81B4-B89380881C4C}"/>
              </a:ext>
            </a:extLst>
          </p:cNvPr>
          <p:cNvSpPr/>
          <p:nvPr/>
        </p:nvSpPr>
        <p:spPr bwMode="auto">
          <a:xfrm>
            <a:off x="1179772" y="3775837"/>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要点十六</a:t>
            </a:r>
          </a:p>
        </p:txBody>
      </p:sp>
      <p:sp>
        <p:nvSpPr>
          <p:cNvPr id="13" name="等腰三角形 12">
            <a:extLst>
              <a:ext uri="{FF2B5EF4-FFF2-40B4-BE49-F238E27FC236}">
                <a16:creationId xmlns:a16="http://schemas.microsoft.com/office/drawing/2014/main" id="{2367B632-42FB-478A-9A96-F4AF3AD3700A}"/>
              </a:ext>
            </a:extLst>
          </p:cNvPr>
          <p:cNvSpPr/>
          <p:nvPr/>
        </p:nvSpPr>
        <p:spPr bwMode="auto">
          <a:xfrm rot="5400000">
            <a:off x="2395867" y="390441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4" name="矩形 13">
            <a:extLst>
              <a:ext uri="{FF2B5EF4-FFF2-40B4-BE49-F238E27FC236}">
                <a16:creationId xmlns:a16="http://schemas.microsoft.com/office/drawing/2014/main" id="{C2C47752-1CDD-4818-BEB8-CF4BB7BCA1C8}"/>
              </a:ext>
            </a:extLst>
          </p:cNvPr>
          <p:cNvSpPr/>
          <p:nvPr/>
        </p:nvSpPr>
        <p:spPr>
          <a:xfrm>
            <a:off x="2828680" y="3766775"/>
            <a:ext cx="7039828" cy="396583"/>
          </a:xfrm>
          <a:prstGeom prst="rect">
            <a:avLst/>
          </a:prstGeom>
        </p:spPr>
        <p:txBody>
          <a:bodyPr wrap="square">
            <a:spAutoFit/>
          </a:bodyPr>
          <a:lstStyle/>
          <a:p>
            <a:pPr algn="just">
              <a:lnSpc>
                <a:spcPct val="120000"/>
              </a:lnSpc>
              <a:spcAft>
                <a:spcPts val="1000"/>
              </a:spcAft>
            </a:pPr>
            <a:r>
              <a:rPr lang="zh-CN" altLang="en-US" dirty="0"/>
              <a:t>增加登记离婚三十日冷静期规定。</a:t>
            </a:r>
            <a:endParaRPr lang="zh-CN" altLang="en-US" kern="0" dirty="0">
              <a:latin typeface="仿宋_GB2312" panose="02010609030101010101" pitchFamily="49" charset="-122"/>
              <a:ea typeface="微软雅黑" panose="020B0503020204020204" pitchFamily="34" charset="-122"/>
            </a:endParaRPr>
          </a:p>
        </p:txBody>
      </p:sp>
      <p:sp>
        <p:nvSpPr>
          <p:cNvPr id="15" name="矩形: 圆角 14">
            <a:extLst>
              <a:ext uri="{FF2B5EF4-FFF2-40B4-BE49-F238E27FC236}">
                <a16:creationId xmlns:a16="http://schemas.microsoft.com/office/drawing/2014/main" id="{A6A7082F-4DDC-4107-833D-1D57FC87285F}"/>
              </a:ext>
            </a:extLst>
          </p:cNvPr>
          <p:cNvSpPr/>
          <p:nvPr/>
        </p:nvSpPr>
        <p:spPr bwMode="auto">
          <a:xfrm>
            <a:off x="1179772" y="447276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要点十七</a:t>
            </a:r>
          </a:p>
        </p:txBody>
      </p:sp>
      <p:sp>
        <p:nvSpPr>
          <p:cNvPr id="16" name="等腰三角形 15">
            <a:extLst>
              <a:ext uri="{FF2B5EF4-FFF2-40B4-BE49-F238E27FC236}">
                <a16:creationId xmlns:a16="http://schemas.microsoft.com/office/drawing/2014/main" id="{EF3D55E3-9F02-45B7-8867-177A250FD634}"/>
              </a:ext>
            </a:extLst>
          </p:cNvPr>
          <p:cNvSpPr/>
          <p:nvPr/>
        </p:nvSpPr>
        <p:spPr bwMode="auto">
          <a:xfrm rot="5400000">
            <a:off x="2395867" y="460134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7" name="矩形 16">
            <a:extLst>
              <a:ext uri="{FF2B5EF4-FFF2-40B4-BE49-F238E27FC236}">
                <a16:creationId xmlns:a16="http://schemas.microsoft.com/office/drawing/2014/main" id="{64328911-06E3-49CD-83D7-F6662072D1BF}"/>
              </a:ext>
            </a:extLst>
          </p:cNvPr>
          <p:cNvSpPr/>
          <p:nvPr/>
        </p:nvSpPr>
        <p:spPr>
          <a:xfrm>
            <a:off x="2828680" y="4463707"/>
            <a:ext cx="7039828" cy="396583"/>
          </a:xfrm>
          <a:prstGeom prst="rect">
            <a:avLst/>
          </a:prstGeom>
        </p:spPr>
        <p:txBody>
          <a:bodyPr wrap="square">
            <a:spAutoFit/>
          </a:bodyPr>
          <a:lstStyle/>
          <a:p>
            <a:pPr algn="just">
              <a:lnSpc>
                <a:spcPct val="120000"/>
              </a:lnSpc>
              <a:spcAft>
                <a:spcPts val="1000"/>
              </a:spcAft>
            </a:pPr>
            <a:r>
              <a:rPr lang="zh-CN" altLang="en-US" dirty="0"/>
              <a:t>双方分居满一年一方再次起诉离婚法院应判离。</a:t>
            </a:r>
            <a:endParaRPr lang="zh-CN" altLang="en-US" kern="0" dirty="0">
              <a:latin typeface="仿宋_GB2312" panose="02010609030101010101" pitchFamily="49" charset="-122"/>
              <a:ea typeface="微软雅黑" panose="020B0503020204020204" pitchFamily="34" charset="-122"/>
            </a:endParaRPr>
          </a:p>
        </p:txBody>
      </p:sp>
      <p:sp>
        <p:nvSpPr>
          <p:cNvPr id="18" name="矩形: 圆角 17">
            <a:extLst>
              <a:ext uri="{FF2B5EF4-FFF2-40B4-BE49-F238E27FC236}">
                <a16:creationId xmlns:a16="http://schemas.microsoft.com/office/drawing/2014/main" id="{E6146541-164B-4640-B841-32F530B19D78}"/>
              </a:ext>
            </a:extLst>
          </p:cNvPr>
          <p:cNvSpPr/>
          <p:nvPr/>
        </p:nvSpPr>
        <p:spPr bwMode="auto">
          <a:xfrm>
            <a:off x="1179772" y="5122386"/>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要点十八</a:t>
            </a:r>
          </a:p>
        </p:txBody>
      </p:sp>
      <p:sp>
        <p:nvSpPr>
          <p:cNvPr id="19" name="等腰三角形 18">
            <a:extLst>
              <a:ext uri="{FF2B5EF4-FFF2-40B4-BE49-F238E27FC236}">
                <a16:creationId xmlns:a16="http://schemas.microsoft.com/office/drawing/2014/main" id="{E916724D-A670-4E02-B87E-019F375F1502}"/>
              </a:ext>
            </a:extLst>
          </p:cNvPr>
          <p:cNvSpPr/>
          <p:nvPr/>
        </p:nvSpPr>
        <p:spPr bwMode="auto">
          <a:xfrm rot="5400000">
            <a:off x="2395867" y="5250962"/>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0" name="矩形 19">
            <a:extLst>
              <a:ext uri="{FF2B5EF4-FFF2-40B4-BE49-F238E27FC236}">
                <a16:creationId xmlns:a16="http://schemas.microsoft.com/office/drawing/2014/main" id="{EAA82E81-D71A-4ECE-8ED9-C054E049959D}"/>
              </a:ext>
            </a:extLst>
          </p:cNvPr>
          <p:cNvSpPr/>
          <p:nvPr/>
        </p:nvSpPr>
        <p:spPr>
          <a:xfrm>
            <a:off x="2828680" y="5113324"/>
            <a:ext cx="7039828" cy="396583"/>
          </a:xfrm>
          <a:prstGeom prst="rect">
            <a:avLst/>
          </a:prstGeom>
        </p:spPr>
        <p:txBody>
          <a:bodyPr wrap="square">
            <a:spAutoFit/>
          </a:bodyPr>
          <a:lstStyle/>
          <a:p>
            <a:pPr algn="just">
              <a:lnSpc>
                <a:spcPct val="120000"/>
              </a:lnSpc>
              <a:spcAft>
                <a:spcPts val="1000"/>
              </a:spcAft>
            </a:pPr>
            <a:r>
              <a:rPr lang="zh-CN" altLang="en-US" dirty="0"/>
              <a:t>不满两周岁的子女，以由母亲直接抚养为原则。</a:t>
            </a:r>
            <a:endParaRPr lang="zh-CN" altLang="en-US" kern="0" dirty="0">
              <a:latin typeface="仿宋_GB2312" panose="02010609030101010101" pitchFamily="49" charset="-122"/>
              <a:ea typeface="微软雅黑" panose="020B0503020204020204" pitchFamily="34" charset="-122"/>
            </a:endParaRPr>
          </a:p>
        </p:txBody>
      </p:sp>
      <p:sp>
        <p:nvSpPr>
          <p:cNvPr id="21" name="矩形: 圆角 20">
            <a:extLst>
              <a:ext uri="{FF2B5EF4-FFF2-40B4-BE49-F238E27FC236}">
                <a16:creationId xmlns:a16="http://schemas.microsoft.com/office/drawing/2014/main" id="{7FD11AC8-D83F-4CA0-BEB4-5F922DC11433}"/>
              </a:ext>
            </a:extLst>
          </p:cNvPr>
          <p:cNvSpPr/>
          <p:nvPr/>
        </p:nvSpPr>
        <p:spPr bwMode="auto">
          <a:xfrm>
            <a:off x="1179772" y="574657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要点十九</a:t>
            </a:r>
          </a:p>
        </p:txBody>
      </p:sp>
      <p:sp>
        <p:nvSpPr>
          <p:cNvPr id="22" name="等腰三角形 21">
            <a:extLst>
              <a:ext uri="{FF2B5EF4-FFF2-40B4-BE49-F238E27FC236}">
                <a16:creationId xmlns:a16="http://schemas.microsoft.com/office/drawing/2014/main" id="{06397971-1FC0-4D93-B127-1EF87B6D3169}"/>
              </a:ext>
            </a:extLst>
          </p:cNvPr>
          <p:cNvSpPr/>
          <p:nvPr/>
        </p:nvSpPr>
        <p:spPr bwMode="auto">
          <a:xfrm rot="5400000">
            <a:off x="2395867" y="587515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3" name="矩形 22">
            <a:extLst>
              <a:ext uri="{FF2B5EF4-FFF2-40B4-BE49-F238E27FC236}">
                <a16:creationId xmlns:a16="http://schemas.microsoft.com/office/drawing/2014/main" id="{FE1A5AE6-3A66-41E7-A64D-FBE03F36ED22}"/>
              </a:ext>
            </a:extLst>
          </p:cNvPr>
          <p:cNvSpPr/>
          <p:nvPr/>
        </p:nvSpPr>
        <p:spPr>
          <a:xfrm>
            <a:off x="2828680" y="5557075"/>
            <a:ext cx="7039828" cy="728982"/>
          </a:xfrm>
          <a:prstGeom prst="rect">
            <a:avLst/>
          </a:prstGeom>
        </p:spPr>
        <p:txBody>
          <a:bodyPr wrap="square">
            <a:spAutoFit/>
          </a:bodyPr>
          <a:lstStyle/>
          <a:p>
            <a:pPr algn="just">
              <a:lnSpc>
                <a:spcPct val="120000"/>
              </a:lnSpc>
              <a:spcAft>
                <a:spcPts val="1000"/>
              </a:spcAft>
            </a:pPr>
            <a:r>
              <a:rPr lang="zh-CN" altLang="en-US" dirty="0"/>
              <a:t>已满两周岁的子女，父母双方对抚养问题协议不成，按最有利于未成年子女的原则判决。子女已满八周岁的，应当尊重其真实意愿。</a:t>
            </a:r>
            <a:endParaRPr lang="zh-CN" altLang="en-US" kern="0" dirty="0">
              <a:latin typeface="仿宋_GB2312" panose="02010609030101010101" pitchFamily="49" charset="-122"/>
              <a:ea typeface="微软雅黑" panose="020B0503020204020204" pitchFamily="34" charset="-122"/>
            </a:endParaRPr>
          </a:p>
        </p:txBody>
      </p:sp>
      <p:pic>
        <p:nvPicPr>
          <p:cNvPr id="25" name="图片 24">
            <a:extLst>
              <a:ext uri="{FF2B5EF4-FFF2-40B4-BE49-F238E27FC236}">
                <a16:creationId xmlns:a16="http://schemas.microsoft.com/office/drawing/2014/main" id="{6587FCEE-C129-486B-B0B4-6F8A3B1A2A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28479" y="1477959"/>
            <a:ext cx="4469682" cy="2985748"/>
          </a:xfrm>
          <a:prstGeom prst="rect">
            <a:avLst/>
          </a:prstGeom>
        </p:spPr>
      </p:pic>
    </p:spTree>
    <p:extLst>
      <p:ext uri="{BB962C8B-B14F-4D97-AF65-F5344CB8AC3E}">
        <p14:creationId xmlns:p14="http://schemas.microsoft.com/office/powerpoint/2010/main" val="3757660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 calcmode="lin" valueType="num">
                                      <p:cBhvr>
                                        <p:cTn id="9" dur="400" fill="hold"/>
                                        <p:tgtEl>
                                          <p:spTgt spid="3"/>
                                        </p:tgtEl>
                                        <p:attrNameLst>
                                          <p:attrName>style.rotation</p:attrName>
                                        </p:attrNameLst>
                                      </p:cBhvr>
                                      <p:tavLst>
                                        <p:tav tm="0">
                                          <p:val>
                                            <p:fltVal val="90"/>
                                          </p:val>
                                        </p:tav>
                                        <p:tav tm="100000">
                                          <p:val>
                                            <p:fltVal val="0"/>
                                          </p:val>
                                        </p:tav>
                                      </p:tavLst>
                                    </p:anim>
                                    <p:animEffect transition="in" filter="fade">
                                      <p:cBhvr>
                                        <p:cTn id="10" dur="400"/>
                                        <p:tgtEl>
                                          <p:spTgt spid="3"/>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400" fill="hold"/>
                                        <p:tgtEl>
                                          <p:spTgt spid="6"/>
                                        </p:tgtEl>
                                        <p:attrNameLst>
                                          <p:attrName>ppt_w</p:attrName>
                                        </p:attrNameLst>
                                      </p:cBhvr>
                                      <p:tavLst>
                                        <p:tav tm="0">
                                          <p:val>
                                            <p:fltVal val="0"/>
                                          </p:val>
                                        </p:tav>
                                        <p:tav tm="100000">
                                          <p:val>
                                            <p:strVal val="#ppt_w"/>
                                          </p:val>
                                        </p:tav>
                                      </p:tavLst>
                                    </p:anim>
                                    <p:anim calcmode="lin" valueType="num">
                                      <p:cBhvr>
                                        <p:cTn id="24" dur="400" fill="hold"/>
                                        <p:tgtEl>
                                          <p:spTgt spid="6"/>
                                        </p:tgtEl>
                                        <p:attrNameLst>
                                          <p:attrName>ppt_h</p:attrName>
                                        </p:attrNameLst>
                                      </p:cBhvr>
                                      <p:tavLst>
                                        <p:tav tm="0">
                                          <p:val>
                                            <p:fltVal val="0"/>
                                          </p:val>
                                        </p:tav>
                                        <p:tav tm="100000">
                                          <p:val>
                                            <p:strVal val="#ppt_h"/>
                                          </p:val>
                                        </p:tav>
                                      </p:tavLst>
                                    </p:anim>
                                    <p:anim calcmode="lin" valueType="num">
                                      <p:cBhvr>
                                        <p:cTn id="25" dur="400" fill="hold"/>
                                        <p:tgtEl>
                                          <p:spTgt spid="6"/>
                                        </p:tgtEl>
                                        <p:attrNameLst>
                                          <p:attrName>style.rotation</p:attrName>
                                        </p:attrNameLst>
                                      </p:cBhvr>
                                      <p:tavLst>
                                        <p:tav tm="0">
                                          <p:val>
                                            <p:fltVal val="90"/>
                                          </p:val>
                                        </p:tav>
                                        <p:tav tm="100000">
                                          <p:val>
                                            <p:fltVal val="0"/>
                                          </p:val>
                                        </p:tav>
                                      </p:tavLst>
                                    </p:anim>
                                    <p:animEffect transition="in" filter="fade">
                                      <p:cBhvr>
                                        <p:cTn id="26" dur="400"/>
                                        <p:tgtEl>
                                          <p:spTgt spid="6"/>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300"/>
                                        <p:tgtEl>
                                          <p:spTgt spid="7"/>
                                        </p:tgtEl>
                                        <p:attrNameLst>
                                          <p:attrName>ppt_x</p:attrName>
                                        </p:attrNameLst>
                                      </p:cBhvr>
                                      <p:tavLst>
                                        <p:tav tm="0">
                                          <p:val>
                                            <p:strVal val="#ppt_x-#ppt_w*1.125000"/>
                                          </p:val>
                                        </p:tav>
                                        <p:tav tm="100000">
                                          <p:val>
                                            <p:strVal val="#ppt_x"/>
                                          </p:val>
                                        </p:tav>
                                      </p:tavLst>
                                    </p:anim>
                                    <p:animEffect transition="in" filter="wipe(right)">
                                      <p:cBhvr>
                                        <p:cTn id="31" dur="300"/>
                                        <p:tgtEl>
                                          <p:spTgt spid="7"/>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400" fill="hold"/>
                                        <p:tgtEl>
                                          <p:spTgt spid="9"/>
                                        </p:tgtEl>
                                        <p:attrNameLst>
                                          <p:attrName>ppt_w</p:attrName>
                                        </p:attrNameLst>
                                      </p:cBhvr>
                                      <p:tavLst>
                                        <p:tav tm="0">
                                          <p:val>
                                            <p:fltVal val="0"/>
                                          </p:val>
                                        </p:tav>
                                        <p:tav tm="100000">
                                          <p:val>
                                            <p:strVal val="#ppt_w"/>
                                          </p:val>
                                        </p:tav>
                                      </p:tavLst>
                                    </p:anim>
                                    <p:anim calcmode="lin" valueType="num">
                                      <p:cBhvr>
                                        <p:cTn id="40" dur="400" fill="hold"/>
                                        <p:tgtEl>
                                          <p:spTgt spid="9"/>
                                        </p:tgtEl>
                                        <p:attrNameLst>
                                          <p:attrName>ppt_h</p:attrName>
                                        </p:attrNameLst>
                                      </p:cBhvr>
                                      <p:tavLst>
                                        <p:tav tm="0">
                                          <p:val>
                                            <p:fltVal val="0"/>
                                          </p:val>
                                        </p:tav>
                                        <p:tav tm="100000">
                                          <p:val>
                                            <p:strVal val="#ppt_h"/>
                                          </p:val>
                                        </p:tav>
                                      </p:tavLst>
                                    </p:anim>
                                    <p:anim calcmode="lin" valueType="num">
                                      <p:cBhvr>
                                        <p:cTn id="41" dur="400" fill="hold"/>
                                        <p:tgtEl>
                                          <p:spTgt spid="9"/>
                                        </p:tgtEl>
                                        <p:attrNameLst>
                                          <p:attrName>style.rotation</p:attrName>
                                        </p:attrNameLst>
                                      </p:cBhvr>
                                      <p:tavLst>
                                        <p:tav tm="0">
                                          <p:val>
                                            <p:fltVal val="90"/>
                                          </p:val>
                                        </p:tav>
                                        <p:tav tm="100000">
                                          <p:val>
                                            <p:fltVal val="0"/>
                                          </p:val>
                                        </p:tav>
                                      </p:tavLst>
                                    </p:anim>
                                    <p:animEffect transition="in" filter="fade">
                                      <p:cBhvr>
                                        <p:cTn id="42" dur="400"/>
                                        <p:tgtEl>
                                          <p:spTgt spid="9"/>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300"/>
                                        <p:tgtEl>
                                          <p:spTgt spid="10"/>
                                        </p:tgtEl>
                                        <p:attrNameLst>
                                          <p:attrName>ppt_x</p:attrName>
                                        </p:attrNameLst>
                                      </p:cBhvr>
                                      <p:tavLst>
                                        <p:tav tm="0">
                                          <p:val>
                                            <p:strVal val="#ppt_x-#ppt_w*1.125000"/>
                                          </p:val>
                                        </p:tav>
                                        <p:tav tm="100000">
                                          <p:val>
                                            <p:strVal val="#ppt_x"/>
                                          </p:val>
                                        </p:tav>
                                      </p:tavLst>
                                    </p:anim>
                                    <p:animEffect transition="in" filter="wipe(right)">
                                      <p:cBhvr>
                                        <p:cTn id="47" dur="300"/>
                                        <p:tgtEl>
                                          <p:spTgt spid="10"/>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400" fill="hold"/>
                                        <p:tgtEl>
                                          <p:spTgt spid="12"/>
                                        </p:tgtEl>
                                        <p:attrNameLst>
                                          <p:attrName>ppt_w</p:attrName>
                                        </p:attrNameLst>
                                      </p:cBhvr>
                                      <p:tavLst>
                                        <p:tav tm="0">
                                          <p:val>
                                            <p:fltVal val="0"/>
                                          </p:val>
                                        </p:tav>
                                        <p:tav tm="100000">
                                          <p:val>
                                            <p:strVal val="#ppt_w"/>
                                          </p:val>
                                        </p:tav>
                                      </p:tavLst>
                                    </p:anim>
                                    <p:anim calcmode="lin" valueType="num">
                                      <p:cBhvr>
                                        <p:cTn id="56" dur="400" fill="hold"/>
                                        <p:tgtEl>
                                          <p:spTgt spid="12"/>
                                        </p:tgtEl>
                                        <p:attrNameLst>
                                          <p:attrName>ppt_h</p:attrName>
                                        </p:attrNameLst>
                                      </p:cBhvr>
                                      <p:tavLst>
                                        <p:tav tm="0">
                                          <p:val>
                                            <p:fltVal val="0"/>
                                          </p:val>
                                        </p:tav>
                                        <p:tav tm="100000">
                                          <p:val>
                                            <p:strVal val="#ppt_h"/>
                                          </p:val>
                                        </p:tav>
                                      </p:tavLst>
                                    </p:anim>
                                    <p:anim calcmode="lin" valueType="num">
                                      <p:cBhvr>
                                        <p:cTn id="57" dur="400" fill="hold"/>
                                        <p:tgtEl>
                                          <p:spTgt spid="12"/>
                                        </p:tgtEl>
                                        <p:attrNameLst>
                                          <p:attrName>style.rotation</p:attrName>
                                        </p:attrNameLst>
                                      </p:cBhvr>
                                      <p:tavLst>
                                        <p:tav tm="0">
                                          <p:val>
                                            <p:fltVal val="90"/>
                                          </p:val>
                                        </p:tav>
                                        <p:tav tm="100000">
                                          <p:val>
                                            <p:fltVal val="0"/>
                                          </p:val>
                                        </p:tav>
                                      </p:tavLst>
                                    </p:anim>
                                    <p:animEffect transition="in" filter="fade">
                                      <p:cBhvr>
                                        <p:cTn id="58" dur="400"/>
                                        <p:tgtEl>
                                          <p:spTgt spid="12"/>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300"/>
                                        <p:tgtEl>
                                          <p:spTgt spid="13"/>
                                        </p:tgtEl>
                                        <p:attrNameLst>
                                          <p:attrName>ppt_x</p:attrName>
                                        </p:attrNameLst>
                                      </p:cBhvr>
                                      <p:tavLst>
                                        <p:tav tm="0">
                                          <p:val>
                                            <p:strVal val="#ppt_x-#ppt_w*1.125000"/>
                                          </p:val>
                                        </p:tav>
                                        <p:tav tm="100000">
                                          <p:val>
                                            <p:strVal val="#ppt_x"/>
                                          </p:val>
                                        </p:tav>
                                      </p:tavLst>
                                    </p:anim>
                                    <p:animEffect transition="in" filter="wipe(right)">
                                      <p:cBhvr>
                                        <p:cTn id="63" dur="300"/>
                                        <p:tgtEl>
                                          <p:spTgt spid="13"/>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400" fill="hold"/>
                                        <p:tgtEl>
                                          <p:spTgt spid="15"/>
                                        </p:tgtEl>
                                        <p:attrNameLst>
                                          <p:attrName>ppt_w</p:attrName>
                                        </p:attrNameLst>
                                      </p:cBhvr>
                                      <p:tavLst>
                                        <p:tav tm="0">
                                          <p:val>
                                            <p:fltVal val="0"/>
                                          </p:val>
                                        </p:tav>
                                        <p:tav tm="100000">
                                          <p:val>
                                            <p:strVal val="#ppt_w"/>
                                          </p:val>
                                        </p:tav>
                                      </p:tavLst>
                                    </p:anim>
                                    <p:anim calcmode="lin" valueType="num">
                                      <p:cBhvr>
                                        <p:cTn id="72" dur="400" fill="hold"/>
                                        <p:tgtEl>
                                          <p:spTgt spid="15"/>
                                        </p:tgtEl>
                                        <p:attrNameLst>
                                          <p:attrName>ppt_h</p:attrName>
                                        </p:attrNameLst>
                                      </p:cBhvr>
                                      <p:tavLst>
                                        <p:tav tm="0">
                                          <p:val>
                                            <p:fltVal val="0"/>
                                          </p:val>
                                        </p:tav>
                                        <p:tav tm="100000">
                                          <p:val>
                                            <p:strVal val="#ppt_h"/>
                                          </p:val>
                                        </p:tav>
                                      </p:tavLst>
                                    </p:anim>
                                    <p:anim calcmode="lin" valueType="num">
                                      <p:cBhvr>
                                        <p:cTn id="73" dur="400" fill="hold"/>
                                        <p:tgtEl>
                                          <p:spTgt spid="15"/>
                                        </p:tgtEl>
                                        <p:attrNameLst>
                                          <p:attrName>style.rotation</p:attrName>
                                        </p:attrNameLst>
                                      </p:cBhvr>
                                      <p:tavLst>
                                        <p:tav tm="0">
                                          <p:val>
                                            <p:fltVal val="90"/>
                                          </p:val>
                                        </p:tav>
                                        <p:tav tm="100000">
                                          <p:val>
                                            <p:fltVal val="0"/>
                                          </p:val>
                                        </p:tav>
                                      </p:tavLst>
                                    </p:anim>
                                    <p:animEffect transition="in" filter="fade">
                                      <p:cBhvr>
                                        <p:cTn id="74" dur="400"/>
                                        <p:tgtEl>
                                          <p:spTgt spid="15"/>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additive="base">
                                        <p:cTn id="78" dur="300"/>
                                        <p:tgtEl>
                                          <p:spTgt spid="16"/>
                                        </p:tgtEl>
                                        <p:attrNameLst>
                                          <p:attrName>ppt_x</p:attrName>
                                        </p:attrNameLst>
                                      </p:cBhvr>
                                      <p:tavLst>
                                        <p:tav tm="0">
                                          <p:val>
                                            <p:strVal val="#ppt_x-#ppt_w*1.125000"/>
                                          </p:val>
                                        </p:tav>
                                        <p:tav tm="100000">
                                          <p:val>
                                            <p:strVal val="#ppt_x"/>
                                          </p:val>
                                        </p:tav>
                                      </p:tavLst>
                                    </p:anim>
                                    <p:animEffect transition="in" filter="wipe(right)">
                                      <p:cBhvr>
                                        <p:cTn id="79" dur="300"/>
                                        <p:tgtEl>
                                          <p:spTgt spid="16"/>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childTnLst>
                          </p:cTn>
                        </p:par>
                        <p:par>
                          <p:cTn id="84" fill="hold">
                            <p:stCondLst>
                              <p:cond delay="6000"/>
                            </p:stCondLst>
                            <p:childTnLst>
                              <p:par>
                                <p:cTn id="85" presetID="31" presetClass="entr" presetSubtype="0" fill="hold" grpId="0" nodeType="after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400" fill="hold"/>
                                        <p:tgtEl>
                                          <p:spTgt spid="18"/>
                                        </p:tgtEl>
                                        <p:attrNameLst>
                                          <p:attrName>ppt_w</p:attrName>
                                        </p:attrNameLst>
                                      </p:cBhvr>
                                      <p:tavLst>
                                        <p:tav tm="0">
                                          <p:val>
                                            <p:fltVal val="0"/>
                                          </p:val>
                                        </p:tav>
                                        <p:tav tm="100000">
                                          <p:val>
                                            <p:strVal val="#ppt_w"/>
                                          </p:val>
                                        </p:tav>
                                      </p:tavLst>
                                    </p:anim>
                                    <p:anim calcmode="lin" valueType="num">
                                      <p:cBhvr>
                                        <p:cTn id="88" dur="400" fill="hold"/>
                                        <p:tgtEl>
                                          <p:spTgt spid="18"/>
                                        </p:tgtEl>
                                        <p:attrNameLst>
                                          <p:attrName>ppt_h</p:attrName>
                                        </p:attrNameLst>
                                      </p:cBhvr>
                                      <p:tavLst>
                                        <p:tav tm="0">
                                          <p:val>
                                            <p:fltVal val="0"/>
                                          </p:val>
                                        </p:tav>
                                        <p:tav tm="100000">
                                          <p:val>
                                            <p:strVal val="#ppt_h"/>
                                          </p:val>
                                        </p:tav>
                                      </p:tavLst>
                                    </p:anim>
                                    <p:anim calcmode="lin" valueType="num">
                                      <p:cBhvr>
                                        <p:cTn id="89" dur="400" fill="hold"/>
                                        <p:tgtEl>
                                          <p:spTgt spid="18"/>
                                        </p:tgtEl>
                                        <p:attrNameLst>
                                          <p:attrName>style.rotation</p:attrName>
                                        </p:attrNameLst>
                                      </p:cBhvr>
                                      <p:tavLst>
                                        <p:tav tm="0">
                                          <p:val>
                                            <p:fltVal val="90"/>
                                          </p:val>
                                        </p:tav>
                                        <p:tav tm="100000">
                                          <p:val>
                                            <p:fltVal val="0"/>
                                          </p:val>
                                        </p:tav>
                                      </p:tavLst>
                                    </p:anim>
                                    <p:animEffect transition="in" filter="fade">
                                      <p:cBhvr>
                                        <p:cTn id="90" dur="400"/>
                                        <p:tgtEl>
                                          <p:spTgt spid="18"/>
                                        </p:tgtEl>
                                      </p:cBhvr>
                                    </p:animEffect>
                                  </p:childTnLst>
                                </p:cTn>
                              </p:par>
                            </p:childTnLst>
                          </p:cTn>
                        </p:par>
                        <p:par>
                          <p:cTn id="91" fill="hold">
                            <p:stCondLst>
                              <p:cond delay="6400"/>
                            </p:stCondLst>
                            <p:childTnLst>
                              <p:par>
                                <p:cTn id="92" presetID="12" presetClass="entr" presetSubtype="8"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additive="base">
                                        <p:cTn id="94" dur="300"/>
                                        <p:tgtEl>
                                          <p:spTgt spid="19"/>
                                        </p:tgtEl>
                                        <p:attrNameLst>
                                          <p:attrName>ppt_x</p:attrName>
                                        </p:attrNameLst>
                                      </p:cBhvr>
                                      <p:tavLst>
                                        <p:tav tm="0">
                                          <p:val>
                                            <p:strVal val="#ppt_x-#ppt_w*1.125000"/>
                                          </p:val>
                                        </p:tav>
                                        <p:tav tm="100000">
                                          <p:val>
                                            <p:strVal val="#ppt_x"/>
                                          </p:val>
                                        </p:tav>
                                      </p:tavLst>
                                    </p:anim>
                                    <p:animEffect transition="in" filter="wipe(right)">
                                      <p:cBhvr>
                                        <p:cTn id="95" dur="300"/>
                                        <p:tgtEl>
                                          <p:spTgt spid="19"/>
                                        </p:tgtEl>
                                      </p:cBhvr>
                                    </p:animEffect>
                                  </p:childTnLst>
                                </p:cTn>
                              </p:par>
                            </p:childTnLst>
                          </p:cTn>
                        </p:par>
                        <p:par>
                          <p:cTn id="96" fill="hold">
                            <p:stCondLst>
                              <p:cond delay="6700"/>
                            </p:stCondLst>
                            <p:childTnLst>
                              <p:par>
                                <p:cTn id="97" presetID="22" presetClass="entr" presetSubtype="8" fill="hold" grpId="0" nodeType="after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wipe(left)">
                                      <p:cBhvr>
                                        <p:cTn id="99" dur="500"/>
                                        <p:tgtEl>
                                          <p:spTgt spid="20"/>
                                        </p:tgtEl>
                                      </p:cBhvr>
                                    </p:animEffect>
                                  </p:childTnLst>
                                </p:cTn>
                              </p:par>
                            </p:childTnLst>
                          </p:cTn>
                        </p:par>
                        <p:par>
                          <p:cTn id="100" fill="hold">
                            <p:stCondLst>
                              <p:cond delay="7200"/>
                            </p:stCondLst>
                            <p:childTnLst>
                              <p:par>
                                <p:cTn id="101" presetID="31" presetClass="entr" presetSubtype="0" fill="hold" grpId="0" nodeType="after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p:cTn id="103" dur="400" fill="hold"/>
                                        <p:tgtEl>
                                          <p:spTgt spid="21"/>
                                        </p:tgtEl>
                                        <p:attrNameLst>
                                          <p:attrName>ppt_w</p:attrName>
                                        </p:attrNameLst>
                                      </p:cBhvr>
                                      <p:tavLst>
                                        <p:tav tm="0">
                                          <p:val>
                                            <p:fltVal val="0"/>
                                          </p:val>
                                        </p:tav>
                                        <p:tav tm="100000">
                                          <p:val>
                                            <p:strVal val="#ppt_w"/>
                                          </p:val>
                                        </p:tav>
                                      </p:tavLst>
                                    </p:anim>
                                    <p:anim calcmode="lin" valueType="num">
                                      <p:cBhvr>
                                        <p:cTn id="104" dur="400" fill="hold"/>
                                        <p:tgtEl>
                                          <p:spTgt spid="21"/>
                                        </p:tgtEl>
                                        <p:attrNameLst>
                                          <p:attrName>ppt_h</p:attrName>
                                        </p:attrNameLst>
                                      </p:cBhvr>
                                      <p:tavLst>
                                        <p:tav tm="0">
                                          <p:val>
                                            <p:fltVal val="0"/>
                                          </p:val>
                                        </p:tav>
                                        <p:tav tm="100000">
                                          <p:val>
                                            <p:strVal val="#ppt_h"/>
                                          </p:val>
                                        </p:tav>
                                      </p:tavLst>
                                    </p:anim>
                                    <p:anim calcmode="lin" valueType="num">
                                      <p:cBhvr>
                                        <p:cTn id="105" dur="400" fill="hold"/>
                                        <p:tgtEl>
                                          <p:spTgt spid="21"/>
                                        </p:tgtEl>
                                        <p:attrNameLst>
                                          <p:attrName>style.rotation</p:attrName>
                                        </p:attrNameLst>
                                      </p:cBhvr>
                                      <p:tavLst>
                                        <p:tav tm="0">
                                          <p:val>
                                            <p:fltVal val="90"/>
                                          </p:val>
                                        </p:tav>
                                        <p:tav tm="100000">
                                          <p:val>
                                            <p:fltVal val="0"/>
                                          </p:val>
                                        </p:tav>
                                      </p:tavLst>
                                    </p:anim>
                                    <p:animEffect transition="in" filter="fade">
                                      <p:cBhvr>
                                        <p:cTn id="106" dur="400"/>
                                        <p:tgtEl>
                                          <p:spTgt spid="21"/>
                                        </p:tgtEl>
                                      </p:cBhvr>
                                    </p:animEffect>
                                  </p:childTnLst>
                                </p:cTn>
                              </p:par>
                            </p:childTnLst>
                          </p:cTn>
                        </p:par>
                        <p:par>
                          <p:cTn id="107" fill="hold">
                            <p:stCondLst>
                              <p:cond delay="7600"/>
                            </p:stCondLst>
                            <p:childTnLst>
                              <p:par>
                                <p:cTn id="108" presetID="12" presetClass="entr" presetSubtype="8" fill="hold" grpId="0" nodeType="afterEffect">
                                  <p:stCondLst>
                                    <p:cond delay="0"/>
                                  </p:stCondLst>
                                  <p:childTnLst>
                                    <p:set>
                                      <p:cBhvr>
                                        <p:cTn id="109" dur="1" fill="hold">
                                          <p:stCondLst>
                                            <p:cond delay="0"/>
                                          </p:stCondLst>
                                        </p:cTn>
                                        <p:tgtEl>
                                          <p:spTgt spid="22"/>
                                        </p:tgtEl>
                                        <p:attrNameLst>
                                          <p:attrName>style.visibility</p:attrName>
                                        </p:attrNameLst>
                                      </p:cBhvr>
                                      <p:to>
                                        <p:strVal val="visible"/>
                                      </p:to>
                                    </p:set>
                                    <p:anim calcmode="lin" valueType="num">
                                      <p:cBhvr additive="base">
                                        <p:cTn id="110" dur="300"/>
                                        <p:tgtEl>
                                          <p:spTgt spid="22"/>
                                        </p:tgtEl>
                                        <p:attrNameLst>
                                          <p:attrName>ppt_x</p:attrName>
                                        </p:attrNameLst>
                                      </p:cBhvr>
                                      <p:tavLst>
                                        <p:tav tm="0">
                                          <p:val>
                                            <p:strVal val="#ppt_x-#ppt_w*1.125000"/>
                                          </p:val>
                                        </p:tav>
                                        <p:tav tm="100000">
                                          <p:val>
                                            <p:strVal val="#ppt_x"/>
                                          </p:val>
                                        </p:tav>
                                      </p:tavLst>
                                    </p:anim>
                                    <p:animEffect transition="in" filter="wipe(right)">
                                      <p:cBhvr>
                                        <p:cTn id="111" dur="300"/>
                                        <p:tgtEl>
                                          <p:spTgt spid="22"/>
                                        </p:tgtEl>
                                      </p:cBhvr>
                                    </p:animEffect>
                                  </p:childTnLst>
                                </p:cTn>
                              </p:par>
                            </p:childTnLst>
                          </p:cTn>
                        </p:par>
                        <p:par>
                          <p:cTn id="112" fill="hold">
                            <p:stCondLst>
                              <p:cond delay="7900"/>
                            </p:stCondLst>
                            <p:childTnLst>
                              <p:par>
                                <p:cTn id="113" presetID="22" presetClass="entr" presetSubtype="8" fill="hold" grpId="0" nodeType="afterEffect">
                                  <p:stCondLst>
                                    <p:cond delay="0"/>
                                  </p:stCondLst>
                                  <p:childTnLst>
                                    <p:set>
                                      <p:cBhvr>
                                        <p:cTn id="114" dur="1" fill="hold">
                                          <p:stCondLst>
                                            <p:cond delay="0"/>
                                          </p:stCondLst>
                                        </p:cTn>
                                        <p:tgtEl>
                                          <p:spTgt spid="23"/>
                                        </p:tgtEl>
                                        <p:attrNameLst>
                                          <p:attrName>style.visibility</p:attrName>
                                        </p:attrNameLst>
                                      </p:cBhvr>
                                      <p:to>
                                        <p:strVal val="visible"/>
                                      </p:to>
                                    </p:set>
                                    <p:animEffect transition="in" filter="wipe(left)">
                                      <p:cBhvr>
                                        <p:cTn id="1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B68B347-BAD8-48E3-A360-999C63324A39}"/>
              </a:ext>
            </a:extLst>
          </p:cNvPr>
          <p:cNvSpPr/>
          <p:nvPr/>
        </p:nvSpPr>
        <p:spPr bwMode="auto">
          <a:xfrm>
            <a:off x="1179772" y="1220036"/>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要点二十</a:t>
            </a:r>
          </a:p>
        </p:txBody>
      </p:sp>
      <p:sp>
        <p:nvSpPr>
          <p:cNvPr id="4" name="等腰三角形 3">
            <a:extLst>
              <a:ext uri="{FF2B5EF4-FFF2-40B4-BE49-F238E27FC236}">
                <a16:creationId xmlns:a16="http://schemas.microsoft.com/office/drawing/2014/main" id="{336D4D9E-2FC6-4317-BC77-0DEC9E6FBEDA}"/>
              </a:ext>
            </a:extLst>
          </p:cNvPr>
          <p:cNvSpPr/>
          <p:nvPr/>
        </p:nvSpPr>
        <p:spPr bwMode="auto">
          <a:xfrm rot="5400000">
            <a:off x="2417579" y="1348612"/>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 name="矩形 4">
            <a:extLst>
              <a:ext uri="{FF2B5EF4-FFF2-40B4-BE49-F238E27FC236}">
                <a16:creationId xmlns:a16="http://schemas.microsoft.com/office/drawing/2014/main" id="{15D63989-2B7E-4343-9899-377152DF5BC9}"/>
              </a:ext>
            </a:extLst>
          </p:cNvPr>
          <p:cNvSpPr/>
          <p:nvPr/>
        </p:nvSpPr>
        <p:spPr>
          <a:xfrm>
            <a:off x="2828680" y="1243694"/>
            <a:ext cx="869021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离婚财产分割增加照顾无过错方原则。</a:t>
            </a:r>
          </a:p>
        </p:txBody>
      </p:sp>
      <p:sp>
        <p:nvSpPr>
          <p:cNvPr id="6" name="矩形: 圆角 5">
            <a:extLst>
              <a:ext uri="{FF2B5EF4-FFF2-40B4-BE49-F238E27FC236}">
                <a16:creationId xmlns:a16="http://schemas.microsoft.com/office/drawing/2014/main" id="{E54C439E-4215-4F5B-ADE0-E5FE5F0DCAF6}"/>
              </a:ext>
            </a:extLst>
          </p:cNvPr>
          <p:cNvSpPr/>
          <p:nvPr/>
        </p:nvSpPr>
        <p:spPr bwMode="auto">
          <a:xfrm>
            <a:off x="1179772" y="1801348"/>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1600" dirty="0">
                <a:solidFill>
                  <a:schemeClr val="bg1"/>
                </a:solidFill>
                <a:latin typeface="+mj-ea"/>
                <a:ea typeface="+mj-ea"/>
                <a:cs typeface="+mn-ea"/>
              </a:rPr>
              <a:t>要点二十一</a:t>
            </a:r>
          </a:p>
        </p:txBody>
      </p:sp>
      <p:sp>
        <p:nvSpPr>
          <p:cNvPr id="7" name="等腰三角形 6">
            <a:extLst>
              <a:ext uri="{FF2B5EF4-FFF2-40B4-BE49-F238E27FC236}">
                <a16:creationId xmlns:a16="http://schemas.microsoft.com/office/drawing/2014/main" id="{405577FE-6CF0-4D38-BDCA-0542FFD23420}"/>
              </a:ext>
            </a:extLst>
          </p:cNvPr>
          <p:cNvSpPr/>
          <p:nvPr/>
        </p:nvSpPr>
        <p:spPr bwMode="auto">
          <a:xfrm rot="5400000">
            <a:off x="2417579" y="1929924"/>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矩形 7">
            <a:extLst>
              <a:ext uri="{FF2B5EF4-FFF2-40B4-BE49-F238E27FC236}">
                <a16:creationId xmlns:a16="http://schemas.microsoft.com/office/drawing/2014/main" id="{95C9D51F-B295-4C80-BE84-9615273216A9}"/>
              </a:ext>
            </a:extLst>
          </p:cNvPr>
          <p:cNvSpPr/>
          <p:nvPr/>
        </p:nvSpPr>
        <p:spPr>
          <a:xfrm>
            <a:off x="2828679" y="1801348"/>
            <a:ext cx="8690219" cy="396583"/>
          </a:xfrm>
          <a:prstGeom prst="rect">
            <a:avLst/>
          </a:prstGeom>
        </p:spPr>
        <p:txBody>
          <a:bodyPr wrap="square">
            <a:spAutoFit/>
          </a:bodyPr>
          <a:lstStyle/>
          <a:p>
            <a:pPr algn="just">
              <a:lnSpc>
                <a:spcPct val="120000"/>
              </a:lnSpc>
              <a:spcAft>
                <a:spcPts val="1000"/>
              </a:spcAft>
            </a:pPr>
            <a:r>
              <a:rPr lang="zh-CN" altLang="en-US" dirty="0"/>
              <a:t>离婚补偿救济不再限于“分别财产制下”。</a:t>
            </a:r>
            <a:endParaRPr lang="zh-CN" altLang="en-US" kern="0" dirty="0">
              <a:latin typeface="仿宋_GB2312" panose="02010609030101010101" pitchFamily="49" charset="-122"/>
              <a:ea typeface="微软雅黑" panose="020B0503020204020204" pitchFamily="34" charset="-122"/>
            </a:endParaRPr>
          </a:p>
        </p:txBody>
      </p:sp>
      <p:sp>
        <p:nvSpPr>
          <p:cNvPr id="9" name="矩形: 圆角 8">
            <a:extLst>
              <a:ext uri="{FF2B5EF4-FFF2-40B4-BE49-F238E27FC236}">
                <a16:creationId xmlns:a16="http://schemas.microsoft.com/office/drawing/2014/main" id="{BF4D1EC2-6FC7-43FD-A959-F1CEC8251B16}"/>
              </a:ext>
            </a:extLst>
          </p:cNvPr>
          <p:cNvSpPr/>
          <p:nvPr/>
        </p:nvSpPr>
        <p:spPr bwMode="auto">
          <a:xfrm>
            <a:off x="1179772" y="2405554"/>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1600" dirty="0">
                <a:solidFill>
                  <a:schemeClr val="bg1"/>
                </a:solidFill>
                <a:latin typeface="+mj-ea"/>
                <a:ea typeface="+mj-ea"/>
                <a:cs typeface="+mn-ea"/>
              </a:rPr>
              <a:t>要点二十二</a:t>
            </a:r>
          </a:p>
        </p:txBody>
      </p:sp>
      <p:sp>
        <p:nvSpPr>
          <p:cNvPr id="10" name="等腰三角形 9">
            <a:extLst>
              <a:ext uri="{FF2B5EF4-FFF2-40B4-BE49-F238E27FC236}">
                <a16:creationId xmlns:a16="http://schemas.microsoft.com/office/drawing/2014/main" id="{97EA98A3-AEEB-4EE6-9CA5-E77C4C9A9C34}"/>
              </a:ext>
            </a:extLst>
          </p:cNvPr>
          <p:cNvSpPr/>
          <p:nvPr/>
        </p:nvSpPr>
        <p:spPr bwMode="auto">
          <a:xfrm rot="5400000">
            <a:off x="2395867" y="253413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 name="矩形 10">
            <a:extLst>
              <a:ext uri="{FF2B5EF4-FFF2-40B4-BE49-F238E27FC236}">
                <a16:creationId xmlns:a16="http://schemas.microsoft.com/office/drawing/2014/main" id="{833245CF-211F-4E26-9B79-8ACD4257B51D}"/>
              </a:ext>
            </a:extLst>
          </p:cNvPr>
          <p:cNvSpPr/>
          <p:nvPr/>
        </p:nvSpPr>
        <p:spPr>
          <a:xfrm>
            <a:off x="2828680" y="2383835"/>
            <a:ext cx="8690220" cy="396583"/>
          </a:xfrm>
          <a:prstGeom prst="rect">
            <a:avLst/>
          </a:prstGeom>
        </p:spPr>
        <p:txBody>
          <a:bodyPr wrap="square">
            <a:spAutoFit/>
          </a:bodyPr>
          <a:lstStyle/>
          <a:p>
            <a:pPr algn="just">
              <a:lnSpc>
                <a:spcPct val="120000"/>
              </a:lnSpc>
              <a:spcAft>
                <a:spcPts val="1000"/>
              </a:spcAft>
            </a:pPr>
            <a:r>
              <a:rPr lang="zh-CN" altLang="en-US" dirty="0"/>
              <a:t>完善离婚赔偿制度增加“有其他重大过错”的情形。</a:t>
            </a:r>
            <a:endParaRPr lang="zh-CN" altLang="en-US" kern="0" dirty="0">
              <a:latin typeface="仿宋_GB2312" panose="02010609030101010101" pitchFamily="49" charset="-122"/>
              <a:ea typeface="微软雅黑" panose="020B0503020204020204" pitchFamily="34" charset="-122"/>
            </a:endParaRPr>
          </a:p>
        </p:txBody>
      </p:sp>
      <p:sp>
        <p:nvSpPr>
          <p:cNvPr id="12" name="矩形: 圆角 11">
            <a:extLst>
              <a:ext uri="{FF2B5EF4-FFF2-40B4-BE49-F238E27FC236}">
                <a16:creationId xmlns:a16="http://schemas.microsoft.com/office/drawing/2014/main" id="{D4602C33-5E2A-40F2-81B4-B89380881C4C}"/>
              </a:ext>
            </a:extLst>
          </p:cNvPr>
          <p:cNvSpPr/>
          <p:nvPr/>
        </p:nvSpPr>
        <p:spPr bwMode="auto">
          <a:xfrm>
            <a:off x="1179772" y="2980481"/>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1600" dirty="0">
                <a:solidFill>
                  <a:schemeClr val="bg1"/>
                </a:solidFill>
                <a:latin typeface="+mj-ea"/>
                <a:ea typeface="+mj-ea"/>
                <a:cs typeface="+mn-ea"/>
              </a:rPr>
              <a:t>要点二十三</a:t>
            </a:r>
          </a:p>
        </p:txBody>
      </p:sp>
      <p:sp>
        <p:nvSpPr>
          <p:cNvPr id="13" name="等腰三角形 12">
            <a:extLst>
              <a:ext uri="{FF2B5EF4-FFF2-40B4-BE49-F238E27FC236}">
                <a16:creationId xmlns:a16="http://schemas.microsoft.com/office/drawing/2014/main" id="{2367B632-42FB-478A-9A96-F4AF3AD3700A}"/>
              </a:ext>
            </a:extLst>
          </p:cNvPr>
          <p:cNvSpPr/>
          <p:nvPr/>
        </p:nvSpPr>
        <p:spPr bwMode="auto">
          <a:xfrm rot="5400000">
            <a:off x="2395867" y="310905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4" name="矩形 13">
            <a:extLst>
              <a:ext uri="{FF2B5EF4-FFF2-40B4-BE49-F238E27FC236}">
                <a16:creationId xmlns:a16="http://schemas.microsoft.com/office/drawing/2014/main" id="{C2C47752-1CDD-4818-BEB8-CF4BB7BCA1C8}"/>
              </a:ext>
            </a:extLst>
          </p:cNvPr>
          <p:cNvSpPr/>
          <p:nvPr/>
        </p:nvSpPr>
        <p:spPr>
          <a:xfrm>
            <a:off x="2828680" y="2971419"/>
            <a:ext cx="7039828" cy="396583"/>
          </a:xfrm>
          <a:prstGeom prst="rect">
            <a:avLst/>
          </a:prstGeom>
        </p:spPr>
        <p:txBody>
          <a:bodyPr wrap="square">
            <a:spAutoFit/>
          </a:bodyPr>
          <a:lstStyle/>
          <a:p>
            <a:pPr algn="just">
              <a:lnSpc>
                <a:spcPct val="120000"/>
              </a:lnSpc>
              <a:spcAft>
                <a:spcPts val="1000"/>
              </a:spcAft>
            </a:pPr>
            <a:r>
              <a:rPr lang="zh-CN" altLang="en-US" dirty="0"/>
              <a:t>符合条件的</a:t>
            </a:r>
            <a:r>
              <a:rPr lang="en-US" altLang="zh-CN" dirty="0"/>
              <a:t>18</a:t>
            </a:r>
            <a:r>
              <a:rPr lang="zh-CN" altLang="en-US" dirty="0"/>
              <a:t>周岁以下未成年人均可被收养。</a:t>
            </a:r>
            <a:endParaRPr lang="zh-CN" altLang="en-US" kern="0" dirty="0">
              <a:latin typeface="仿宋_GB2312" panose="02010609030101010101" pitchFamily="49" charset="-122"/>
              <a:ea typeface="微软雅黑" panose="020B0503020204020204" pitchFamily="34" charset="-122"/>
            </a:endParaRPr>
          </a:p>
        </p:txBody>
      </p:sp>
      <p:sp>
        <p:nvSpPr>
          <p:cNvPr id="15" name="矩形: 圆角 14">
            <a:extLst>
              <a:ext uri="{FF2B5EF4-FFF2-40B4-BE49-F238E27FC236}">
                <a16:creationId xmlns:a16="http://schemas.microsoft.com/office/drawing/2014/main" id="{A6A7082F-4DDC-4107-833D-1D57FC87285F}"/>
              </a:ext>
            </a:extLst>
          </p:cNvPr>
          <p:cNvSpPr/>
          <p:nvPr/>
        </p:nvSpPr>
        <p:spPr bwMode="auto">
          <a:xfrm>
            <a:off x="1179772" y="3555446"/>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1600" dirty="0">
                <a:solidFill>
                  <a:schemeClr val="bg1"/>
                </a:solidFill>
                <a:latin typeface="+mj-ea"/>
                <a:ea typeface="+mj-ea"/>
                <a:cs typeface="+mn-ea"/>
              </a:rPr>
              <a:t>要点二十四</a:t>
            </a:r>
          </a:p>
        </p:txBody>
      </p:sp>
      <p:sp>
        <p:nvSpPr>
          <p:cNvPr id="16" name="等腰三角形 15">
            <a:extLst>
              <a:ext uri="{FF2B5EF4-FFF2-40B4-BE49-F238E27FC236}">
                <a16:creationId xmlns:a16="http://schemas.microsoft.com/office/drawing/2014/main" id="{EF3D55E3-9F02-45B7-8867-177A250FD634}"/>
              </a:ext>
            </a:extLst>
          </p:cNvPr>
          <p:cNvSpPr/>
          <p:nvPr/>
        </p:nvSpPr>
        <p:spPr bwMode="auto">
          <a:xfrm rot="5400000">
            <a:off x="2395867" y="3684022"/>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7" name="矩形 16">
            <a:extLst>
              <a:ext uri="{FF2B5EF4-FFF2-40B4-BE49-F238E27FC236}">
                <a16:creationId xmlns:a16="http://schemas.microsoft.com/office/drawing/2014/main" id="{64328911-06E3-49CD-83D7-F6662072D1BF}"/>
              </a:ext>
            </a:extLst>
          </p:cNvPr>
          <p:cNvSpPr/>
          <p:nvPr/>
        </p:nvSpPr>
        <p:spPr>
          <a:xfrm>
            <a:off x="2828680" y="4085959"/>
            <a:ext cx="8372720" cy="396583"/>
          </a:xfrm>
          <a:prstGeom prst="rect">
            <a:avLst/>
          </a:prstGeom>
        </p:spPr>
        <p:txBody>
          <a:bodyPr wrap="square">
            <a:spAutoFit/>
          </a:bodyPr>
          <a:lstStyle/>
          <a:p>
            <a:pPr algn="just">
              <a:lnSpc>
                <a:spcPct val="120000"/>
              </a:lnSpc>
              <a:spcAft>
                <a:spcPts val="1000"/>
              </a:spcAft>
            </a:pPr>
            <a:r>
              <a:rPr lang="zh-CN" altLang="en-US" dirty="0"/>
              <a:t>无子女的收养人可以收养两名子女；有子女的收养人只能收养一名子女。</a:t>
            </a:r>
            <a:endParaRPr lang="zh-CN" altLang="en-US" kern="0" dirty="0">
              <a:latin typeface="仿宋_GB2312" panose="02010609030101010101" pitchFamily="49" charset="-122"/>
              <a:ea typeface="微软雅黑" panose="020B0503020204020204" pitchFamily="34" charset="-122"/>
            </a:endParaRPr>
          </a:p>
        </p:txBody>
      </p:sp>
      <p:sp>
        <p:nvSpPr>
          <p:cNvPr id="18" name="矩形: 圆角 17">
            <a:extLst>
              <a:ext uri="{FF2B5EF4-FFF2-40B4-BE49-F238E27FC236}">
                <a16:creationId xmlns:a16="http://schemas.microsoft.com/office/drawing/2014/main" id="{E6146541-164B-4640-B841-32F530B19D78}"/>
              </a:ext>
            </a:extLst>
          </p:cNvPr>
          <p:cNvSpPr/>
          <p:nvPr/>
        </p:nvSpPr>
        <p:spPr bwMode="auto">
          <a:xfrm>
            <a:off x="1179772" y="4096533"/>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1600" dirty="0">
                <a:solidFill>
                  <a:schemeClr val="bg1"/>
                </a:solidFill>
                <a:latin typeface="+mj-ea"/>
                <a:ea typeface="+mj-ea"/>
                <a:cs typeface="+mn-ea"/>
              </a:rPr>
              <a:t>要点二十五</a:t>
            </a:r>
          </a:p>
        </p:txBody>
      </p:sp>
      <p:sp>
        <p:nvSpPr>
          <p:cNvPr id="19" name="等腰三角形 18">
            <a:extLst>
              <a:ext uri="{FF2B5EF4-FFF2-40B4-BE49-F238E27FC236}">
                <a16:creationId xmlns:a16="http://schemas.microsoft.com/office/drawing/2014/main" id="{E916724D-A670-4E02-B87E-019F375F1502}"/>
              </a:ext>
            </a:extLst>
          </p:cNvPr>
          <p:cNvSpPr/>
          <p:nvPr/>
        </p:nvSpPr>
        <p:spPr bwMode="auto">
          <a:xfrm rot="5400000">
            <a:off x="2395867" y="4225109"/>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0" name="矩形 19">
            <a:extLst>
              <a:ext uri="{FF2B5EF4-FFF2-40B4-BE49-F238E27FC236}">
                <a16:creationId xmlns:a16="http://schemas.microsoft.com/office/drawing/2014/main" id="{EAA82E81-D71A-4ECE-8ED9-C054E049959D}"/>
              </a:ext>
            </a:extLst>
          </p:cNvPr>
          <p:cNvSpPr/>
          <p:nvPr/>
        </p:nvSpPr>
        <p:spPr>
          <a:xfrm>
            <a:off x="2828680" y="3546384"/>
            <a:ext cx="7039828" cy="396583"/>
          </a:xfrm>
          <a:prstGeom prst="rect">
            <a:avLst/>
          </a:prstGeom>
        </p:spPr>
        <p:txBody>
          <a:bodyPr wrap="square">
            <a:spAutoFit/>
          </a:bodyPr>
          <a:lstStyle/>
          <a:p>
            <a:pPr algn="just">
              <a:lnSpc>
                <a:spcPct val="120000"/>
              </a:lnSpc>
              <a:spcAft>
                <a:spcPts val="1000"/>
              </a:spcAft>
            </a:pPr>
            <a:r>
              <a:rPr lang="zh-CN" altLang="en-US" dirty="0"/>
              <a:t>收养人需“无不利于被收养人健康成长的违法犯罪记录”。</a:t>
            </a:r>
            <a:endParaRPr lang="zh-CN" altLang="en-US" kern="0" dirty="0">
              <a:latin typeface="仿宋_GB2312" panose="02010609030101010101" pitchFamily="49" charset="-122"/>
              <a:ea typeface="微软雅黑" panose="020B0503020204020204" pitchFamily="34" charset="-122"/>
            </a:endParaRPr>
          </a:p>
        </p:txBody>
      </p:sp>
      <p:sp>
        <p:nvSpPr>
          <p:cNvPr id="21" name="矩形: 圆角 20">
            <a:extLst>
              <a:ext uri="{FF2B5EF4-FFF2-40B4-BE49-F238E27FC236}">
                <a16:creationId xmlns:a16="http://schemas.microsoft.com/office/drawing/2014/main" id="{7FD11AC8-D83F-4CA0-BEB4-5F922DC11433}"/>
              </a:ext>
            </a:extLst>
          </p:cNvPr>
          <p:cNvSpPr/>
          <p:nvPr/>
        </p:nvSpPr>
        <p:spPr bwMode="auto">
          <a:xfrm>
            <a:off x="1179772" y="4650101"/>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1600" dirty="0">
                <a:solidFill>
                  <a:schemeClr val="bg1"/>
                </a:solidFill>
                <a:latin typeface="+mj-ea"/>
                <a:ea typeface="+mj-ea"/>
                <a:cs typeface="+mn-ea"/>
              </a:rPr>
              <a:t>要点二十六</a:t>
            </a:r>
          </a:p>
        </p:txBody>
      </p:sp>
      <p:sp>
        <p:nvSpPr>
          <p:cNvPr id="22" name="等腰三角形 21">
            <a:extLst>
              <a:ext uri="{FF2B5EF4-FFF2-40B4-BE49-F238E27FC236}">
                <a16:creationId xmlns:a16="http://schemas.microsoft.com/office/drawing/2014/main" id="{06397971-1FC0-4D93-B127-1EF87B6D3169}"/>
              </a:ext>
            </a:extLst>
          </p:cNvPr>
          <p:cNvSpPr/>
          <p:nvPr/>
        </p:nvSpPr>
        <p:spPr bwMode="auto">
          <a:xfrm rot="5400000">
            <a:off x="2395867" y="477867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3" name="矩形 22">
            <a:extLst>
              <a:ext uri="{FF2B5EF4-FFF2-40B4-BE49-F238E27FC236}">
                <a16:creationId xmlns:a16="http://schemas.microsoft.com/office/drawing/2014/main" id="{FE1A5AE6-3A66-41E7-A64D-FBE03F36ED22}"/>
              </a:ext>
            </a:extLst>
          </p:cNvPr>
          <p:cNvSpPr/>
          <p:nvPr/>
        </p:nvSpPr>
        <p:spPr>
          <a:xfrm>
            <a:off x="2828680" y="4661969"/>
            <a:ext cx="7039828" cy="395236"/>
          </a:xfrm>
          <a:prstGeom prst="rect">
            <a:avLst/>
          </a:prstGeom>
        </p:spPr>
        <p:txBody>
          <a:bodyPr wrap="square">
            <a:spAutoFit/>
          </a:bodyPr>
          <a:lstStyle/>
          <a:p>
            <a:pPr algn="just">
              <a:lnSpc>
                <a:spcPct val="120000"/>
              </a:lnSpc>
              <a:spcAft>
                <a:spcPts val="1000"/>
              </a:spcAft>
            </a:pPr>
            <a:r>
              <a:rPr lang="zh-CN" altLang="en-US" dirty="0"/>
              <a:t>无配偶者收养异性子女须相差</a:t>
            </a:r>
            <a:r>
              <a:rPr lang="en-US" altLang="zh-CN" dirty="0"/>
              <a:t>40</a:t>
            </a:r>
            <a:r>
              <a:rPr lang="zh-CN" altLang="en-US" dirty="0"/>
              <a:t>周岁以上。</a:t>
            </a:r>
            <a:endParaRPr lang="zh-CN" altLang="en-US" kern="0" dirty="0">
              <a:latin typeface="仿宋_GB2312" panose="02010609030101010101" pitchFamily="49" charset="-122"/>
              <a:ea typeface="微软雅黑" panose="020B0503020204020204" pitchFamily="34" charset="-122"/>
            </a:endParaRPr>
          </a:p>
        </p:txBody>
      </p:sp>
      <p:sp>
        <p:nvSpPr>
          <p:cNvPr id="26" name="矩形: 圆角 25">
            <a:extLst>
              <a:ext uri="{FF2B5EF4-FFF2-40B4-BE49-F238E27FC236}">
                <a16:creationId xmlns:a16="http://schemas.microsoft.com/office/drawing/2014/main" id="{7E8F0BD3-BAE9-4A8C-9751-FAF65C7BB0B2}"/>
              </a:ext>
            </a:extLst>
          </p:cNvPr>
          <p:cNvSpPr/>
          <p:nvPr/>
        </p:nvSpPr>
        <p:spPr bwMode="auto">
          <a:xfrm>
            <a:off x="1179772" y="5188631"/>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1600" dirty="0">
                <a:solidFill>
                  <a:schemeClr val="bg1"/>
                </a:solidFill>
                <a:latin typeface="+mj-ea"/>
                <a:ea typeface="+mj-ea"/>
                <a:cs typeface="+mn-ea"/>
              </a:rPr>
              <a:t>要点二十七</a:t>
            </a:r>
          </a:p>
        </p:txBody>
      </p:sp>
      <p:sp>
        <p:nvSpPr>
          <p:cNvPr id="27" name="等腰三角形 26">
            <a:extLst>
              <a:ext uri="{FF2B5EF4-FFF2-40B4-BE49-F238E27FC236}">
                <a16:creationId xmlns:a16="http://schemas.microsoft.com/office/drawing/2014/main" id="{AB0C4FB0-E418-4E93-81E9-B9CACEBDA6B7}"/>
              </a:ext>
            </a:extLst>
          </p:cNvPr>
          <p:cNvSpPr/>
          <p:nvPr/>
        </p:nvSpPr>
        <p:spPr bwMode="auto">
          <a:xfrm rot="5400000">
            <a:off x="2395867" y="531720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8" name="矩形 27">
            <a:extLst>
              <a:ext uri="{FF2B5EF4-FFF2-40B4-BE49-F238E27FC236}">
                <a16:creationId xmlns:a16="http://schemas.microsoft.com/office/drawing/2014/main" id="{656BB524-D8DE-41C3-9E5A-87D8577FC73F}"/>
              </a:ext>
            </a:extLst>
          </p:cNvPr>
          <p:cNvSpPr/>
          <p:nvPr/>
        </p:nvSpPr>
        <p:spPr>
          <a:xfrm>
            <a:off x="2828680" y="5200499"/>
            <a:ext cx="7039828" cy="395236"/>
          </a:xfrm>
          <a:prstGeom prst="rect">
            <a:avLst/>
          </a:prstGeom>
        </p:spPr>
        <p:txBody>
          <a:bodyPr wrap="square">
            <a:spAutoFit/>
          </a:bodyPr>
          <a:lstStyle/>
          <a:p>
            <a:pPr algn="just">
              <a:lnSpc>
                <a:spcPct val="120000"/>
              </a:lnSpc>
              <a:spcAft>
                <a:spcPts val="1000"/>
              </a:spcAft>
            </a:pPr>
            <a:r>
              <a:rPr lang="zh-CN" altLang="en-US" dirty="0"/>
              <a:t>收养八周岁以上未成年人须征得本人同意。</a:t>
            </a:r>
            <a:endParaRPr lang="zh-CN" altLang="en-US" kern="0" dirty="0">
              <a:latin typeface="仿宋_GB2312" panose="02010609030101010101" pitchFamily="49" charset="-122"/>
              <a:ea typeface="微软雅黑" panose="020B0503020204020204" pitchFamily="34" charset="-122"/>
            </a:endParaRPr>
          </a:p>
        </p:txBody>
      </p:sp>
      <p:sp>
        <p:nvSpPr>
          <p:cNvPr id="29" name="矩形: 圆角 28">
            <a:extLst>
              <a:ext uri="{FF2B5EF4-FFF2-40B4-BE49-F238E27FC236}">
                <a16:creationId xmlns:a16="http://schemas.microsoft.com/office/drawing/2014/main" id="{E2295535-3FCD-4976-8343-6B91C258F8A2}"/>
              </a:ext>
            </a:extLst>
          </p:cNvPr>
          <p:cNvSpPr/>
          <p:nvPr/>
        </p:nvSpPr>
        <p:spPr bwMode="auto">
          <a:xfrm>
            <a:off x="1179772" y="5727161"/>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1600" dirty="0">
                <a:solidFill>
                  <a:schemeClr val="bg1"/>
                </a:solidFill>
                <a:latin typeface="+mj-ea"/>
                <a:ea typeface="+mj-ea"/>
                <a:cs typeface="+mn-ea"/>
              </a:rPr>
              <a:t>要点二十八</a:t>
            </a:r>
          </a:p>
        </p:txBody>
      </p:sp>
      <p:sp>
        <p:nvSpPr>
          <p:cNvPr id="30" name="等腰三角形 29">
            <a:extLst>
              <a:ext uri="{FF2B5EF4-FFF2-40B4-BE49-F238E27FC236}">
                <a16:creationId xmlns:a16="http://schemas.microsoft.com/office/drawing/2014/main" id="{B86CC13E-EE2E-4B8E-972F-280E900C6FBC}"/>
              </a:ext>
            </a:extLst>
          </p:cNvPr>
          <p:cNvSpPr/>
          <p:nvPr/>
        </p:nvSpPr>
        <p:spPr bwMode="auto">
          <a:xfrm rot="5400000">
            <a:off x="2395867" y="585573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1" name="矩形 30">
            <a:extLst>
              <a:ext uri="{FF2B5EF4-FFF2-40B4-BE49-F238E27FC236}">
                <a16:creationId xmlns:a16="http://schemas.microsoft.com/office/drawing/2014/main" id="{C1298C2A-FAFB-4CC5-ABA7-B47FF6DC14B3}"/>
              </a:ext>
            </a:extLst>
          </p:cNvPr>
          <p:cNvSpPr/>
          <p:nvPr/>
        </p:nvSpPr>
        <p:spPr>
          <a:xfrm>
            <a:off x="2828680" y="5739029"/>
            <a:ext cx="7039828" cy="395236"/>
          </a:xfrm>
          <a:prstGeom prst="rect">
            <a:avLst/>
          </a:prstGeom>
        </p:spPr>
        <p:txBody>
          <a:bodyPr wrap="square">
            <a:spAutoFit/>
          </a:bodyPr>
          <a:lstStyle/>
          <a:p>
            <a:pPr algn="just">
              <a:lnSpc>
                <a:spcPct val="120000"/>
              </a:lnSpc>
              <a:spcAft>
                <a:spcPts val="1000"/>
              </a:spcAft>
            </a:pPr>
            <a:r>
              <a:rPr lang="zh-CN" altLang="en-US" dirty="0"/>
              <a:t>增加规定民政部门应当依法进行收养评估。</a:t>
            </a:r>
            <a:endParaRPr lang="zh-CN" altLang="en-US" kern="0" dirty="0">
              <a:latin typeface="仿宋_GB2312" panose="02010609030101010101" pitchFamily="49" charset="-122"/>
              <a:ea typeface="微软雅黑" panose="020B0503020204020204" pitchFamily="34" charset="-122"/>
            </a:endParaRPr>
          </a:p>
        </p:txBody>
      </p:sp>
    </p:spTree>
    <p:extLst>
      <p:ext uri="{BB962C8B-B14F-4D97-AF65-F5344CB8AC3E}">
        <p14:creationId xmlns:p14="http://schemas.microsoft.com/office/powerpoint/2010/main" val="12988494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 calcmode="lin" valueType="num">
                                      <p:cBhvr>
                                        <p:cTn id="9" dur="400" fill="hold"/>
                                        <p:tgtEl>
                                          <p:spTgt spid="3"/>
                                        </p:tgtEl>
                                        <p:attrNameLst>
                                          <p:attrName>style.rotation</p:attrName>
                                        </p:attrNameLst>
                                      </p:cBhvr>
                                      <p:tavLst>
                                        <p:tav tm="0">
                                          <p:val>
                                            <p:fltVal val="90"/>
                                          </p:val>
                                        </p:tav>
                                        <p:tav tm="100000">
                                          <p:val>
                                            <p:fltVal val="0"/>
                                          </p:val>
                                        </p:tav>
                                      </p:tavLst>
                                    </p:anim>
                                    <p:animEffect transition="in" filter="fade">
                                      <p:cBhvr>
                                        <p:cTn id="10" dur="400"/>
                                        <p:tgtEl>
                                          <p:spTgt spid="3"/>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400" fill="hold"/>
                                        <p:tgtEl>
                                          <p:spTgt spid="6"/>
                                        </p:tgtEl>
                                        <p:attrNameLst>
                                          <p:attrName>ppt_w</p:attrName>
                                        </p:attrNameLst>
                                      </p:cBhvr>
                                      <p:tavLst>
                                        <p:tav tm="0">
                                          <p:val>
                                            <p:fltVal val="0"/>
                                          </p:val>
                                        </p:tav>
                                        <p:tav tm="100000">
                                          <p:val>
                                            <p:strVal val="#ppt_w"/>
                                          </p:val>
                                        </p:tav>
                                      </p:tavLst>
                                    </p:anim>
                                    <p:anim calcmode="lin" valueType="num">
                                      <p:cBhvr>
                                        <p:cTn id="24" dur="400" fill="hold"/>
                                        <p:tgtEl>
                                          <p:spTgt spid="6"/>
                                        </p:tgtEl>
                                        <p:attrNameLst>
                                          <p:attrName>ppt_h</p:attrName>
                                        </p:attrNameLst>
                                      </p:cBhvr>
                                      <p:tavLst>
                                        <p:tav tm="0">
                                          <p:val>
                                            <p:fltVal val="0"/>
                                          </p:val>
                                        </p:tav>
                                        <p:tav tm="100000">
                                          <p:val>
                                            <p:strVal val="#ppt_h"/>
                                          </p:val>
                                        </p:tav>
                                      </p:tavLst>
                                    </p:anim>
                                    <p:anim calcmode="lin" valueType="num">
                                      <p:cBhvr>
                                        <p:cTn id="25" dur="400" fill="hold"/>
                                        <p:tgtEl>
                                          <p:spTgt spid="6"/>
                                        </p:tgtEl>
                                        <p:attrNameLst>
                                          <p:attrName>style.rotation</p:attrName>
                                        </p:attrNameLst>
                                      </p:cBhvr>
                                      <p:tavLst>
                                        <p:tav tm="0">
                                          <p:val>
                                            <p:fltVal val="90"/>
                                          </p:val>
                                        </p:tav>
                                        <p:tav tm="100000">
                                          <p:val>
                                            <p:fltVal val="0"/>
                                          </p:val>
                                        </p:tav>
                                      </p:tavLst>
                                    </p:anim>
                                    <p:animEffect transition="in" filter="fade">
                                      <p:cBhvr>
                                        <p:cTn id="26" dur="400"/>
                                        <p:tgtEl>
                                          <p:spTgt spid="6"/>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300"/>
                                        <p:tgtEl>
                                          <p:spTgt spid="7"/>
                                        </p:tgtEl>
                                        <p:attrNameLst>
                                          <p:attrName>ppt_x</p:attrName>
                                        </p:attrNameLst>
                                      </p:cBhvr>
                                      <p:tavLst>
                                        <p:tav tm="0">
                                          <p:val>
                                            <p:strVal val="#ppt_x-#ppt_w*1.125000"/>
                                          </p:val>
                                        </p:tav>
                                        <p:tav tm="100000">
                                          <p:val>
                                            <p:strVal val="#ppt_x"/>
                                          </p:val>
                                        </p:tav>
                                      </p:tavLst>
                                    </p:anim>
                                    <p:animEffect transition="in" filter="wipe(right)">
                                      <p:cBhvr>
                                        <p:cTn id="31" dur="300"/>
                                        <p:tgtEl>
                                          <p:spTgt spid="7"/>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400" fill="hold"/>
                                        <p:tgtEl>
                                          <p:spTgt spid="9"/>
                                        </p:tgtEl>
                                        <p:attrNameLst>
                                          <p:attrName>ppt_w</p:attrName>
                                        </p:attrNameLst>
                                      </p:cBhvr>
                                      <p:tavLst>
                                        <p:tav tm="0">
                                          <p:val>
                                            <p:fltVal val="0"/>
                                          </p:val>
                                        </p:tav>
                                        <p:tav tm="100000">
                                          <p:val>
                                            <p:strVal val="#ppt_w"/>
                                          </p:val>
                                        </p:tav>
                                      </p:tavLst>
                                    </p:anim>
                                    <p:anim calcmode="lin" valueType="num">
                                      <p:cBhvr>
                                        <p:cTn id="40" dur="400" fill="hold"/>
                                        <p:tgtEl>
                                          <p:spTgt spid="9"/>
                                        </p:tgtEl>
                                        <p:attrNameLst>
                                          <p:attrName>ppt_h</p:attrName>
                                        </p:attrNameLst>
                                      </p:cBhvr>
                                      <p:tavLst>
                                        <p:tav tm="0">
                                          <p:val>
                                            <p:fltVal val="0"/>
                                          </p:val>
                                        </p:tav>
                                        <p:tav tm="100000">
                                          <p:val>
                                            <p:strVal val="#ppt_h"/>
                                          </p:val>
                                        </p:tav>
                                      </p:tavLst>
                                    </p:anim>
                                    <p:anim calcmode="lin" valueType="num">
                                      <p:cBhvr>
                                        <p:cTn id="41" dur="400" fill="hold"/>
                                        <p:tgtEl>
                                          <p:spTgt spid="9"/>
                                        </p:tgtEl>
                                        <p:attrNameLst>
                                          <p:attrName>style.rotation</p:attrName>
                                        </p:attrNameLst>
                                      </p:cBhvr>
                                      <p:tavLst>
                                        <p:tav tm="0">
                                          <p:val>
                                            <p:fltVal val="90"/>
                                          </p:val>
                                        </p:tav>
                                        <p:tav tm="100000">
                                          <p:val>
                                            <p:fltVal val="0"/>
                                          </p:val>
                                        </p:tav>
                                      </p:tavLst>
                                    </p:anim>
                                    <p:animEffect transition="in" filter="fade">
                                      <p:cBhvr>
                                        <p:cTn id="42" dur="400"/>
                                        <p:tgtEl>
                                          <p:spTgt spid="9"/>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300"/>
                                        <p:tgtEl>
                                          <p:spTgt spid="10"/>
                                        </p:tgtEl>
                                        <p:attrNameLst>
                                          <p:attrName>ppt_x</p:attrName>
                                        </p:attrNameLst>
                                      </p:cBhvr>
                                      <p:tavLst>
                                        <p:tav tm="0">
                                          <p:val>
                                            <p:strVal val="#ppt_x-#ppt_w*1.125000"/>
                                          </p:val>
                                        </p:tav>
                                        <p:tav tm="100000">
                                          <p:val>
                                            <p:strVal val="#ppt_x"/>
                                          </p:val>
                                        </p:tav>
                                      </p:tavLst>
                                    </p:anim>
                                    <p:animEffect transition="in" filter="wipe(right)">
                                      <p:cBhvr>
                                        <p:cTn id="47" dur="300"/>
                                        <p:tgtEl>
                                          <p:spTgt spid="10"/>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400" fill="hold"/>
                                        <p:tgtEl>
                                          <p:spTgt spid="12"/>
                                        </p:tgtEl>
                                        <p:attrNameLst>
                                          <p:attrName>ppt_w</p:attrName>
                                        </p:attrNameLst>
                                      </p:cBhvr>
                                      <p:tavLst>
                                        <p:tav tm="0">
                                          <p:val>
                                            <p:fltVal val="0"/>
                                          </p:val>
                                        </p:tav>
                                        <p:tav tm="100000">
                                          <p:val>
                                            <p:strVal val="#ppt_w"/>
                                          </p:val>
                                        </p:tav>
                                      </p:tavLst>
                                    </p:anim>
                                    <p:anim calcmode="lin" valueType="num">
                                      <p:cBhvr>
                                        <p:cTn id="56" dur="400" fill="hold"/>
                                        <p:tgtEl>
                                          <p:spTgt spid="12"/>
                                        </p:tgtEl>
                                        <p:attrNameLst>
                                          <p:attrName>ppt_h</p:attrName>
                                        </p:attrNameLst>
                                      </p:cBhvr>
                                      <p:tavLst>
                                        <p:tav tm="0">
                                          <p:val>
                                            <p:fltVal val="0"/>
                                          </p:val>
                                        </p:tav>
                                        <p:tav tm="100000">
                                          <p:val>
                                            <p:strVal val="#ppt_h"/>
                                          </p:val>
                                        </p:tav>
                                      </p:tavLst>
                                    </p:anim>
                                    <p:anim calcmode="lin" valueType="num">
                                      <p:cBhvr>
                                        <p:cTn id="57" dur="400" fill="hold"/>
                                        <p:tgtEl>
                                          <p:spTgt spid="12"/>
                                        </p:tgtEl>
                                        <p:attrNameLst>
                                          <p:attrName>style.rotation</p:attrName>
                                        </p:attrNameLst>
                                      </p:cBhvr>
                                      <p:tavLst>
                                        <p:tav tm="0">
                                          <p:val>
                                            <p:fltVal val="90"/>
                                          </p:val>
                                        </p:tav>
                                        <p:tav tm="100000">
                                          <p:val>
                                            <p:fltVal val="0"/>
                                          </p:val>
                                        </p:tav>
                                      </p:tavLst>
                                    </p:anim>
                                    <p:animEffect transition="in" filter="fade">
                                      <p:cBhvr>
                                        <p:cTn id="58" dur="400"/>
                                        <p:tgtEl>
                                          <p:spTgt spid="12"/>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300"/>
                                        <p:tgtEl>
                                          <p:spTgt spid="13"/>
                                        </p:tgtEl>
                                        <p:attrNameLst>
                                          <p:attrName>ppt_x</p:attrName>
                                        </p:attrNameLst>
                                      </p:cBhvr>
                                      <p:tavLst>
                                        <p:tav tm="0">
                                          <p:val>
                                            <p:strVal val="#ppt_x-#ppt_w*1.125000"/>
                                          </p:val>
                                        </p:tav>
                                        <p:tav tm="100000">
                                          <p:val>
                                            <p:strVal val="#ppt_x"/>
                                          </p:val>
                                        </p:tav>
                                      </p:tavLst>
                                    </p:anim>
                                    <p:animEffect transition="in" filter="wipe(right)">
                                      <p:cBhvr>
                                        <p:cTn id="63" dur="300"/>
                                        <p:tgtEl>
                                          <p:spTgt spid="13"/>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400" fill="hold"/>
                                        <p:tgtEl>
                                          <p:spTgt spid="15"/>
                                        </p:tgtEl>
                                        <p:attrNameLst>
                                          <p:attrName>ppt_w</p:attrName>
                                        </p:attrNameLst>
                                      </p:cBhvr>
                                      <p:tavLst>
                                        <p:tav tm="0">
                                          <p:val>
                                            <p:fltVal val="0"/>
                                          </p:val>
                                        </p:tav>
                                        <p:tav tm="100000">
                                          <p:val>
                                            <p:strVal val="#ppt_w"/>
                                          </p:val>
                                        </p:tav>
                                      </p:tavLst>
                                    </p:anim>
                                    <p:anim calcmode="lin" valueType="num">
                                      <p:cBhvr>
                                        <p:cTn id="72" dur="400" fill="hold"/>
                                        <p:tgtEl>
                                          <p:spTgt spid="15"/>
                                        </p:tgtEl>
                                        <p:attrNameLst>
                                          <p:attrName>ppt_h</p:attrName>
                                        </p:attrNameLst>
                                      </p:cBhvr>
                                      <p:tavLst>
                                        <p:tav tm="0">
                                          <p:val>
                                            <p:fltVal val="0"/>
                                          </p:val>
                                        </p:tav>
                                        <p:tav tm="100000">
                                          <p:val>
                                            <p:strVal val="#ppt_h"/>
                                          </p:val>
                                        </p:tav>
                                      </p:tavLst>
                                    </p:anim>
                                    <p:anim calcmode="lin" valueType="num">
                                      <p:cBhvr>
                                        <p:cTn id="73" dur="400" fill="hold"/>
                                        <p:tgtEl>
                                          <p:spTgt spid="15"/>
                                        </p:tgtEl>
                                        <p:attrNameLst>
                                          <p:attrName>style.rotation</p:attrName>
                                        </p:attrNameLst>
                                      </p:cBhvr>
                                      <p:tavLst>
                                        <p:tav tm="0">
                                          <p:val>
                                            <p:fltVal val="90"/>
                                          </p:val>
                                        </p:tav>
                                        <p:tav tm="100000">
                                          <p:val>
                                            <p:fltVal val="0"/>
                                          </p:val>
                                        </p:tav>
                                      </p:tavLst>
                                    </p:anim>
                                    <p:animEffect transition="in" filter="fade">
                                      <p:cBhvr>
                                        <p:cTn id="74" dur="400"/>
                                        <p:tgtEl>
                                          <p:spTgt spid="15"/>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additive="base">
                                        <p:cTn id="78" dur="300"/>
                                        <p:tgtEl>
                                          <p:spTgt spid="16"/>
                                        </p:tgtEl>
                                        <p:attrNameLst>
                                          <p:attrName>ppt_x</p:attrName>
                                        </p:attrNameLst>
                                      </p:cBhvr>
                                      <p:tavLst>
                                        <p:tav tm="0">
                                          <p:val>
                                            <p:strVal val="#ppt_x-#ppt_w*1.125000"/>
                                          </p:val>
                                        </p:tav>
                                        <p:tav tm="100000">
                                          <p:val>
                                            <p:strVal val="#ppt_x"/>
                                          </p:val>
                                        </p:tav>
                                      </p:tavLst>
                                    </p:anim>
                                    <p:animEffect transition="in" filter="wipe(right)">
                                      <p:cBhvr>
                                        <p:cTn id="79" dur="300"/>
                                        <p:tgtEl>
                                          <p:spTgt spid="16"/>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childTnLst>
                          </p:cTn>
                        </p:par>
                        <p:par>
                          <p:cTn id="84" fill="hold">
                            <p:stCondLst>
                              <p:cond delay="6000"/>
                            </p:stCondLst>
                            <p:childTnLst>
                              <p:par>
                                <p:cTn id="85" presetID="31" presetClass="entr" presetSubtype="0" fill="hold" grpId="0" nodeType="after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400" fill="hold"/>
                                        <p:tgtEl>
                                          <p:spTgt spid="18"/>
                                        </p:tgtEl>
                                        <p:attrNameLst>
                                          <p:attrName>ppt_w</p:attrName>
                                        </p:attrNameLst>
                                      </p:cBhvr>
                                      <p:tavLst>
                                        <p:tav tm="0">
                                          <p:val>
                                            <p:fltVal val="0"/>
                                          </p:val>
                                        </p:tav>
                                        <p:tav tm="100000">
                                          <p:val>
                                            <p:strVal val="#ppt_w"/>
                                          </p:val>
                                        </p:tav>
                                      </p:tavLst>
                                    </p:anim>
                                    <p:anim calcmode="lin" valueType="num">
                                      <p:cBhvr>
                                        <p:cTn id="88" dur="400" fill="hold"/>
                                        <p:tgtEl>
                                          <p:spTgt spid="18"/>
                                        </p:tgtEl>
                                        <p:attrNameLst>
                                          <p:attrName>ppt_h</p:attrName>
                                        </p:attrNameLst>
                                      </p:cBhvr>
                                      <p:tavLst>
                                        <p:tav tm="0">
                                          <p:val>
                                            <p:fltVal val="0"/>
                                          </p:val>
                                        </p:tav>
                                        <p:tav tm="100000">
                                          <p:val>
                                            <p:strVal val="#ppt_h"/>
                                          </p:val>
                                        </p:tav>
                                      </p:tavLst>
                                    </p:anim>
                                    <p:anim calcmode="lin" valueType="num">
                                      <p:cBhvr>
                                        <p:cTn id="89" dur="400" fill="hold"/>
                                        <p:tgtEl>
                                          <p:spTgt spid="18"/>
                                        </p:tgtEl>
                                        <p:attrNameLst>
                                          <p:attrName>style.rotation</p:attrName>
                                        </p:attrNameLst>
                                      </p:cBhvr>
                                      <p:tavLst>
                                        <p:tav tm="0">
                                          <p:val>
                                            <p:fltVal val="90"/>
                                          </p:val>
                                        </p:tav>
                                        <p:tav tm="100000">
                                          <p:val>
                                            <p:fltVal val="0"/>
                                          </p:val>
                                        </p:tav>
                                      </p:tavLst>
                                    </p:anim>
                                    <p:animEffect transition="in" filter="fade">
                                      <p:cBhvr>
                                        <p:cTn id="90" dur="400"/>
                                        <p:tgtEl>
                                          <p:spTgt spid="18"/>
                                        </p:tgtEl>
                                      </p:cBhvr>
                                    </p:animEffect>
                                  </p:childTnLst>
                                </p:cTn>
                              </p:par>
                            </p:childTnLst>
                          </p:cTn>
                        </p:par>
                        <p:par>
                          <p:cTn id="91" fill="hold">
                            <p:stCondLst>
                              <p:cond delay="6400"/>
                            </p:stCondLst>
                            <p:childTnLst>
                              <p:par>
                                <p:cTn id="92" presetID="12" presetClass="entr" presetSubtype="8"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additive="base">
                                        <p:cTn id="94" dur="300"/>
                                        <p:tgtEl>
                                          <p:spTgt spid="19"/>
                                        </p:tgtEl>
                                        <p:attrNameLst>
                                          <p:attrName>ppt_x</p:attrName>
                                        </p:attrNameLst>
                                      </p:cBhvr>
                                      <p:tavLst>
                                        <p:tav tm="0">
                                          <p:val>
                                            <p:strVal val="#ppt_x-#ppt_w*1.125000"/>
                                          </p:val>
                                        </p:tav>
                                        <p:tav tm="100000">
                                          <p:val>
                                            <p:strVal val="#ppt_x"/>
                                          </p:val>
                                        </p:tav>
                                      </p:tavLst>
                                    </p:anim>
                                    <p:animEffect transition="in" filter="wipe(right)">
                                      <p:cBhvr>
                                        <p:cTn id="95" dur="300"/>
                                        <p:tgtEl>
                                          <p:spTgt spid="19"/>
                                        </p:tgtEl>
                                      </p:cBhvr>
                                    </p:animEffect>
                                  </p:childTnLst>
                                </p:cTn>
                              </p:par>
                            </p:childTnLst>
                          </p:cTn>
                        </p:par>
                        <p:par>
                          <p:cTn id="96" fill="hold">
                            <p:stCondLst>
                              <p:cond delay="6700"/>
                            </p:stCondLst>
                            <p:childTnLst>
                              <p:par>
                                <p:cTn id="97" presetID="22" presetClass="entr" presetSubtype="8" fill="hold" grpId="0" nodeType="after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wipe(left)">
                                      <p:cBhvr>
                                        <p:cTn id="99" dur="500"/>
                                        <p:tgtEl>
                                          <p:spTgt spid="20"/>
                                        </p:tgtEl>
                                      </p:cBhvr>
                                    </p:animEffect>
                                  </p:childTnLst>
                                </p:cTn>
                              </p:par>
                            </p:childTnLst>
                          </p:cTn>
                        </p:par>
                        <p:par>
                          <p:cTn id="100" fill="hold">
                            <p:stCondLst>
                              <p:cond delay="7200"/>
                            </p:stCondLst>
                            <p:childTnLst>
                              <p:par>
                                <p:cTn id="101" presetID="31" presetClass="entr" presetSubtype="0" fill="hold" grpId="0" nodeType="after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p:cTn id="103" dur="400" fill="hold"/>
                                        <p:tgtEl>
                                          <p:spTgt spid="21"/>
                                        </p:tgtEl>
                                        <p:attrNameLst>
                                          <p:attrName>ppt_w</p:attrName>
                                        </p:attrNameLst>
                                      </p:cBhvr>
                                      <p:tavLst>
                                        <p:tav tm="0">
                                          <p:val>
                                            <p:fltVal val="0"/>
                                          </p:val>
                                        </p:tav>
                                        <p:tav tm="100000">
                                          <p:val>
                                            <p:strVal val="#ppt_w"/>
                                          </p:val>
                                        </p:tav>
                                      </p:tavLst>
                                    </p:anim>
                                    <p:anim calcmode="lin" valueType="num">
                                      <p:cBhvr>
                                        <p:cTn id="104" dur="400" fill="hold"/>
                                        <p:tgtEl>
                                          <p:spTgt spid="21"/>
                                        </p:tgtEl>
                                        <p:attrNameLst>
                                          <p:attrName>ppt_h</p:attrName>
                                        </p:attrNameLst>
                                      </p:cBhvr>
                                      <p:tavLst>
                                        <p:tav tm="0">
                                          <p:val>
                                            <p:fltVal val="0"/>
                                          </p:val>
                                        </p:tav>
                                        <p:tav tm="100000">
                                          <p:val>
                                            <p:strVal val="#ppt_h"/>
                                          </p:val>
                                        </p:tav>
                                      </p:tavLst>
                                    </p:anim>
                                    <p:anim calcmode="lin" valueType="num">
                                      <p:cBhvr>
                                        <p:cTn id="105" dur="400" fill="hold"/>
                                        <p:tgtEl>
                                          <p:spTgt spid="21"/>
                                        </p:tgtEl>
                                        <p:attrNameLst>
                                          <p:attrName>style.rotation</p:attrName>
                                        </p:attrNameLst>
                                      </p:cBhvr>
                                      <p:tavLst>
                                        <p:tav tm="0">
                                          <p:val>
                                            <p:fltVal val="90"/>
                                          </p:val>
                                        </p:tav>
                                        <p:tav tm="100000">
                                          <p:val>
                                            <p:fltVal val="0"/>
                                          </p:val>
                                        </p:tav>
                                      </p:tavLst>
                                    </p:anim>
                                    <p:animEffect transition="in" filter="fade">
                                      <p:cBhvr>
                                        <p:cTn id="106" dur="400"/>
                                        <p:tgtEl>
                                          <p:spTgt spid="21"/>
                                        </p:tgtEl>
                                      </p:cBhvr>
                                    </p:animEffect>
                                  </p:childTnLst>
                                </p:cTn>
                              </p:par>
                            </p:childTnLst>
                          </p:cTn>
                        </p:par>
                        <p:par>
                          <p:cTn id="107" fill="hold">
                            <p:stCondLst>
                              <p:cond delay="7600"/>
                            </p:stCondLst>
                            <p:childTnLst>
                              <p:par>
                                <p:cTn id="108" presetID="12" presetClass="entr" presetSubtype="8" fill="hold" grpId="0" nodeType="afterEffect">
                                  <p:stCondLst>
                                    <p:cond delay="0"/>
                                  </p:stCondLst>
                                  <p:childTnLst>
                                    <p:set>
                                      <p:cBhvr>
                                        <p:cTn id="109" dur="1" fill="hold">
                                          <p:stCondLst>
                                            <p:cond delay="0"/>
                                          </p:stCondLst>
                                        </p:cTn>
                                        <p:tgtEl>
                                          <p:spTgt spid="22"/>
                                        </p:tgtEl>
                                        <p:attrNameLst>
                                          <p:attrName>style.visibility</p:attrName>
                                        </p:attrNameLst>
                                      </p:cBhvr>
                                      <p:to>
                                        <p:strVal val="visible"/>
                                      </p:to>
                                    </p:set>
                                    <p:anim calcmode="lin" valueType="num">
                                      <p:cBhvr additive="base">
                                        <p:cTn id="110" dur="300"/>
                                        <p:tgtEl>
                                          <p:spTgt spid="22"/>
                                        </p:tgtEl>
                                        <p:attrNameLst>
                                          <p:attrName>ppt_x</p:attrName>
                                        </p:attrNameLst>
                                      </p:cBhvr>
                                      <p:tavLst>
                                        <p:tav tm="0">
                                          <p:val>
                                            <p:strVal val="#ppt_x-#ppt_w*1.125000"/>
                                          </p:val>
                                        </p:tav>
                                        <p:tav tm="100000">
                                          <p:val>
                                            <p:strVal val="#ppt_x"/>
                                          </p:val>
                                        </p:tav>
                                      </p:tavLst>
                                    </p:anim>
                                    <p:animEffect transition="in" filter="wipe(right)">
                                      <p:cBhvr>
                                        <p:cTn id="111" dur="300"/>
                                        <p:tgtEl>
                                          <p:spTgt spid="22"/>
                                        </p:tgtEl>
                                      </p:cBhvr>
                                    </p:animEffect>
                                  </p:childTnLst>
                                </p:cTn>
                              </p:par>
                            </p:childTnLst>
                          </p:cTn>
                        </p:par>
                        <p:par>
                          <p:cTn id="112" fill="hold">
                            <p:stCondLst>
                              <p:cond delay="7900"/>
                            </p:stCondLst>
                            <p:childTnLst>
                              <p:par>
                                <p:cTn id="113" presetID="22" presetClass="entr" presetSubtype="8" fill="hold" grpId="0" nodeType="afterEffect">
                                  <p:stCondLst>
                                    <p:cond delay="0"/>
                                  </p:stCondLst>
                                  <p:childTnLst>
                                    <p:set>
                                      <p:cBhvr>
                                        <p:cTn id="114" dur="1" fill="hold">
                                          <p:stCondLst>
                                            <p:cond delay="0"/>
                                          </p:stCondLst>
                                        </p:cTn>
                                        <p:tgtEl>
                                          <p:spTgt spid="23"/>
                                        </p:tgtEl>
                                        <p:attrNameLst>
                                          <p:attrName>style.visibility</p:attrName>
                                        </p:attrNameLst>
                                      </p:cBhvr>
                                      <p:to>
                                        <p:strVal val="visible"/>
                                      </p:to>
                                    </p:set>
                                    <p:animEffect transition="in" filter="wipe(left)">
                                      <p:cBhvr>
                                        <p:cTn id="115" dur="500"/>
                                        <p:tgtEl>
                                          <p:spTgt spid="23"/>
                                        </p:tgtEl>
                                      </p:cBhvr>
                                    </p:animEffect>
                                  </p:childTnLst>
                                </p:cTn>
                              </p:par>
                            </p:childTnLst>
                          </p:cTn>
                        </p:par>
                        <p:par>
                          <p:cTn id="116" fill="hold">
                            <p:stCondLst>
                              <p:cond delay="8400"/>
                            </p:stCondLst>
                            <p:childTnLst>
                              <p:par>
                                <p:cTn id="117" presetID="31" presetClass="entr" presetSubtype="0" fill="hold" grpId="0" nodeType="afterEffect">
                                  <p:stCondLst>
                                    <p:cond delay="0"/>
                                  </p:stCondLst>
                                  <p:childTnLst>
                                    <p:set>
                                      <p:cBhvr>
                                        <p:cTn id="118" dur="1" fill="hold">
                                          <p:stCondLst>
                                            <p:cond delay="0"/>
                                          </p:stCondLst>
                                        </p:cTn>
                                        <p:tgtEl>
                                          <p:spTgt spid="26"/>
                                        </p:tgtEl>
                                        <p:attrNameLst>
                                          <p:attrName>style.visibility</p:attrName>
                                        </p:attrNameLst>
                                      </p:cBhvr>
                                      <p:to>
                                        <p:strVal val="visible"/>
                                      </p:to>
                                    </p:set>
                                    <p:anim calcmode="lin" valueType="num">
                                      <p:cBhvr>
                                        <p:cTn id="119" dur="400" fill="hold"/>
                                        <p:tgtEl>
                                          <p:spTgt spid="26"/>
                                        </p:tgtEl>
                                        <p:attrNameLst>
                                          <p:attrName>ppt_w</p:attrName>
                                        </p:attrNameLst>
                                      </p:cBhvr>
                                      <p:tavLst>
                                        <p:tav tm="0">
                                          <p:val>
                                            <p:fltVal val="0"/>
                                          </p:val>
                                        </p:tav>
                                        <p:tav tm="100000">
                                          <p:val>
                                            <p:strVal val="#ppt_w"/>
                                          </p:val>
                                        </p:tav>
                                      </p:tavLst>
                                    </p:anim>
                                    <p:anim calcmode="lin" valueType="num">
                                      <p:cBhvr>
                                        <p:cTn id="120" dur="400" fill="hold"/>
                                        <p:tgtEl>
                                          <p:spTgt spid="26"/>
                                        </p:tgtEl>
                                        <p:attrNameLst>
                                          <p:attrName>ppt_h</p:attrName>
                                        </p:attrNameLst>
                                      </p:cBhvr>
                                      <p:tavLst>
                                        <p:tav tm="0">
                                          <p:val>
                                            <p:fltVal val="0"/>
                                          </p:val>
                                        </p:tav>
                                        <p:tav tm="100000">
                                          <p:val>
                                            <p:strVal val="#ppt_h"/>
                                          </p:val>
                                        </p:tav>
                                      </p:tavLst>
                                    </p:anim>
                                    <p:anim calcmode="lin" valueType="num">
                                      <p:cBhvr>
                                        <p:cTn id="121" dur="400" fill="hold"/>
                                        <p:tgtEl>
                                          <p:spTgt spid="26"/>
                                        </p:tgtEl>
                                        <p:attrNameLst>
                                          <p:attrName>style.rotation</p:attrName>
                                        </p:attrNameLst>
                                      </p:cBhvr>
                                      <p:tavLst>
                                        <p:tav tm="0">
                                          <p:val>
                                            <p:fltVal val="90"/>
                                          </p:val>
                                        </p:tav>
                                        <p:tav tm="100000">
                                          <p:val>
                                            <p:fltVal val="0"/>
                                          </p:val>
                                        </p:tav>
                                      </p:tavLst>
                                    </p:anim>
                                    <p:animEffect transition="in" filter="fade">
                                      <p:cBhvr>
                                        <p:cTn id="122" dur="400"/>
                                        <p:tgtEl>
                                          <p:spTgt spid="26"/>
                                        </p:tgtEl>
                                      </p:cBhvr>
                                    </p:animEffect>
                                  </p:childTnLst>
                                </p:cTn>
                              </p:par>
                            </p:childTnLst>
                          </p:cTn>
                        </p:par>
                        <p:par>
                          <p:cTn id="123" fill="hold">
                            <p:stCondLst>
                              <p:cond delay="8800"/>
                            </p:stCondLst>
                            <p:childTnLst>
                              <p:par>
                                <p:cTn id="124" presetID="12" presetClass="entr" presetSubtype="8" fill="hold" grpId="0" nodeType="afterEffect">
                                  <p:stCondLst>
                                    <p:cond delay="0"/>
                                  </p:stCondLst>
                                  <p:childTnLst>
                                    <p:set>
                                      <p:cBhvr>
                                        <p:cTn id="125" dur="1" fill="hold">
                                          <p:stCondLst>
                                            <p:cond delay="0"/>
                                          </p:stCondLst>
                                        </p:cTn>
                                        <p:tgtEl>
                                          <p:spTgt spid="27"/>
                                        </p:tgtEl>
                                        <p:attrNameLst>
                                          <p:attrName>style.visibility</p:attrName>
                                        </p:attrNameLst>
                                      </p:cBhvr>
                                      <p:to>
                                        <p:strVal val="visible"/>
                                      </p:to>
                                    </p:set>
                                    <p:anim calcmode="lin" valueType="num">
                                      <p:cBhvr additive="base">
                                        <p:cTn id="126" dur="300"/>
                                        <p:tgtEl>
                                          <p:spTgt spid="27"/>
                                        </p:tgtEl>
                                        <p:attrNameLst>
                                          <p:attrName>ppt_x</p:attrName>
                                        </p:attrNameLst>
                                      </p:cBhvr>
                                      <p:tavLst>
                                        <p:tav tm="0">
                                          <p:val>
                                            <p:strVal val="#ppt_x-#ppt_w*1.125000"/>
                                          </p:val>
                                        </p:tav>
                                        <p:tav tm="100000">
                                          <p:val>
                                            <p:strVal val="#ppt_x"/>
                                          </p:val>
                                        </p:tav>
                                      </p:tavLst>
                                    </p:anim>
                                    <p:animEffect transition="in" filter="wipe(right)">
                                      <p:cBhvr>
                                        <p:cTn id="127" dur="300"/>
                                        <p:tgtEl>
                                          <p:spTgt spid="27"/>
                                        </p:tgtEl>
                                      </p:cBhvr>
                                    </p:animEffect>
                                  </p:childTnLst>
                                </p:cTn>
                              </p:par>
                            </p:childTnLst>
                          </p:cTn>
                        </p:par>
                        <p:par>
                          <p:cTn id="128" fill="hold">
                            <p:stCondLst>
                              <p:cond delay="9100"/>
                            </p:stCondLst>
                            <p:childTnLst>
                              <p:par>
                                <p:cTn id="129" presetID="22" presetClass="entr" presetSubtype="8" fill="hold" grpId="0" nodeType="after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wipe(left)">
                                      <p:cBhvr>
                                        <p:cTn id="131" dur="500"/>
                                        <p:tgtEl>
                                          <p:spTgt spid="28"/>
                                        </p:tgtEl>
                                      </p:cBhvr>
                                    </p:animEffect>
                                  </p:childTnLst>
                                </p:cTn>
                              </p:par>
                            </p:childTnLst>
                          </p:cTn>
                        </p:par>
                        <p:par>
                          <p:cTn id="132" fill="hold">
                            <p:stCondLst>
                              <p:cond delay="9600"/>
                            </p:stCondLst>
                            <p:childTnLst>
                              <p:par>
                                <p:cTn id="133" presetID="31" presetClass="entr" presetSubtype="0" fill="hold" grpId="0" nodeType="afterEffect">
                                  <p:stCondLst>
                                    <p:cond delay="0"/>
                                  </p:stCondLst>
                                  <p:childTnLst>
                                    <p:set>
                                      <p:cBhvr>
                                        <p:cTn id="134" dur="1" fill="hold">
                                          <p:stCondLst>
                                            <p:cond delay="0"/>
                                          </p:stCondLst>
                                        </p:cTn>
                                        <p:tgtEl>
                                          <p:spTgt spid="29"/>
                                        </p:tgtEl>
                                        <p:attrNameLst>
                                          <p:attrName>style.visibility</p:attrName>
                                        </p:attrNameLst>
                                      </p:cBhvr>
                                      <p:to>
                                        <p:strVal val="visible"/>
                                      </p:to>
                                    </p:set>
                                    <p:anim calcmode="lin" valueType="num">
                                      <p:cBhvr>
                                        <p:cTn id="135" dur="400" fill="hold"/>
                                        <p:tgtEl>
                                          <p:spTgt spid="29"/>
                                        </p:tgtEl>
                                        <p:attrNameLst>
                                          <p:attrName>ppt_w</p:attrName>
                                        </p:attrNameLst>
                                      </p:cBhvr>
                                      <p:tavLst>
                                        <p:tav tm="0">
                                          <p:val>
                                            <p:fltVal val="0"/>
                                          </p:val>
                                        </p:tav>
                                        <p:tav tm="100000">
                                          <p:val>
                                            <p:strVal val="#ppt_w"/>
                                          </p:val>
                                        </p:tav>
                                      </p:tavLst>
                                    </p:anim>
                                    <p:anim calcmode="lin" valueType="num">
                                      <p:cBhvr>
                                        <p:cTn id="136" dur="400" fill="hold"/>
                                        <p:tgtEl>
                                          <p:spTgt spid="29"/>
                                        </p:tgtEl>
                                        <p:attrNameLst>
                                          <p:attrName>ppt_h</p:attrName>
                                        </p:attrNameLst>
                                      </p:cBhvr>
                                      <p:tavLst>
                                        <p:tav tm="0">
                                          <p:val>
                                            <p:fltVal val="0"/>
                                          </p:val>
                                        </p:tav>
                                        <p:tav tm="100000">
                                          <p:val>
                                            <p:strVal val="#ppt_h"/>
                                          </p:val>
                                        </p:tav>
                                      </p:tavLst>
                                    </p:anim>
                                    <p:anim calcmode="lin" valueType="num">
                                      <p:cBhvr>
                                        <p:cTn id="137" dur="400" fill="hold"/>
                                        <p:tgtEl>
                                          <p:spTgt spid="29"/>
                                        </p:tgtEl>
                                        <p:attrNameLst>
                                          <p:attrName>style.rotation</p:attrName>
                                        </p:attrNameLst>
                                      </p:cBhvr>
                                      <p:tavLst>
                                        <p:tav tm="0">
                                          <p:val>
                                            <p:fltVal val="90"/>
                                          </p:val>
                                        </p:tav>
                                        <p:tav tm="100000">
                                          <p:val>
                                            <p:fltVal val="0"/>
                                          </p:val>
                                        </p:tav>
                                      </p:tavLst>
                                    </p:anim>
                                    <p:animEffect transition="in" filter="fade">
                                      <p:cBhvr>
                                        <p:cTn id="138" dur="400"/>
                                        <p:tgtEl>
                                          <p:spTgt spid="29"/>
                                        </p:tgtEl>
                                      </p:cBhvr>
                                    </p:animEffect>
                                  </p:childTnLst>
                                </p:cTn>
                              </p:par>
                            </p:childTnLst>
                          </p:cTn>
                        </p:par>
                        <p:par>
                          <p:cTn id="139" fill="hold">
                            <p:stCondLst>
                              <p:cond delay="10000"/>
                            </p:stCondLst>
                            <p:childTnLst>
                              <p:par>
                                <p:cTn id="140" presetID="12" presetClass="entr" presetSubtype="8" fill="hold" grpId="0" nodeType="afterEffect">
                                  <p:stCondLst>
                                    <p:cond delay="0"/>
                                  </p:stCondLst>
                                  <p:childTnLst>
                                    <p:set>
                                      <p:cBhvr>
                                        <p:cTn id="141" dur="1" fill="hold">
                                          <p:stCondLst>
                                            <p:cond delay="0"/>
                                          </p:stCondLst>
                                        </p:cTn>
                                        <p:tgtEl>
                                          <p:spTgt spid="30"/>
                                        </p:tgtEl>
                                        <p:attrNameLst>
                                          <p:attrName>style.visibility</p:attrName>
                                        </p:attrNameLst>
                                      </p:cBhvr>
                                      <p:to>
                                        <p:strVal val="visible"/>
                                      </p:to>
                                    </p:set>
                                    <p:anim calcmode="lin" valueType="num">
                                      <p:cBhvr additive="base">
                                        <p:cTn id="142" dur="300"/>
                                        <p:tgtEl>
                                          <p:spTgt spid="30"/>
                                        </p:tgtEl>
                                        <p:attrNameLst>
                                          <p:attrName>ppt_x</p:attrName>
                                        </p:attrNameLst>
                                      </p:cBhvr>
                                      <p:tavLst>
                                        <p:tav tm="0">
                                          <p:val>
                                            <p:strVal val="#ppt_x-#ppt_w*1.125000"/>
                                          </p:val>
                                        </p:tav>
                                        <p:tav tm="100000">
                                          <p:val>
                                            <p:strVal val="#ppt_x"/>
                                          </p:val>
                                        </p:tav>
                                      </p:tavLst>
                                    </p:anim>
                                    <p:animEffect transition="in" filter="wipe(right)">
                                      <p:cBhvr>
                                        <p:cTn id="143" dur="300"/>
                                        <p:tgtEl>
                                          <p:spTgt spid="30"/>
                                        </p:tgtEl>
                                      </p:cBhvr>
                                    </p:animEffect>
                                  </p:childTnLst>
                                </p:cTn>
                              </p:par>
                            </p:childTnLst>
                          </p:cTn>
                        </p:par>
                        <p:par>
                          <p:cTn id="144" fill="hold">
                            <p:stCondLst>
                              <p:cond delay="10300"/>
                            </p:stCondLst>
                            <p:childTnLst>
                              <p:par>
                                <p:cTn id="145" presetID="22" presetClass="entr" presetSubtype="8" fill="hold" grpId="0" nodeType="afterEffect">
                                  <p:stCondLst>
                                    <p:cond delay="0"/>
                                  </p:stCondLst>
                                  <p:childTnLst>
                                    <p:set>
                                      <p:cBhvr>
                                        <p:cTn id="146" dur="1" fill="hold">
                                          <p:stCondLst>
                                            <p:cond delay="0"/>
                                          </p:stCondLst>
                                        </p:cTn>
                                        <p:tgtEl>
                                          <p:spTgt spid="31"/>
                                        </p:tgtEl>
                                        <p:attrNameLst>
                                          <p:attrName>style.visibility</p:attrName>
                                        </p:attrNameLst>
                                      </p:cBhvr>
                                      <p:to>
                                        <p:strVal val="visible"/>
                                      </p:to>
                                    </p:set>
                                    <p:animEffect transition="in" filter="wipe(left)">
                                      <p:cBhvr>
                                        <p:cTn id="14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6" grpId="0" animBg="1"/>
      <p:bldP spid="27" grpId="0" animBg="1"/>
      <p:bldP spid="28" grpId="0"/>
      <p:bldP spid="29" grpId="0" animBg="1"/>
      <p:bldP spid="30" grpId="0" animBg="1"/>
      <p:bldP spid="3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807CAA3-5E2F-47F3-8536-43E79888F6B7}"/>
              </a:ext>
            </a:extLst>
          </p:cNvPr>
          <p:cNvSpPr/>
          <p:nvPr/>
        </p:nvSpPr>
        <p:spPr>
          <a:xfrm>
            <a:off x="1185863" y="1256438"/>
            <a:ext cx="1114425" cy="844617"/>
          </a:xfrm>
          <a:prstGeom prst="roundRect">
            <a:avLst/>
          </a:prstGeom>
          <a:ln>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sz="2000" dirty="0">
                <a:solidFill>
                  <a:prstClr val="white"/>
                </a:solidFill>
                <a:latin typeface="思源宋体 CN Heavy" panose="02020900000000000000" pitchFamily="18" charset="-122"/>
                <a:ea typeface="思源宋体 CN Heavy" panose="02020900000000000000" pitchFamily="18" charset="-122"/>
              </a:rPr>
              <a:t>继承编</a:t>
            </a:r>
            <a:endParaRPr kumimoji="0" lang="zh-CN" altLang="en-US"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endParaRPr>
          </a:p>
        </p:txBody>
      </p:sp>
      <p:sp>
        <p:nvSpPr>
          <p:cNvPr id="4" name="矩形 3">
            <a:extLst>
              <a:ext uri="{FF2B5EF4-FFF2-40B4-BE49-F238E27FC236}">
                <a16:creationId xmlns:a16="http://schemas.microsoft.com/office/drawing/2014/main" id="{849195C5-8D75-4215-8FD3-52C47666543E}"/>
              </a:ext>
            </a:extLst>
          </p:cNvPr>
          <p:cNvSpPr/>
          <p:nvPr/>
        </p:nvSpPr>
        <p:spPr>
          <a:xfrm>
            <a:off x="2419350" y="1392819"/>
            <a:ext cx="8755469" cy="584775"/>
          </a:xfrm>
          <a:prstGeom prst="rect">
            <a:avLst/>
          </a:prstGeom>
        </p:spPr>
        <p:txBody>
          <a:bodyPr wrap="square">
            <a:spAutoFit/>
          </a:bodyPr>
          <a:lstStyle/>
          <a:p>
            <a:pPr lvl="0"/>
            <a:r>
              <a:rPr lang="zh-CN" altLang="en-US" sz="1600" dirty="0">
                <a:solidFill>
                  <a:prstClr val="black"/>
                </a:solidFill>
              </a:rPr>
              <a:t>继承制度是关于自然人死亡后财富传承的基本制度。第六编“继承”在现行继承法的基础上，修改完善了继承制度，以满足人民群众处理遗产的现实需要。</a:t>
            </a:r>
          </a:p>
        </p:txBody>
      </p:sp>
      <p:sp>
        <p:nvSpPr>
          <p:cNvPr id="5" name="矩形: 圆角 4">
            <a:extLst>
              <a:ext uri="{FF2B5EF4-FFF2-40B4-BE49-F238E27FC236}">
                <a16:creationId xmlns:a16="http://schemas.microsoft.com/office/drawing/2014/main" id="{F191D4DD-EBDF-4448-BB34-EBD8AC2CA466}"/>
              </a:ext>
            </a:extLst>
          </p:cNvPr>
          <p:cNvSpPr/>
          <p:nvPr/>
        </p:nvSpPr>
        <p:spPr bwMode="auto">
          <a:xfrm>
            <a:off x="1179772" y="243030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要点一</a:t>
            </a:r>
          </a:p>
        </p:txBody>
      </p:sp>
      <p:sp>
        <p:nvSpPr>
          <p:cNvPr id="6" name="等腰三角形 5">
            <a:extLst>
              <a:ext uri="{FF2B5EF4-FFF2-40B4-BE49-F238E27FC236}">
                <a16:creationId xmlns:a16="http://schemas.microsoft.com/office/drawing/2014/main" id="{689088A9-E4E8-434A-9610-62C0376BCF7A}"/>
              </a:ext>
            </a:extLst>
          </p:cNvPr>
          <p:cNvSpPr/>
          <p:nvPr/>
        </p:nvSpPr>
        <p:spPr bwMode="auto">
          <a:xfrm rot="5400000">
            <a:off x="2417579" y="256678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 name="矩形 6">
            <a:extLst>
              <a:ext uri="{FF2B5EF4-FFF2-40B4-BE49-F238E27FC236}">
                <a16:creationId xmlns:a16="http://schemas.microsoft.com/office/drawing/2014/main" id="{4D3B5EC3-E32D-4462-884B-D6D74D552203}"/>
              </a:ext>
            </a:extLst>
          </p:cNvPr>
          <p:cNvSpPr/>
          <p:nvPr/>
        </p:nvSpPr>
        <p:spPr>
          <a:xfrm>
            <a:off x="2828679" y="2338783"/>
            <a:ext cx="8346139" cy="728982"/>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增加规定相互有继承关系的数人在同一事件中死亡，且难以确定死亡时间的继承规则。</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8" name="矩形: 圆角 7">
            <a:extLst>
              <a:ext uri="{FF2B5EF4-FFF2-40B4-BE49-F238E27FC236}">
                <a16:creationId xmlns:a16="http://schemas.microsoft.com/office/drawing/2014/main" id="{C18EE373-0C6E-4FE1-93B0-81F58C9037FF}"/>
              </a:ext>
            </a:extLst>
          </p:cNvPr>
          <p:cNvSpPr/>
          <p:nvPr/>
        </p:nvSpPr>
        <p:spPr bwMode="auto">
          <a:xfrm>
            <a:off x="1179772" y="3155774"/>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要点二</a:t>
            </a:r>
          </a:p>
        </p:txBody>
      </p:sp>
      <p:sp>
        <p:nvSpPr>
          <p:cNvPr id="9" name="等腰三角形 8">
            <a:extLst>
              <a:ext uri="{FF2B5EF4-FFF2-40B4-BE49-F238E27FC236}">
                <a16:creationId xmlns:a16="http://schemas.microsoft.com/office/drawing/2014/main" id="{513CF0C8-444C-49EB-BDA5-DDF8AFBF9384}"/>
              </a:ext>
            </a:extLst>
          </p:cNvPr>
          <p:cNvSpPr/>
          <p:nvPr/>
        </p:nvSpPr>
        <p:spPr bwMode="auto">
          <a:xfrm rot="5400000">
            <a:off x="2417579" y="328435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 name="矩形 9">
            <a:extLst>
              <a:ext uri="{FF2B5EF4-FFF2-40B4-BE49-F238E27FC236}">
                <a16:creationId xmlns:a16="http://schemas.microsoft.com/office/drawing/2014/main" id="{755BAFCF-E60D-4B9C-9D00-83A281068C1E}"/>
              </a:ext>
            </a:extLst>
          </p:cNvPr>
          <p:cNvSpPr/>
          <p:nvPr/>
        </p:nvSpPr>
        <p:spPr>
          <a:xfrm>
            <a:off x="2828680" y="3163937"/>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完善对继承人的宽恕制度。</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1" name="矩形: 圆角 10">
            <a:extLst>
              <a:ext uri="{FF2B5EF4-FFF2-40B4-BE49-F238E27FC236}">
                <a16:creationId xmlns:a16="http://schemas.microsoft.com/office/drawing/2014/main" id="{5EA7FE55-DF13-4970-B6DD-6D5D41F9CEC7}"/>
              </a:ext>
            </a:extLst>
          </p:cNvPr>
          <p:cNvSpPr/>
          <p:nvPr/>
        </p:nvSpPr>
        <p:spPr bwMode="auto">
          <a:xfrm>
            <a:off x="1179772" y="380242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要点三</a:t>
            </a:r>
          </a:p>
        </p:txBody>
      </p:sp>
      <p:sp>
        <p:nvSpPr>
          <p:cNvPr id="12" name="等腰三角形 11">
            <a:extLst>
              <a:ext uri="{FF2B5EF4-FFF2-40B4-BE49-F238E27FC236}">
                <a16:creationId xmlns:a16="http://schemas.microsoft.com/office/drawing/2014/main" id="{4C5A8DBC-19DE-4C77-AED3-4AA69AA1E081}"/>
              </a:ext>
            </a:extLst>
          </p:cNvPr>
          <p:cNvSpPr/>
          <p:nvPr/>
        </p:nvSpPr>
        <p:spPr bwMode="auto">
          <a:xfrm rot="5400000">
            <a:off x="2417579" y="393890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3" name="矩形 12">
            <a:extLst>
              <a:ext uri="{FF2B5EF4-FFF2-40B4-BE49-F238E27FC236}">
                <a16:creationId xmlns:a16="http://schemas.microsoft.com/office/drawing/2014/main" id="{29201DBB-2BC9-4C1C-A73D-78B85683521C}"/>
              </a:ext>
            </a:extLst>
          </p:cNvPr>
          <p:cNvSpPr/>
          <p:nvPr/>
        </p:nvSpPr>
        <p:spPr>
          <a:xfrm>
            <a:off x="2828680" y="3833984"/>
            <a:ext cx="7039828" cy="728982"/>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完善代位继承制度，即侄女、侄子、外甥、外甥女，可以代位继承。</a:t>
            </a:r>
            <a:r>
              <a:rPr lang="en-US" altLang="zh-CN" kern="0" dirty="0">
                <a:solidFill>
                  <a:prstClr val="black"/>
                </a:solidFill>
                <a:latin typeface="仿宋_GB2312" panose="02010609030101010101" pitchFamily="49" charset="-122"/>
                <a:ea typeface="微软雅黑" panose="020B0503020204020204" pitchFamily="34" charset="-122"/>
              </a:rPr>
              <a:t>	</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4" name="矩形: 圆角 13">
            <a:extLst>
              <a:ext uri="{FF2B5EF4-FFF2-40B4-BE49-F238E27FC236}">
                <a16:creationId xmlns:a16="http://schemas.microsoft.com/office/drawing/2014/main" id="{C0B7BFE9-0AFC-4408-9F9E-14CD8B7E0B4B}"/>
              </a:ext>
            </a:extLst>
          </p:cNvPr>
          <p:cNvSpPr/>
          <p:nvPr/>
        </p:nvSpPr>
        <p:spPr bwMode="auto">
          <a:xfrm>
            <a:off x="1179772" y="438254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要点四</a:t>
            </a:r>
          </a:p>
        </p:txBody>
      </p:sp>
      <p:sp>
        <p:nvSpPr>
          <p:cNvPr id="15" name="等腰三角形 14">
            <a:extLst>
              <a:ext uri="{FF2B5EF4-FFF2-40B4-BE49-F238E27FC236}">
                <a16:creationId xmlns:a16="http://schemas.microsoft.com/office/drawing/2014/main" id="{9CA51BDE-34B1-49ED-9B2E-7B905659865B}"/>
              </a:ext>
            </a:extLst>
          </p:cNvPr>
          <p:cNvSpPr/>
          <p:nvPr/>
        </p:nvSpPr>
        <p:spPr bwMode="auto">
          <a:xfrm rot="5400000">
            <a:off x="2417579" y="451902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6" name="矩形 15">
            <a:extLst>
              <a:ext uri="{FF2B5EF4-FFF2-40B4-BE49-F238E27FC236}">
                <a16:creationId xmlns:a16="http://schemas.microsoft.com/office/drawing/2014/main" id="{57805C6B-1E76-43D9-B27C-F65C30D0F849}"/>
              </a:ext>
            </a:extLst>
          </p:cNvPr>
          <p:cNvSpPr/>
          <p:nvPr/>
        </p:nvSpPr>
        <p:spPr>
          <a:xfrm>
            <a:off x="2828680" y="4414108"/>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增加打印、录像等新的遗嘱形式。</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17" name="矩形: 圆角 16">
            <a:extLst>
              <a:ext uri="{FF2B5EF4-FFF2-40B4-BE49-F238E27FC236}">
                <a16:creationId xmlns:a16="http://schemas.microsoft.com/office/drawing/2014/main" id="{E73AC292-1AF0-4C17-BA6E-63A1F94BA5EE}"/>
              </a:ext>
            </a:extLst>
          </p:cNvPr>
          <p:cNvSpPr/>
          <p:nvPr/>
        </p:nvSpPr>
        <p:spPr bwMode="auto">
          <a:xfrm>
            <a:off x="1179772" y="4962673"/>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要点五</a:t>
            </a:r>
          </a:p>
        </p:txBody>
      </p:sp>
      <p:sp>
        <p:nvSpPr>
          <p:cNvPr id="18" name="等腰三角形 17">
            <a:extLst>
              <a:ext uri="{FF2B5EF4-FFF2-40B4-BE49-F238E27FC236}">
                <a16:creationId xmlns:a16="http://schemas.microsoft.com/office/drawing/2014/main" id="{94FA1CC5-CE85-4677-ABC1-463E3A068546}"/>
              </a:ext>
            </a:extLst>
          </p:cNvPr>
          <p:cNvSpPr/>
          <p:nvPr/>
        </p:nvSpPr>
        <p:spPr bwMode="auto">
          <a:xfrm rot="5400000">
            <a:off x="2417579" y="5099151"/>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9" name="矩形 18">
            <a:extLst>
              <a:ext uri="{FF2B5EF4-FFF2-40B4-BE49-F238E27FC236}">
                <a16:creationId xmlns:a16="http://schemas.microsoft.com/office/drawing/2014/main" id="{DDAEBCAB-E830-4D24-9D90-73B9FD769F78}"/>
              </a:ext>
            </a:extLst>
          </p:cNvPr>
          <p:cNvSpPr/>
          <p:nvPr/>
        </p:nvSpPr>
        <p:spPr>
          <a:xfrm>
            <a:off x="2828680" y="4944712"/>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修改遗嘱效力规则，删除现行继承法关于公证遗嘱效力优先的规定。</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20" name="矩形: 圆角 19">
            <a:extLst>
              <a:ext uri="{FF2B5EF4-FFF2-40B4-BE49-F238E27FC236}">
                <a16:creationId xmlns:a16="http://schemas.microsoft.com/office/drawing/2014/main" id="{04349AD8-B2F2-4BF7-9EC1-F009C342F4C5}"/>
              </a:ext>
            </a:extLst>
          </p:cNvPr>
          <p:cNvSpPr/>
          <p:nvPr/>
        </p:nvSpPr>
        <p:spPr bwMode="auto">
          <a:xfrm>
            <a:off x="1179772" y="5542797"/>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要点六</a:t>
            </a:r>
          </a:p>
        </p:txBody>
      </p:sp>
      <p:sp>
        <p:nvSpPr>
          <p:cNvPr id="21" name="等腰三角形 20">
            <a:extLst>
              <a:ext uri="{FF2B5EF4-FFF2-40B4-BE49-F238E27FC236}">
                <a16:creationId xmlns:a16="http://schemas.microsoft.com/office/drawing/2014/main" id="{D314E2D4-1C61-4200-996B-7A1BEBFD4017}"/>
              </a:ext>
            </a:extLst>
          </p:cNvPr>
          <p:cNvSpPr/>
          <p:nvPr/>
        </p:nvSpPr>
        <p:spPr bwMode="auto">
          <a:xfrm rot="5400000">
            <a:off x="2417579" y="5679275"/>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22" name="矩形 21">
            <a:extLst>
              <a:ext uri="{FF2B5EF4-FFF2-40B4-BE49-F238E27FC236}">
                <a16:creationId xmlns:a16="http://schemas.microsoft.com/office/drawing/2014/main" id="{E5E09B91-4C90-4384-B60A-A2F09051B70A}"/>
              </a:ext>
            </a:extLst>
          </p:cNvPr>
          <p:cNvSpPr/>
          <p:nvPr/>
        </p:nvSpPr>
        <p:spPr>
          <a:xfrm>
            <a:off x="2828680" y="5566454"/>
            <a:ext cx="834613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增加遗产管理人制度。</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Tree>
    <p:extLst>
      <p:ext uri="{BB962C8B-B14F-4D97-AF65-F5344CB8AC3E}">
        <p14:creationId xmlns:p14="http://schemas.microsoft.com/office/powerpoint/2010/main" val="533932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400" fill="hold"/>
                                        <p:tgtEl>
                                          <p:spTgt spid="5"/>
                                        </p:tgtEl>
                                        <p:attrNameLst>
                                          <p:attrName>ppt_w</p:attrName>
                                        </p:attrNameLst>
                                      </p:cBhvr>
                                      <p:tavLst>
                                        <p:tav tm="0">
                                          <p:val>
                                            <p:fltVal val="0"/>
                                          </p:val>
                                        </p:tav>
                                        <p:tav tm="100000">
                                          <p:val>
                                            <p:strVal val="#ppt_w"/>
                                          </p:val>
                                        </p:tav>
                                      </p:tavLst>
                                    </p:anim>
                                    <p:anim calcmode="lin" valueType="num">
                                      <p:cBhvr>
                                        <p:cTn id="8" dur="400" fill="hold"/>
                                        <p:tgtEl>
                                          <p:spTgt spid="5"/>
                                        </p:tgtEl>
                                        <p:attrNameLst>
                                          <p:attrName>ppt_h</p:attrName>
                                        </p:attrNameLst>
                                      </p:cBhvr>
                                      <p:tavLst>
                                        <p:tav tm="0">
                                          <p:val>
                                            <p:fltVal val="0"/>
                                          </p:val>
                                        </p:tav>
                                        <p:tav tm="100000">
                                          <p:val>
                                            <p:strVal val="#ppt_h"/>
                                          </p:val>
                                        </p:tav>
                                      </p:tavLst>
                                    </p:anim>
                                    <p:anim calcmode="lin" valueType="num">
                                      <p:cBhvr>
                                        <p:cTn id="9" dur="400" fill="hold"/>
                                        <p:tgtEl>
                                          <p:spTgt spid="5"/>
                                        </p:tgtEl>
                                        <p:attrNameLst>
                                          <p:attrName>style.rotation</p:attrName>
                                        </p:attrNameLst>
                                      </p:cBhvr>
                                      <p:tavLst>
                                        <p:tav tm="0">
                                          <p:val>
                                            <p:fltVal val="90"/>
                                          </p:val>
                                        </p:tav>
                                        <p:tav tm="100000">
                                          <p:val>
                                            <p:fltVal val="0"/>
                                          </p:val>
                                        </p:tav>
                                      </p:tavLst>
                                    </p:anim>
                                    <p:animEffect transition="in" filter="fade">
                                      <p:cBhvr>
                                        <p:cTn id="10" dur="400"/>
                                        <p:tgtEl>
                                          <p:spTgt spid="5"/>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300"/>
                                        <p:tgtEl>
                                          <p:spTgt spid="6"/>
                                        </p:tgtEl>
                                        <p:attrNameLst>
                                          <p:attrName>ppt_x</p:attrName>
                                        </p:attrNameLst>
                                      </p:cBhvr>
                                      <p:tavLst>
                                        <p:tav tm="0">
                                          <p:val>
                                            <p:strVal val="#ppt_x-#ppt_w*1.125000"/>
                                          </p:val>
                                        </p:tav>
                                        <p:tav tm="100000">
                                          <p:val>
                                            <p:strVal val="#ppt_x"/>
                                          </p:val>
                                        </p:tav>
                                      </p:tavLst>
                                    </p:anim>
                                    <p:animEffect transition="in" filter="wipe(right)">
                                      <p:cBhvr>
                                        <p:cTn id="15" dur="300"/>
                                        <p:tgtEl>
                                          <p:spTgt spid="6"/>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400" fill="hold"/>
                                        <p:tgtEl>
                                          <p:spTgt spid="8"/>
                                        </p:tgtEl>
                                        <p:attrNameLst>
                                          <p:attrName>ppt_w</p:attrName>
                                        </p:attrNameLst>
                                      </p:cBhvr>
                                      <p:tavLst>
                                        <p:tav tm="0">
                                          <p:val>
                                            <p:fltVal val="0"/>
                                          </p:val>
                                        </p:tav>
                                        <p:tav tm="100000">
                                          <p:val>
                                            <p:strVal val="#ppt_w"/>
                                          </p:val>
                                        </p:tav>
                                      </p:tavLst>
                                    </p:anim>
                                    <p:anim calcmode="lin" valueType="num">
                                      <p:cBhvr>
                                        <p:cTn id="24" dur="400" fill="hold"/>
                                        <p:tgtEl>
                                          <p:spTgt spid="8"/>
                                        </p:tgtEl>
                                        <p:attrNameLst>
                                          <p:attrName>ppt_h</p:attrName>
                                        </p:attrNameLst>
                                      </p:cBhvr>
                                      <p:tavLst>
                                        <p:tav tm="0">
                                          <p:val>
                                            <p:fltVal val="0"/>
                                          </p:val>
                                        </p:tav>
                                        <p:tav tm="100000">
                                          <p:val>
                                            <p:strVal val="#ppt_h"/>
                                          </p:val>
                                        </p:tav>
                                      </p:tavLst>
                                    </p:anim>
                                    <p:anim calcmode="lin" valueType="num">
                                      <p:cBhvr>
                                        <p:cTn id="25" dur="400" fill="hold"/>
                                        <p:tgtEl>
                                          <p:spTgt spid="8"/>
                                        </p:tgtEl>
                                        <p:attrNameLst>
                                          <p:attrName>style.rotation</p:attrName>
                                        </p:attrNameLst>
                                      </p:cBhvr>
                                      <p:tavLst>
                                        <p:tav tm="0">
                                          <p:val>
                                            <p:fltVal val="90"/>
                                          </p:val>
                                        </p:tav>
                                        <p:tav tm="100000">
                                          <p:val>
                                            <p:fltVal val="0"/>
                                          </p:val>
                                        </p:tav>
                                      </p:tavLst>
                                    </p:anim>
                                    <p:animEffect transition="in" filter="fade">
                                      <p:cBhvr>
                                        <p:cTn id="26" dur="400"/>
                                        <p:tgtEl>
                                          <p:spTgt spid="8"/>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300"/>
                                        <p:tgtEl>
                                          <p:spTgt spid="9"/>
                                        </p:tgtEl>
                                        <p:attrNameLst>
                                          <p:attrName>ppt_x</p:attrName>
                                        </p:attrNameLst>
                                      </p:cBhvr>
                                      <p:tavLst>
                                        <p:tav tm="0">
                                          <p:val>
                                            <p:strVal val="#ppt_x-#ppt_w*1.125000"/>
                                          </p:val>
                                        </p:tav>
                                        <p:tav tm="100000">
                                          <p:val>
                                            <p:strVal val="#ppt_x"/>
                                          </p:val>
                                        </p:tav>
                                      </p:tavLst>
                                    </p:anim>
                                    <p:animEffect transition="in" filter="wipe(right)">
                                      <p:cBhvr>
                                        <p:cTn id="31" dur="300"/>
                                        <p:tgtEl>
                                          <p:spTgt spid="9"/>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400" fill="hold"/>
                                        <p:tgtEl>
                                          <p:spTgt spid="11"/>
                                        </p:tgtEl>
                                        <p:attrNameLst>
                                          <p:attrName>ppt_w</p:attrName>
                                        </p:attrNameLst>
                                      </p:cBhvr>
                                      <p:tavLst>
                                        <p:tav tm="0">
                                          <p:val>
                                            <p:fltVal val="0"/>
                                          </p:val>
                                        </p:tav>
                                        <p:tav tm="100000">
                                          <p:val>
                                            <p:strVal val="#ppt_w"/>
                                          </p:val>
                                        </p:tav>
                                      </p:tavLst>
                                    </p:anim>
                                    <p:anim calcmode="lin" valueType="num">
                                      <p:cBhvr>
                                        <p:cTn id="40" dur="400" fill="hold"/>
                                        <p:tgtEl>
                                          <p:spTgt spid="11"/>
                                        </p:tgtEl>
                                        <p:attrNameLst>
                                          <p:attrName>ppt_h</p:attrName>
                                        </p:attrNameLst>
                                      </p:cBhvr>
                                      <p:tavLst>
                                        <p:tav tm="0">
                                          <p:val>
                                            <p:fltVal val="0"/>
                                          </p:val>
                                        </p:tav>
                                        <p:tav tm="100000">
                                          <p:val>
                                            <p:strVal val="#ppt_h"/>
                                          </p:val>
                                        </p:tav>
                                      </p:tavLst>
                                    </p:anim>
                                    <p:anim calcmode="lin" valueType="num">
                                      <p:cBhvr>
                                        <p:cTn id="41" dur="400" fill="hold"/>
                                        <p:tgtEl>
                                          <p:spTgt spid="11"/>
                                        </p:tgtEl>
                                        <p:attrNameLst>
                                          <p:attrName>style.rotation</p:attrName>
                                        </p:attrNameLst>
                                      </p:cBhvr>
                                      <p:tavLst>
                                        <p:tav tm="0">
                                          <p:val>
                                            <p:fltVal val="90"/>
                                          </p:val>
                                        </p:tav>
                                        <p:tav tm="100000">
                                          <p:val>
                                            <p:fltVal val="0"/>
                                          </p:val>
                                        </p:tav>
                                      </p:tavLst>
                                    </p:anim>
                                    <p:animEffect transition="in" filter="fade">
                                      <p:cBhvr>
                                        <p:cTn id="42" dur="400"/>
                                        <p:tgtEl>
                                          <p:spTgt spid="11"/>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300"/>
                                        <p:tgtEl>
                                          <p:spTgt spid="12"/>
                                        </p:tgtEl>
                                        <p:attrNameLst>
                                          <p:attrName>ppt_x</p:attrName>
                                        </p:attrNameLst>
                                      </p:cBhvr>
                                      <p:tavLst>
                                        <p:tav tm="0">
                                          <p:val>
                                            <p:strVal val="#ppt_x-#ppt_w*1.125000"/>
                                          </p:val>
                                        </p:tav>
                                        <p:tav tm="100000">
                                          <p:val>
                                            <p:strVal val="#ppt_x"/>
                                          </p:val>
                                        </p:tav>
                                      </p:tavLst>
                                    </p:anim>
                                    <p:animEffect transition="in" filter="wipe(right)">
                                      <p:cBhvr>
                                        <p:cTn id="47" dur="300"/>
                                        <p:tgtEl>
                                          <p:spTgt spid="12"/>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left)">
                                      <p:cBhvr>
                                        <p:cTn id="51" dur="500"/>
                                        <p:tgtEl>
                                          <p:spTgt spid="13"/>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400" fill="hold"/>
                                        <p:tgtEl>
                                          <p:spTgt spid="14"/>
                                        </p:tgtEl>
                                        <p:attrNameLst>
                                          <p:attrName>ppt_w</p:attrName>
                                        </p:attrNameLst>
                                      </p:cBhvr>
                                      <p:tavLst>
                                        <p:tav tm="0">
                                          <p:val>
                                            <p:fltVal val="0"/>
                                          </p:val>
                                        </p:tav>
                                        <p:tav tm="100000">
                                          <p:val>
                                            <p:strVal val="#ppt_w"/>
                                          </p:val>
                                        </p:tav>
                                      </p:tavLst>
                                    </p:anim>
                                    <p:anim calcmode="lin" valueType="num">
                                      <p:cBhvr>
                                        <p:cTn id="56" dur="400" fill="hold"/>
                                        <p:tgtEl>
                                          <p:spTgt spid="14"/>
                                        </p:tgtEl>
                                        <p:attrNameLst>
                                          <p:attrName>ppt_h</p:attrName>
                                        </p:attrNameLst>
                                      </p:cBhvr>
                                      <p:tavLst>
                                        <p:tav tm="0">
                                          <p:val>
                                            <p:fltVal val="0"/>
                                          </p:val>
                                        </p:tav>
                                        <p:tav tm="100000">
                                          <p:val>
                                            <p:strVal val="#ppt_h"/>
                                          </p:val>
                                        </p:tav>
                                      </p:tavLst>
                                    </p:anim>
                                    <p:anim calcmode="lin" valueType="num">
                                      <p:cBhvr>
                                        <p:cTn id="57" dur="400" fill="hold"/>
                                        <p:tgtEl>
                                          <p:spTgt spid="14"/>
                                        </p:tgtEl>
                                        <p:attrNameLst>
                                          <p:attrName>style.rotation</p:attrName>
                                        </p:attrNameLst>
                                      </p:cBhvr>
                                      <p:tavLst>
                                        <p:tav tm="0">
                                          <p:val>
                                            <p:fltVal val="90"/>
                                          </p:val>
                                        </p:tav>
                                        <p:tav tm="100000">
                                          <p:val>
                                            <p:fltVal val="0"/>
                                          </p:val>
                                        </p:tav>
                                      </p:tavLst>
                                    </p:anim>
                                    <p:animEffect transition="in" filter="fade">
                                      <p:cBhvr>
                                        <p:cTn id="58" dur="400"/>
                                        <p:tgtEl>
                                          <p:spTgt spid="14"/>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300"/>
                                        <p:tgtEl>
                                          <p:spTgt spid="15"/>
                                        </p:tgtEl>
                                        <p:attrNameLst>
                                          <p:attrName>ppt_x</p:attrName>
                                        </p:attrNameLst>
                                      </p:cBhvr>
                                      <p:tavLst>
                                        <p:tav tm="0">
                                          <p:val>
                                            <p:strVal val="#ppt_x-#ppt_w*1.125000"/>
                                          </p:val>
                                        </p:tav>
                                        <p:tav tm="100000">
                                          <p:val>
                                            <p:strVal val="#ppt_x"/>
                                          </p:val>
                                        </p:tav>
                                      </p:tavLst>
                                    </p:anim>
                                    <p:animEffect transition="in" filter="wipe(right)">
                                      <p:cBhvr>
                                        <p:cTn id="63" dur="300"/>
                                        <p:tgtEl>
                                          <p:spTgt spid="15"/>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400" fill="hold"/>
                                        <p:tgtEl>
                                          <p:spTgt spid="17"/>
                                        </p:tgtEl>
                                        <p:attrNameLst>
                                          <p:attrName>ppt_w</p:attrName>
                                        </p:attrNameLst>
                                      </p:cBhvr>
                                      <p:tavLst>
                                        <p:tav tm="0">
                                          <p:val>
                                            <p:fltVal val="0"/>
                                          </p:val>
                                        </p:tav>
                                        <p:tav tm="100000">
                                          <p:val>
                                            <p:strVal val="#ppt_w"/>
                                          </p:val>
                                        </p:tav>
                                      </p:tavLst>
                                    </p:anim>
                                    <p:anim calcmode="lin" valueType="num">
                                      <p:cBhvr>
                                        <p:cTn id="72" dur="400" fill="hold"/>
                                        <p:tgtEl>
                                          <p:spTgt spid="17"/>
                                        </p:tgtEl>
                                        <p:attrNameLst>
                                          <p:attrName>ppt_h</p:attrName>
                                        </p:attrNameLst>
                                      </p:cBhvr>
                                      <p:tavLst>
                                        <p:tav tm="0">
                                          <p:val>
                                            <p:fltVal val="0"/>
                                          </p:val>
                                        </p:tav>
                                        <p:tav tm="100000">
                                          <p:val>
                                            <p:strVal val="#ppt_h"/>
                                          </p:val>
                                        </p:tav>
                                      </p:tavLst>
                                    </p:anim>
                                    <p:anim calcmode="lin" valueType="num">
                                      <p:cBhvr>
                                        <p:cTn id="73" dur="400" fill="hold"/>
                                        <p:tgtEl>
                                          <p:spTgt spid="17"/>
                                        </p:tgtEl>
                                        <p:attrNameLst>
                                          <p:attrName>style.rotation</p:attrName>
                                        </p:attrNameLst>
                                      </p:cBhvr>
                                      <p:tavLst>
                                        <p:tav tm="0">
                                          <p:val>
                                            <p:fltVal val="90"/>
                                          </p:val>
                                        </p:tav>
                                        <p:tav tm="100000">
                                          <p:val>
                                            <p:fltVal val="0"/>
                                          </p:val>
                                        </p:tav>
                                      </p:tavLst>
                                    </p:anim>
                                    <p:animEffect transition="in" filter="fade">
                                      <p:cBhvr>
                                        <p:cTn id="74" dur="400"/>
                                        <p:tgtEl>
                                          <p:spTgt spid="17"/>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 calcmode="lin" valueType="num">
                                      <p:cBhvr additive="base">
                                        <p:cTn id="78" dur="300"/>
                                        <p:tgtEl>
                                          <p:spTgt spid="18"/>
                                        </p:tgtEl>
                                        <p:attrNameLst>
                                          <p:attrName>ppt_x</p:attrName>
                                        </p:attrNameLst>
                                      </p:cBhvr>
                                      <p:tavLst>
                                        <p:tav tm="0">
                                          <p:val>
                                            <p:strVal val="#ppt_x-#ppt_w*1.125000"/>
                                          </p:val>
                                        </p:tav>
                                        <p:tav tm="100000">
                                          <p:val>
                                            <p:strVal val="#ppt_x"/>
                                          </p:val>
                                        </p:tav>
                                      </p:tavLst>
                                    </p:anim>
                                    <p:animEffect transition="in" filter="wipe(right)">
                                      <p:cBhvr>
                                        <p:cTn id="79" dur="300"/>
                                        <p:tgtEl>
                                          <p:spTgt spid="18"/>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left)">
                                      <p:cBhvr>
                                        <p:cTn id="83" dur="500"/>
                                        <p:tgtEl>
                                          <p:spTgt spid="19"/>
                                        </p:tgtEl>
                                      </p:cBhvr>
                                    </p:animEffect>
                                  </p:childTnLst>
                                </p:cTn>
                              </p:par>
                            </p:childTnLst>
                          </p:cTn>
                        </p:par>
                        <p:par>
                          <p:cTn id="84" fill="hold">
                            <p:stCondLst>
                              <p:cond delay="6000"/>
                            </p:stCondLst>
                            <p:childTnLst>
                              <p:par>
                                <p:cTn id="85" presetID="31"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400" fill="hold"/>
                                        <p:tgtEl>
                                          <p:spTgt spid="20"/>
                                        </p:tgtEl>
                                        <p:attrNameLst>
                                          <p:attrName>ppt_w</p:attrName>
                                        </p:attrNameLst>
                                      </p:cBhvr>
                                      <p:tavLst>
                                        <p:tav tm="0">
                                          <p:val>
                                            <p:fltVal val="0"/>
                                          </p:val>
                                        </p:tav>
                                        <p:tav tm="100000">
                                          <p:val>
                                            <p:strVal val="#ppt_w"/>
                                          </p:val>
                                        </p:tav>
                                      </p:tavLst>
                                    </p:anim>
                                    <p:anim calcmode="lin" valueType="num">
                                      <p:cBhvr>
                                        <p:cTn id="88" dur="400" fill="hold"/>
                                        <p:tgtEl>
                                          <p:spTgt spid="20"/>
                                        </p:tgtEl>
                                        <p:attrNameLst>
                                          <p:attrName>ppt_h</p:attrName>
                                        </p:attrNameLst>
                                      </p:cBhvr>
                                      <p:tavLst>
                                        <p:tav tm="0">
                                          <p:val>
                                            <p:fltVal val="0"/>
                                          </p:val>
                                        </p:tav>
                                        <p:tav tm="100000">
                                          <p:val>
                                            <p:strVal val="#ppt_h"/>
                                          </p:val>
                                        </p:tav>
                                      </p:tavLst>
                                    </p:anim>
                                    <p:anim calcmode="lin" valueType="num">
                                      <p:cBhvr>
                                        <p:cTn id="89" dur="400" fill="hold"/>
                                        <p:tgtEl>
                                          <p:spTgt spid="20"/>
                                        </p:tgtEl>
                                        <p:attrNameLst>
                                          <p:attrName>style.rotation</p:attrName>
                                        </p:attrNameLst>
                                      </p:cBhvr>
                                      <p:tavLst>
                                        <p:tav tm="0">
                                          <p:val>
                                            <p:fltVal val="90"/>
                                          </p:val>
                                        </p:tav>
                                        <p:tav tm="100000">
                                          <p:val>
                                            <p:fltVal val="0"/>
                                          </p:val>
                                        </p:tav>
                                      </p:tavLst>
                                    </p:anim>
                                    <p:animEffect transition="in" filter="fade">
                                      <p:cBhvr>
                                        <p:cTn id="90" dur="400"/>
                                        <p:tgtEl>
                                          <p:spTgt spid="20"/>
                                        </p:tgtEl>
                                      </p:cBhvr>
                                    </p:animEffect>
                                  </p:childTnLst>
                                </p:cTn>
                              </p:par>
                            </p:childTnLst>
                          </p:cTn>
                        </p:par>
                        <p:par>
                          <p:cTn id="91" fill="hold">
                            <p:stCondLst>
                              <p:cond delay="6400"/>
                            </p:stCondLst>
                            <p:childTnLst>
                              <p:par>
                                <p:cTn id="92" presetID="12" presetClass="entr" presetSubtype="8"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 calcmode="lin" valueType="num">
                                      <p:cBhvr additive="base">
                                        <p:cTn id="94" dur="300"/>
                                        <p:tgtEl>
                                          <p:spTgt spid="21"/>
                                        </p:tgtEl>
                                        <p:attrNameLst>
                                          <p:attrName>ppt_x</p:attrName>
                                        </p:attrNameLst>
                                      </p:cBhvr>
                                      <p:tavLst>
                                        <p:tav tm="0">
                                          <p:val>
                                            <p:strVal val="#ppt_x-#ppt_w*1.125000"/>
                                          </p:val>
                                        </p:tav>
                                        <p:tav tm="100000">
                                          <p:val>
                                            <p:strVal val="#ppt_x"/>
                                          </p:val>
                                        </p:tav>
                                      </p:tavLst>
                                    </p:anim>
                                    <p:animEffect transition="in" filter="wipe(right)">
                                      <p:cBhvr>
                                        <p:cTn id="95" dur="300"/>
                                        <p:tgtEl>
                                          <p:spTgt spid="21"/>
                                        </p:tgtEl>
                                      </p:cBhvr>
                                    </p:animEffect>
                                  </p:childTnLst>
                                </p:cTn>
                              </p:par>
                            </p:childTnLst>
                          </p:cTn>
                        </p:par>
                        <p:par>
                          <p:cTn id="96" fill="hold">
                            <p:stCondLst>
                              <p:cond delay="6700"/>
                            </p:stCondLst>
                            <p:childTnLst>
                              <p:par>
                                <p:cTn id="97" presetID="22" presetClass="entr" presetSubtype="8"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left)">
                                      <p:cBhvr>
                                        <p:cTn id="9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animBg="1"/>
      <p:bldP spid="9" grpId="0" animBg="1"/>
      <p:bldP spid="10"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5B68B347-BAD8-48E3-A360-999C63324A39}"/>
              </a:ext>
            </a:extLst>
          </p:cNvPr>
          <p:cNvSpPr/>
          <p:nvPr/>
        </p:nvSpPr>
        <p:spPr bwMode="auto">
          <a:xfrm>
            <a:off x="1179772" y="139427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要点七</a:t>
            </a:r>
          </a:p>
        </p:txBody>
      </p:sp>
      <p:sp>
        <p:nvSpPr>
          <p:cNvPr id="4" name="等腰三角形 3">
            <a:extLst>
              <a:ext uri="{FF2B5EF4-FFF2-40B4-BE49-F238E27FC236}">
                <a16:creationId xmlns:a16="http://schemas.microsoft.com/office/drawing/2014/main" id="{336D4D9E-2FC6-4317-BC77-0DEC9E6FBEDA}"/>
              </a:ext>
            </a:extLst>
          </p:cNvPr>
          <p:cNvSpPr/>
          <p:nvPr/>
        </p:nvSpPr>
        <p:spPr bwMode="auto">
          <a:xfrm rot="5400000">
            <a:off x="2417579" y="152284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 name="矩形 4">
            <a:extLst>
              <a:ext uri="{FF2B5EF4-FFF2-40B4-BE49-F238E27FC236}">
                <a16:creationId xmlns:a16="http://schemas.microsoft.com/office/drawing/2014/main" id="{15D63989-2B7E-4343-9899-377152DF5BC9}"/>
              </a:ext>
            </a:extLst>
          </p:cNvPr>
          <p:cNvSpPr/>
          <p:nvPr/>
        </p:nvSpPr>
        <p:spPr>
          <a:xfrm>
            <a:off x="2828680" y="1394272"/>
            <a:ext cx="869021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完善遗赠扶养协议制度，明确继承人以外的组织或者个人均可以成为扶养人。</a:t>
            </a:r>
          </a:p>
        </p:txBody>
      </p:sp>
      <p:sp>
        <p:nvSpPr>
          <p:cNvPr id="6" name="矩形: 圆角 5">
            <a:extLst>
              <a:ext uri="{FF2B5EF4-FFF2-40B4-BE49-F238E27FC236}">
                <a16:creationId xmlns:a16="http://schemas.microsoft.com/office/drawing/2014/main" id="{E54C439E-4215-4F5B-ADE0-E5FE5F0DCAF6}"/>
              </a:ext>
            </a:extLst>
          </p:cNvPr>
          <p:cNvSpPr/>
          <p:nvPr/>
        </p:nvSpPr>
        <p:spPr bwMode="auto">
          <a:xfrm>
            <a:off x="1179772" y="2120136"/>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要点八</a:t>
            </a:r>
          </a:p>
        </p:txBody>
      </p:sp>
      <p:sp>
        <p:nvSpPr>
          <p:cNvPr id="7" name="等腰三角形 6">
            <a:extLst>
              <a:ext uri="{FF2B5EF4-FFF2-40B4-BE49-F238E27FC236}">
                <a16:creationId xmlns:a16="http://schemas.microsoft.com/office/drawing/2014/main" id="{405577FE-6CF0-4D38-BDCA-0542FFD23420}"/>
              </a:ext>
            </a:extLst>
          </p:cNvPr>
          <p:cNvSpPr/>
          <p:nvPr/>
        </p:nvSpPr>
        <p:spPr bwMode="auto">
          <a:xfrm rot="5400000">
            <a:off x="2417579" y="2248712"/>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矩形 7">
            <a:extLst>
              <a:ext uri="{FF2B5EF4-FFF2-40B4-BE49-F238E27FC236}">
                <a16:creationId xmlns:a16="http://schemas.microsoft.com/office/drawing/2014/main" id="{95C9D51F-B295-4C80-BE84-9615273216A9}"/>
              </a:ext>
            </a:extLst>
          </p:cNvPr>
          <p:cNvSpPr/>
          <p:nvPr/>
        </p:nvSpPr>
        <p:spPr>
          <a:xfrm>
            <a:off x="2828679" y="2111695"/>
            <a:ext cx="8690219"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明确归国家所有的无人继承遗产应当用于公益事业。</a:t>
            </a:r>
          </a:p>
        </p:txBody>
      </p:sp>
      <p:sp>
        <p:nvSpPr>
          <p:cNvPr id="32" name="矩形: 圆角 31">
            <a:extLst>
              <a:ext uri="{FF2B5EF4-FFF2-40B4-BE49-F238E27FC236}">
                <a16:creationId xmlns:a16="http://schemas.microsoft.com/office/drawing/2014/main" id="{92DD349B-2A00-44F2-91C1-1F7CD84CB5E8}"/>
              </a:ext>
            </a:extLst>
          </p:cNvPr>
          <p:cNvSpPr/>
          <p:nvPr/>
        </p:nvSpPr>
        <p:spPr>
          <a:xfrm>
            <a:off x="1185863" y="2790244"/>
            <a:ext cx="1114425" cy="844617"/>
          </a:xfrm>
          <a:prstGeom prst="roundRect">
            <a:avLst/>
          </a:prstGeom>
          <a:ln>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zh-CN" altLang="en-US" sz="2000" dirty="0">
                <a:solidFill>
                  <a:prstClr val="white"/>
                </a:solidFill>
                <a:latin typeface="思源宋体 CN Heavy" panose="02020900000000000000" pitchFamily="18" charset="-122"/>
                <a:ea typeface="思源宋体 CN Heavy" panose="02020900000000000000" pitchFamily="18" charset="-122"/>
              </a:rPr>
              <a:t>侵权责任编</a:t>
            </a:r>
            <a:endParaRPr kumimoji="0" lang="zh-CN" altLang="en-US" sz="2000" b="0" i="0" u="none" strike="noStrike" kern="1200" cap="none" spc="0" normalizeH="0" baseline="0" noProof="0" dirty="0">
              <a:ln>
                <a:noFill/>
              </a:ln>
              <a:solidFill>
                <a:prstClr val="white"/>
              </a:solidFill>
              <a:effectLst/>
              <a:uLnTx/>
              <a:uFillTx/>
              <a:latin typeface="思源宋体 CN Heavy" panose="02020900000000000000" pitchFamily="18" charset="-122"/>
              <a:ea typeface="思源宋体 CN Heavy" panose="02020900000000000000" pitchFamily="18" charset="-122"/>
              <a:cs typeface="+mn-cs"/>
            </a:endParaRPr>
          </a:p>
        </p:txBody>
      </p:sp>
      <p:sp>
        <p:nvSpPr>
          <p:cNvPr id="33" name="矩形 32">
            <a:extLst>
              <a:ext uri="{FF2B5EF4-FFF2-40B4-BE49-F238E27FC236}">
                <a16:creationId xmlns:a16="http://schemas.microsoft.com/office/drawing/2014/main" id="{F9A8B016-C7A6-4455-8545-446F8791BE4E}"/>
              </a:ext>
            </a:extLst>
          </p:cNvPr>
          <p:cNvSpPr/>
          <p:nvPr/>
        </p:nvSpPr>
        <p:spPr>
          <a:xfrm>
            <a:off x="2419350" y="2768128"/>
            <a:ext cx="8755469" cy="830997"/>
          </a:xfrm>
          <a:prstGeom prst="rect">
            <a:avLst/>
          </a:prstGeom>
        </p:spPr>
        <p:txBody>
          <a:bodyPr wrap="square">
            <a:spAutoFit/>
          </a:bodyPr>
          <a:lstStyle/>
          <a:p>
            <a:pPr lvl="0"/>
            <a:r>
              <a:rPr lang="zh-CN" altLang="en-US" sz="1600" dirty="0">
                <a:solidFill>
                  <a:prstClr val="black"/>
                </a:solidFill>
              </a:rPr>
              <a:t>侵权责任是民事主体侵害他人权益应当承担的法律后果。第七编“侵权责任”在总结实践经验的基础上，针对侵权领域出现的新情况，吸收借鉴司法解释的有关规定，对侵权责任制度作了必要的补充和完善。</a:t>
            </a:r>
          </a:p>
        </p:txBody>
      </p:sp>
      <p:sp>
        <p:nvSpPr>
          <p:cNvPr id="34" name="矩形: 圆角 33">
            <a:extLst>
              <a:ext uri="{FF2B5EF4-FFF2-40B4-BE49-F238E27FC236}">
                <a16:creationId xmlns:a16="http://schemas.microsoft.com/office/drawing/2014/main" id="{26E15775-9B8C-4E63-B8E8-62E1BBA70899}"/>
              </a:ext>
            </a:extLst>
          </p:cNvPr>
          <p:cNvSpPr/>
          <p:nvPr/>
        </p:nvSpPr>
        <p:spPr bwMode="auto">
          <a:xfrm>
            <a:off x="1179772" y="3964108"/>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要点一</a:t>
            </a:r>
          </a:p>
        </p:txBody>
      </p:sp>
      <p:sp>
        <p:nvSpPr>
          <p:cNvPr id="35" name="等腰三角形 34">
            <a:extLst>
              <a:ext uri="{FF2B5EF4-FFF2-40B4-BE49-F238E27FC236}">
                <a16:creationId xmlns:a16="http://schemas.microsoft.com/office/drawing/2014/main" id="{F6C171BB-7950-4D94-B1D0-7E0E86EE5EBE}"/>
              </a:ext>
            </a:extLst>
          </p:cNvPr>
          <p:cNvSpPr/>
          <p:nvPr/>
        </p:nvSpPr>
        <p:spPr bwMode="auto">
          <a:xfrm rot="5400000">
            <a:off x="2417579" y="4100586"/>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6" name="矩形 35">
            <a:extLst>
              <a:ext uri="{FF2B5EF4-FFF2-40B4-BE49-F238E27FC236}">
                <a16:creationId xmlns:a16="http://schemas.microsoft.com/office/drawing/2014/main" id="{31455FD6-DDC6-4D6B-88F7-5E2986C408E1}"/>
              </a:ext>
            </a:extLst>
          </p:cNvPr>
          <p:cNvSpPr/>
          <p:nvPr/>
        </p:nvSpPr>
        <p:spPr>
          <a:xfrm>
            <a:off x="2828679" y="3944901"/>
            <a:ext cx="8346139"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确立 “自甘风险”规则</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37" name="矩形: 圆角 36">
            <a:extLst>
              <a:ext uri="{FF2B5EF4-FFF2-40B4-BE49-F238E27FC236}">
                <a16:creationId xmlns:a16="http://schemas.microsoft.com/office/drawing/2014/main" id="{DE6958CC-9792-48B9-93A3-AF059A36E746}"/>
              </a:ext>
            </a:extLst>
          </p:cNvPr>
          <p:cNvSpPr/>
          <p:nvPr/>
        </p:nvSpPr>
        <p:spPr bwMode="auto">
          <a:xfrm>
            <a:off x="1179772" y="4689580"/>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要点二</a:t>
            </a:r>
          </a:p>
        </p:txBody>
      </p:sp>
      <p:sp>
        <p:nvSpPr>
          <p:cNvPr id="38" name="等腰三角形 37">
            <a:extLst>
              <a:ext uri="{FF2B5EF4-FFF2-40B4-BE49-F238E27FC236}">
                <a16:creationId xmlns:a16="http://schemas.microsoft.com/office/drawing/2014/main" id="{70709F80-C3B1-4D70-A8E8-3A1100B5A0EE}"/>
              </a:ext>
            </a:extLst>
          </p:cNvPr>
          <p:cNvSpPr/>
          <p:nvPr/>
        </p:nvSpPr>
        <p:spPr bwMode="auto">
          <a:xfrm rot="5400000">
            <a:off x="2417579" y="4818156"/>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9" name="矩形 38">
            <a:extLst>
              <a:ext uri="{FF2B5EF4-FFF2-40B4-BE49-F238E27FC236}">
                <a16:creationId xmlns:a16="http://schemas.microsoft.com/office/drawing/2014/main" id="{11F61234-CB59-42D8-904D-23A54ABD99BE}"/>
              </a:ext>
            </a:extLst>
          </p:cNvPr>
          <p:cNvSpPr/>
          <p:nvPr/>
        </p:nvSpPr>
        <p:spPr>
          <a:xfrm>
            <a:off x="2828680" y="4697743"/>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规定“自助行为”制度。</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40" name="矩形: 圆角 39">
            <a:extLst>
              <a:ext uri="{FF2B5EF4-FFF2-40B4-BE49-F238E27FC236}">
                <a16:creationId xmlns:a16="http://schemas.microsoft.com/office/drawing/2014/main" id="{0F84FB52-D198-478E-BE6E-2E352CD43A80}"/>
              </a:ext>
            </a:extLst>
          </p:cNvPr>
          <p:cNvSpPr/>
          <p:nvPr/>
        </p:nvSpPr>
        <p:spPr bwMode="auto">
          <a:xfrm>
            <a:off x="1179772" y="5336231"/>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要点三</a:t>
            </a:r>
          </a:p>
        </p:txBody>
      </p:sp>
      <p:sp>
        <p:nvSpPr>
          <p:cNvPr id="41" name="等腰三角形 40">
            <a:extLst>
              <a:ext uri="{FF2B5EF4-FFF2-40B4-BE49-F238E27FC236}">
                <a16:creationId xmlns:a16="http://schemas.microsoft.com/office/drawing/2014/main" id="{790535DB-558B-4159-95BC-026FAF840A8D}"/>
              </a:ext>
            </a:extLst>
          </p:cNvPr>
          <p:cNvSpPr/>
          <p:nvPr/>
        </p:nvSpPr>
        <p:spPr bwMode="auto">
          <a:xfrm rot="5400000">
            <a:off x="2417579" y="5472709"/>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2" name="矩形 41">
            <a:extLst>
              <a:ext uri="{FF2B5EF4-FFF2-40B4-BE49-F238E27FC236}">
                <a16:creationId xmlns:a16="http://schemas.microsoft.com/office/drawing/2014/main" id="{4EC57E09-4A93-4EE2-B809-D4CDCAF4567D}"/>
              </a:ext>
            </a:extLst>
          </p:cNvPr>
          <p:cNvSpPr/>
          <p:nvPr/>
        </p:nvSpPr>
        <p:spPr>
          <a:xfrm>
            <a:off x="2828680" y="5367790"/>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“营养费”“住院伙食补助费”明确列为人身损害赔偿项目。</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Tree>
    <p:extLst>
      <p:ext uri="{BB962C8B-B14F-4D97-AF65-F5344CB8AC3E}">
        <p14:creationId xmlns:p14="http://schemas.microsoft.com/office/powerpoint/2010/main" val="240294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 calcmode="lin" valueType="num">
                                      <p:cBhvr>
                                        <p:cTn id="9" dur="400" fill="hold"/>
                                        <p:tgtEl>
                                          <p:spTgt spid="3"/>
                                        </p:tgtEl>
                                        <p:attrNameLst>
                                          <p:attrName>style.rotation</p:attrName>
                                        </p:attrNameLst>
                                      </p:cBhvr>
                                      <p:tavLst>
                                        <p:tav tm="0">
                                          <p:val>
                                            <p:fltVal val="90"/>
                                          </p:val>
                                        </p:tav>
                                        <p:tav tm="100000">
                                          <p:val>
                                            <p:fltVal val="0"/>
                                          </p:val>
                                        </p:tav>
                                      </p:tavLst>
                                    </p:anim>
                                    <p:animEffect transition="in" filter="fade">
                                      <p:cBhvr>
                                        <p:cTn id="10" dur="400"/>
                                        <p:tgtEl>
                                          <p:spTgt spid="3"/>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400" fill="hold"/>
                                        <p:tgtEl>
                                          <p:spTgt spid="6"/>
                                        </p:tgtEl>
                                        <p:attrNameLst>
                                          <p:attrName>ppt_w</p:attrName>
                                        </p:attrNameLst>
                                      </p:cBhvr>
                                      <p:tavLst>
                                        <p:tav tm="0">
                                          <p:val>
                                            <p:fltVal val="0"/>
                                          </p:val>
                                        </p:tav>
                                        <p:tav tm="100000">
                                          <p:val>
                                            <p:strVal val="#ppt_w"/>
                                          </p:val>
                                        </p:tav>
                                      </p:tavLst>
                                    </p:anim>
                                    <p:anim calcmode="lin" valueType="num">
                                      <p:cBhvr>
                                        <p:cTn id="24" dur="400" fill="hold"/>
                                        <p:tgtEl>
                                          <p:spTgt spid="6"/>
                                        </p:tgtEl>
                                        <p:attrNameLst>
                                          <p:attrName>ppt_h</p:attrName>
                                        </p:attrNameLst>
                                      </p:cBhvr>
                                      <p:tavLst>
                                        <p:tav tm="0">
                                          <p:val>
                                            <p:fltVal val="0"/>
                                          </p:val>
                                        </p:tav>
                                        <p:tav tm="100000">
                                          <p:val>
                                            <p:strVal val="#ppt_h"/>
                                          </p:val>
                                        </p:tav>
                                      </p:tavLst>
                                    </p:anim>
                                    <p:anim calcmode="lin" valueType="num">
                                      <p:cBhvr>
                                        <p:cTn id="25" dur="400" fill="hold"/>
                                        <p:tgtEl>
                                          <p:spTgt spid="6"/>
                                        </p:tgtEl>
                                        <p:attrNameLst>
                                          <p:attrName>style.rotation</p:attrName>
                                        </p:attrNameLst>
                                      </p:cBhvr>
                                      <p:tavLst>
                                        <p:tav tm="0">
                                          <p:val>
                                            <p:fltVal val="90"/>
                                          </p:val>
                                        </p:tav>
                                        <p:tav tm="100000">
                                          <p:val>
                                            <p:fltVal val="0"/>
                                          </p:val>
                                        </p:tav>
                                      </p:tavLst>
                                    </p:anim>
                                    <p:animEffect transition="in" filter="fade">
                                      <p:cBhvr>
                                        <p:cTn id="26" dur="400"/>
                                        <p:tgtEl>
                                          <p:spTgt spid="6"/>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300"/>
                                        <p:tgtEl>
                                          <p:spTgt spid="7"/>
                                        </p:tgtEl>
                                        <p:attrNameLst>
                                          <p:attrName>ppt_x</p:attrName>
                                        </p:attrNameLst>
                                      </p:cBhvr>
                                      <p:tavLst>
                                        <p:tav tm="0">
                                          <p:val>
                                            <p:strVal val="#ppt_x-#ppt_w*1.125000"/>
                                          </p:val>
                                        </p:tav>
                                        <p:tav tm="100000">
                                          <p:val>
                                            <p:strVal val="#ppt_x"/>
                                          </p:val>
                                        </p:tav>
                                      </p:tavLst>
                                    </p:anim>
                                    <p:animEffect transition="in" filter="wipe(right)">
                                      <p:cBhvr>
                                        <p:cTn id="31" dur="300"/>
                                        <p:tgtEl>
                                          <p:spTgt spid="7"/>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400" fill="hold"/>
                                        <p:tgtEl>
                                          <p:spTgt spid="34"/>
                                        </p:tgtEl>
                                        <p:attrNameLst>
                                          <p:attrName>ppt_w</p:attrName>
                                        </p:attrNameLst>
                                      </p:cBhvr>
                                      <p:tavLst>
                                        <p:tav tm="0">
                                          <p:val>
                                            <p:fltVal val="0"/>
                                          </p:val>
                                        </p:tav>
                                        <p:tav tm="100000">
                                          <p:val>
                                            <p:strVal val="#ppt_w"/>
                                          </p:val>
                                        </p:tav>
                                      </p:tavLst>
                                    </p:anim>
                                    <p:anim calcmode="lin" valueType="num">
                                      <p:cBhvr>
                                        <p:cTn id="40" dur="400" fill="hold"/>
                                        <p:tgtEl>
                                          <p:spTgt spid="34"/>
                                        </p:tgtEl>
                                        <p:attrNameLst>
                                          <p:attrName>ppt_h</p:attrName>
                                        </p:attrNameLst>
                                      </p:cBhvr>
                                      <p:tavLst>
                                        <p:tav tm="0">
                                          <p:val>
                                            <p:fltVal val="0"/>
                                          </p:val>
                                        </p:tav>
                                        <p:tav tm="100000">
                                          <p:val>
                                            <p:strVal val="#ppt_h"/>
                                          </p:val>
                                        </p:tav>
                                      </p:tavLst>
                                    </p:anim>
                                    <p:anim calcmode="lin" valueType="num">
                                      <p:cBhvr>
                                        <p:cTn id="41" dur="400" fill="hold"/>
                                        <p:tgtEl>
                                          <p:spTgt spid="34"/>
                                        </p:tgtEl>
                                        <p:attrNameLst>
                                          <p:attrName>style.rotation</p:attrName>
                                        </p:attrNameLst>
                                      </p:cBhvr>
                                      <p:tavLst>
                                        <p:tav tm="0">
                                          <p:val>
                                            <p:fltVal val="90"/>
                                          </p:val>
                                        </p:tav>
                                        <p:tav tm="100000">
                                          <p:val>
                                            <p:fltVal val="0"/>
                                          </p:val>
                                        </p:tav>
                                      </p:tavLst>
                                    </p:anim>
                                    <p:animEffect transition="in" filter="fade">
                                      <p:cBhvr>
                                        <p:cTn id="42" dur="400"/>
                                        <p:tgtEl>
                                          <p:spTgt spid="34"/>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300"/>
                                        <p:tgtEl>
                                          <p:spTgt spid="35"/>
                                        </p:tgtEl>
                                        <p:attrNameLst>
                                          <p:attrName>ppt_x</p:attrName>
                                        </p:attrNameLst>
                                      </p:cBhvr>
                                      <p:tavLst>
                                        <p:tav tm="0">
                                          <p:val>
                                            <p:strVal val="#ppt_x-#ppt_w*1.125000"/>
                                          </p:val>
                                        </p:tav>
                                        <p:tav tm="100000">
                                          <p:val>
                                            <p:strVal val="#ppt_x"/>
                                          </p:val>
                                        </p:tav>
                                      </p:tavLst>
                                    </p:anim>
                                    <p:animEffect transition="in" filter="wipe(right)">
                                      <p:cBhvr>
                                        <p:cTn id="47" dur="300"/>
                                        <p:tgtEl>
                                          <p:spTgt spid="35"/>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500"/>
                                        <p:tgtEl>
                                          <p:spTgt spid="36"/>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400" fill="hold"/>
                                        <p:tgtEl>
                                          <p:spTgt spid="37"/>
                                        </p:tgtEl>
                                        <p:attrNameLst>
                                          <p:attrName>ppt_w</p:attrName>
                                        </p:attrNameLst>
                                      </p:cBhvr>
                                      <p:tavLst>
                                        <p:tav tm="0">
                                          <p:val>
                                            <p:fltVal val="0"/>
                                          </p:val>
                                        </p:tav>
                                        <p:tav tm="100000">
                                          <p:val>
                                            <p:strVal val="#ppt_w"/>
                                          </p:val>
                                        </p:tav>
                                      </p:tavLst>
                                    </p:anim>
                                    <p:anim calcmode="lin" valueType="num">
                                      <p:cBhvr>
                                        <p:cTn id="56" dur="400" fill="hold"/>
                                        <p:tgtEl>
                                          <p:spTgt spid="37"/>
                                        </p:tgtEl>
                                        <p:attrNameLst>
                                          <p:attrName>ppt_h</p:attrName>
                                        </p:attrNameLst>
                                      </p:cBhvr>
                                      <p:tavLst>
                                        <p:tav tm="0">
                                          <p:val>
                                            <p:fltVal val="0"/>
                                          </p:val>
                                        </p:tav>
                                        <p:tav tm="100000">
                                          <p:val>
                                            <p:strVal val="#ppt_h"/>
                                          </p:val>
                                        </p:tav>
                                      </p:tavLst>
                                    </p:anim>
                                    <p:anim calcmode="lin" valueType="num">
                                      <p:cBhvr>
                                        <p:cTn id="57" dur="400" fill="hold"/>
                                        <p:tgtEl>
                                          <p:spTgt spid="37"/>
                                        </p:tgtEl>
                                        <p:attrNameLst>
                                          <p:attrName>style.rotation</p:attrName>
                                        </p:attrNameLst>
                                      </p:cBhvr>
                                      <p:tavLst>
                                        <p:tav tm="0">
                                          <p:val>
                                            <p:fltVal val="90"/>
                                          </p:val>
                                        </p:tav>
                                        <p:tav tm="100000">
                                          <p:val>
                                            <p:fltVal val="0"/>
                                          </p:val>
                                        </p:tav>
                                      </p:tavLst>
                                    </p:anim>
                                    <p:animEffect transition="in" filter="fade">
                                      <p:cBhvr>
                                        <p:cTn id="58" dur="400"/>
                                        <p:tgtEl>
                                          <p:spTgt spid="37"/>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300"/>
                                        <p:tgtEl>
                                          <p:spTgt spid="38"/>
                                        </p:tgtEl>
                                        <p:attrNameLst>
                                          <p:attrName>ppt_x</p:attrName>
                                        </p:attrNameLst>
                                      </p:cBhvr>
                                      <p:tavLst>
                                        <p:tav tm="0">
                                          <p:val>
                                            <p:strVal val="#ppt_x-#ppt_w*1.125000"/>
                                          </p:val>
                                        </p:tav>
                                        <p:tav tm="100000">
                                          <p:val>
                                            <p:strVal val="#ppt_x"/>
                                          </p:val>
                                        </p:tav>
                                      </p:tavLst>
                                    </p:anim>
                                    <p:animEffect transition="in" filter="wipe(right)">
                                      <p:cBhvr>
                                        <p:cTn id="63" dur="300"/>
                                        <p:tgtEl>
                                          <p:spTgt spid="38"/>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wipe(left)">
                                      <p:cBhvr>
                                        <p:cTn id="67" dur="500"/>
                                        <p:tgtEl>
                                          <p:spTgt spid="39"/>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 calcmode="lin" valueType="num">
                                      <p:cBhvr>
                                        <p:cTn id="71" dur="400" fill="hold"/>
                                        <p:tgtEl>
                                          <p:spTgt spid="40"/>
                                        </p:tgtEl>
                                        <p:attrNameLst>
                                          <p:attrName>ppt_w</p:attrName>
                                        </p:attrNameLst>
                                      </p:cBhvr>
                                      <p:tavLst>
                                        <p:tav tm="0">
                                          <p:val>
                                            <p:fltVal val="0"/>
                                          </p:val>
                                        </p:tav>
                                        <p:tav tm="100000">
                                          <p:val>
                                            <p:strVal val="#ppt_w"/>
                                          </p:val>
                                        </p:tav>
                                      </p:tavLst>
                                    </p:anim>
                                    <p:anim calcmode="lin" valueType="num">
                                      <p:cBhvr>
                                        <p:cTn id="72" dur="400" fill="hold"/>
                                        <p:tgtEl>
                                          <p:spTgt spid="40"/>
                                        </p:tgtEl>
                                        <p:attrNameLst>
                                          <p:attrName>ppt_h</p:attrName>
                                        </p:attrNameLst>
                                      </p:cBhvr>
                                      <p:tavLst>
                                        <p:tav tm="0">
                                          <p:val>
                                            <p:fltVal val="0"/>
                                          </p:val>
                                        </p:tav>
                                        <p:tav tm="100000">
                                          <p:val>
                                            <p:strVal val="#ppt_h"/>
                                          </p:val>
                                        </p:tav>
                                      </p:tavLst>
                                    </p:anim>
                                    <p:anim calcmode="lin" valueType="num">
                                      <p:cBhvr>
                                        <p:cTn id="73" dur="400" fill="hold"/>
                                        <p:tgtEl>
                                          <p:spTgt spid="40"/>
                                        </p:tgtEl>
                                        <p:attrNameLst>
                                          <p:attrName>style.rotation</p:attrName>
                                        </p:attrNameLst>
                                      </p:cBhvr>
                                      <p:tavLst>
                                        <p:tav tm="0">
                                          <p:val>
                                            <p:fltVal val="90"/>
                                          </p:val>
                                        </p:tav>
                                        <p:tav tm="100000">
                                          <p:val>
                                            <p:fltVal val="0"/>
                                          </p:val>
                                        </p:tav>
                                      </p:tavLst>
                                    </p:anim>
                                    <p:animEffect transition="in" filter="fade">
                                      <p:cBhvr>
                                        <p:cTn id="74" dur="400"/>
                                        <p:tgtEl>
                                          <p:spTgt spid="40"/>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300"/>
                                        <p:tgtEl>
                                          <p:spTgt spid="41"/>
                                        </p:tgtEl>
                                        <p:attrNameLst>
                                          <p:attrName>ppt_x</p:attrName>
                                        </p:attrNameLst>
                                      </p:cBhvr>
                                      <p:tavLst>
                                        <p:tav tm="0">
                                          <p:val>
                                            <p:strVal val="#ppt_x-#ppt_w*1.125000"/>
                                          </p:val>
                                        </p:tav>
                                        <p:tav tm="100000">
                                          <p:val>
                                            <p:strVal val="#ppt_x"/>
                                          </p:val>
                                        </p:tav>
                                      </p:tavLst>
                                    </p:anim>
                                    <p:animEffect transition="in" filter="wipe(right)">
                                      <p:cBhvr>
                                        <p:cTn id="79" dur="300"/>
                                        <p:tgtEl>
                                          <p:spTgt spid="41"/>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wipe(left)">
                                      <p:cBhvr>
                                        <p:cTn id="8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animBg="1"/>
      <p:bldP spid="8" grpId="0"/>
      <p:bldP spid="34" grpId="0" animBg="1"/>
      <p:bldP spid="35" grpId="0" animBg="1"/>
      <p:bldP spid="36" grpId="0"/>
      <p:bldP spid="37" grpId="0" animBg="1"/>
      <p:bldP spid="38" grpId="0" animBg="1"/>
      <p:bldP spid="39" grpId="0"/>
      <p:bldP spid="40" grpId="0" animBg="1"/>
      <p:bldP spid="41" grpId="0" animBg="1"/>
      <p:bldP spid="4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实质性修改的</a:t>
            </a:r>
            <a:r>
              <a:rPr lang="en-US" altLang="zh-CN"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94</a:t>
            </a:r>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处要点</a:t>
            </a:r>
          </a:p>
        </p:txBody>
      </p:sp>
      <p:sp>
        <p:nvSpPr>
          <p:cNvPr id="3" name="矩形: 圆角 2">
            <a:extLst>
              <a:ext uri="{FF2B5EF4-FFF2-40B4-BE49-F238E27FC236}">
                <a16:creationId xmlns:a16="http://schemas.microsoft.com/office/drawing/2014/main" id="{8884FC8C-9EC1-4143-A543-8A1797BFC001}"/>
              </a:ext>
            </a:extLst>
          </p:cNvPr>
          <p:cNvSpPr/>
          <p:nvPr/>
        </p:nvSpPr>
        <p:spPr bwMode="auto">
          <a:xfrm>
            <a:off x="1179772" y="1157201"/>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要点四</a:t>
            </a:r>
          </a:p>
        </p:txBody>
      </p:sp>
      <p:sp>
        <p:nvSpPr>
          <p:cNvPr id="4" name="等腰三角形 3">
            <a:extLst>
              <a:ext uri="{FF2B5EF4-FFF2-40B4-BE49-F238E27FC236}">
                <a16:creationId xmlns:a16="http://schemas.microsoft.com/office/drawing/2014/main" id="{157352AB-4EF4-4808-B7F6-BB476B161FF6}"/>
              </a:ext>
            </a:extLst>
          </p:cNvPr>
          <p:cNvSpPr/>
          <p:nvPr/>
        </p:nvSpPr>
        <p:spPr bwMode="auto">
          <a:xfrm rot="5400000">
            <a:off x="2417579" y="1293679"/>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 name="矩形 4">
            <a:extLst>
              <a:ext uri="{FF2B5EF4-FFF2-40B4-BE49-F238E27FC236}">
                <a16:creationId xmlns:a16="http://schemas.microsoft.com/office/drawing/2014/main" id="{43F02D7B-A73C-4FD1-A045-AC11023CCE76}"/>
              </a:ext>
            </a:extLst>
          </p:cNvPr>
          <p:cNvSpPr/>
          <p:nvPr/>
        </p:nvSpPr>
        <p:spPr>
          <a:xfrm>
            <a:off x="2828680" y="1188760"/>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完善精神损害赔偿制度。</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6" name="矩形: 圆角 5">
            <a:extLst>
              <a:ext uri="{FF2B5EF4-FFF2-40B4-BE49-F238E27FC236}">
                <a16:creationId xmlns:a16="http://schemas.microsoft.com/office/drawing/2014/main" id="{1B49B294-7558-4456-A617-22F31F969A19}"/>
              </a:ext>
            </a:extLst>
          </p:cNvPr>
          <p:cNvSpPr/>
          <p:nvPr/>
        </p:nvSpPr>
        <p:spPr bwMode="auto">
          <a:xfrm>
            <a:off x="1179772" y="173732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要点五</a:t>
            </a:r>
          </a:p>
        </p:txBody>
      </p:sp>
      <p:sp>
        <p:nvSpPr>
          <p:cNvPr id="7" name="等腰三角形 6">
            <a:extLst>
              <a:ext uri="{FF2B5EF4-FFF2-40B4-BE49-F238E27FC236}">
                <a16:creationId xmlns:a16="http://schemas.microsoft.com/office/drawing/2014/main" id="{415F78BE-E918-4C34-9BB7-31302B3F9CA0}"/>
              </a:ext>
            </a:extLst>
          </p:cNvPr>
          <p:cNvSpPr/>
          <p:nvPr/>
        </p:nvSpPr>
        <p:spPr bwMode="auto">
          <a:xfrm rot="5400000">
            <a:off x="2417579" y="1873803"/>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 name="矩形 7">
            <a:extLst>
              <a:ext uri="{FF2B5EF4-FFF2-40B4-BE49-F238E27FC236}">
                <a16:creationId xmlns:a16="http://schemas.microsoft.com/office/drawing/2014/main" id="{09ADCAB4-A149-4D06-B98E-63F702C2FBF6}"/>
              </a:ext>
            </a:extLst>
          </p:cNvPr>
          <p:cNvSpPr/>
          <p:nvPr/>
        </p:nvSpPr>
        <p:spPr>
          <a:xfrm>
            <a:off x="2828680" y="1719364"/>
            <a:ext cx="7039828" cy="396583"/>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完善公平责任规则。</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9" name="矩形: 圆角 8">
            <a:extLst>
              <a:ext uri="{FF2B5EF4-FFF2-40B4-BE49-F238E27FC236}">
                <a16:creationId xmlns:a16="http://schemas.microsoft.com/office/drawing/2014/main" id="{9EEAA06D-C365-4A40-880C-168EB8DF2294}"/>
              </a:ext>
            </a:extLst>
          </p:cNvPr>
          <p:cNvSpPr/>
          <p:nvPr/>
        </p:nvSpPr>
        <p:spPr bwMode="auto">
          <a:xfrm>
            <a:off x="1179772" y="2317449"/>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微软雅黑"/>
                <a:ea typeface="微软雅黑"/>
                <a:cs typeface="+mn-ea"/>
              </a:rPr>
              <a:t>要点六</a:t>
            </a:r>
          </a:p>
        </p:txBody>
      </p:sp>
      <p:sp>
        <p:nvSpPr>
          <p:cNvPr id="10" name="等腰三角形 9">
            <a:extLst>
              <a:ext uri="{FF2B5EF4-FFF2-40B4-BE49-F238E27FC236}">
                <a16:creationId xmlns:a16="http://schemas.microsoft.com/office/drawing/2014/main" id="{74A4163E-6A37-42F2-A74E-30DE15A20CE2}"/>
              </a:ext>
            </a:extLst>
          </p:cNvPr>
          <p:cNvSpPr/>
          <p:nvPr/>
        </p:nvSpPr>
        <p:spPr bwMode="auto">
          <a:xfrm rot="5400000">
            <a:off x="2417579" y="245392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1" name="矩形 10">
            <a:extLst>
              <a:ext uri="{FF2B5EF4-FFF2-40B4-BE49-F238E27FC236}">
                <a16:creationId xmlns:a16="http://schemas.microsoft.com/office/drawing/2014/main" id="{38F7FF97-37C5-4D98-9395-0764E12D7F64}"/>
              </a:ext>
            </a:extLst>
          </p:cNvPr>
          <p:cNvSpPr/>
          <p:nvPr/>
        </p:nvSpPr>
        <p:spPr>
          <a:xfrm>
            <a:off x="2828680" y="2174907"/>
            <a:ext cx="8346138" cy="728982"/>
          </a:xfrm>
          <a:prstGeom prst="rect">
            <a:avLst/>
          </a:prstGeom>
        </p:spPr>
        <p:txBody>
          <a:bodyPr wrap="square">
            <a:spAutoFit/>
          </a:bodyPr>
          <a:lstStyle/>
          <a:p>
            <a:pPr lvl="0" algn="just">
              <a:lnSpc>
                <a:spcPct val="120000"/>
              </a:lnSpc>
              <a:spcAft>
                <a:spcPts val="1000"/>
              </a:spcAft>
            </a:pPr>
            <a:r>
              <a:rPr lang="zh-CN" altLang="en-US" kern="0" dirty="0">
                <a:solidFill>
                  <a:prstClr val="black"/>
                </a:solidFill>
                <a:latin typeface="仿宋_GB2312" panose="02010609030101010101" pitchFamily="49" charset="-122"/>
                <a:ea typeface="微软雅黑" panose="020B0503020204020204" pitchFamily="34" charset="-122"/>
              </a:rPr>
              <a:t>增加规定委托监护的侵权责任，即监护人将监护职责委托给他人的，监护人应当承担侵权责任；受托人有过错的，承担相应的责任。</a:t>
            </a:r>
            <a:endParaRPr kumimoji="0" lang="zh-CN" altLang="en-US" sz="1800" b="0" i="0" u="none" strike="noStrike" kern="0" cap="none" spc="0" normalizeH="0" baseline="0" noProof="0" dirty="0">
              <a:ln>
                <a:noFill/>
              </a:ln>
              <a:solidFill>
                <a:prstClr val="black"/>
              </a:solidFill>
              <a:effectLst/>
              <a:uLnTx/>
              <a:uFillTx/>
              <a:latin typeface="仿宋_GB2312" panose="02010609030101010101" pitchFamily="49" charset="-122"/>
              <a:ea typeface="微软雅黑" panose="020B0503020204020204" pitchFamily="34" charset="-122"/>
              <a:cs typeface="+mn-cs"/>
            </a:endParaRPr>
          </a:p>
        </p:txBody>
      </p:sp>
      <p:sp>
        <p:nvSpPr>
          <p:cNvPr id="46" name="矩形: 圆角 45">
            <a:extLst>
              <a:ext uri="{FF2B5EF4-FFF2-40B4-BE49-F238E27FC236}">
                <a16:creationId xmlns:a16="http://schemas.microsoft.com/office/drawing/2014/main" id="{E6116BEF-82AF-428C-897D-03409AFDFC4B}"/>
              </a:ext>
            </a:extLst>
          </p:cNvPr>
          <p:cNvSpPr/>
          <p:nvPr/>
        </p:nvSpPr>
        <p:spPr bwMode="auto">
          <a:xfrm>
            <a:off x="1179772" y="2907981"/>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要点七</a:t>
            </a:r>
          </a:p>
        </p:txBody>
      </p:sp>
      <p:sp>
        <p:nvSpPr>
          <p:cNvPr id="47" name="等腰三角形 46">
            <a:extLst>
              <a:ext uri="{FF2B5EF4-FFF2-40B4-BE49-F238E27FC236}">
                <a16:creationId xmlns:a16="http://schemas.microsoft.com/office/drawing/2014/main" id="{3B7292ED-B8F1-4661-A4DC-601DDA78BA89}"/>
              </a:ext>
            </a:extLst>
          </p:cNvPr>
          <p:cNvSpPr/>
          <p:nvPr/>
        </p:nvSpPr>
        <p:spPr bwMode="auto">
          <a:xfrm rot="5400000">
            <a:off x="2417579" y="3036557"/>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8" name="矩形 47">
            <a:extLst>
              <a:ext uri="{FF2B5EF4-FFF2-40B4-BE49-F238E27FC236}">
                <a16:creationId xmlns:a16="http://schemas.microsoft.com/office/drawing/2014/main" id="{9AB6EE82-FE93-458E-B391-985E2BECE55B}"/>
              </a:ext>
            </a:extLst>
          </p:cNvPr>
          <p:cNvSpPr/>
          <p:nvPr/>
        </p:nvSpPr>
        <p:spPr>
          <a:xfrm>
            <a:off x="2828680" y="2934263"/>
            <a:ext cx="869021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增加规定生产者、销售者召回缺陷产品应负担被侵权人因此支出的必要费用。</a:t>
            </a:r>
          </a:p>
        </p:txBody>
      </p:sp>
      <p:sp>
        <p:nvSpPr>
          <p:cNvPr id="49" name="矩形: 圆角 48">
            <a:extLst>
              <a:ext uri="{FF2B5EF4-FFF2-40B4-BE49-F238E27FC236}">
                <a16:creationId xmlns:a16="http://schemas.microsoft.com/office/drawing/2014/main" id="{713CB834-B790-49B5-BCEB-6125B0FF90E6}"/>
              </a:ext>
            </a:extLst>
          </p:cNvPr>
          <p:cNvSpPr/>
          <p:nvPr/>
        </p:nvSpPr>
        <p:spPr bwMode="auto">
          <a:xfrm>
            <a:off x="1179772" y="3487804"/>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要点八</a:t>
            </a:r>
          </a:p>
        </p:txBody>
      </p:sp>
      <p:sp>
        <p:nvSpPr>
          <p:cNvPr id="50" name="等腰三角形 49">
            <a:extLst>
              <a:ext uri="{FF2B5EF4-FFF2-40B4-BE49-F238E27FC236}">
                <a16:creationId xmlns:a16="http://schemas.microsoft.com/office/drawing/2014/main" id="{739F4BD9-C3A6-42D9-BF6B-181F59E87274}"/>
              </a:ext>
            </a:extLst>
          </p:cNvPr>
          <p:cNvSpPr/>
          <p:nvPr/>
        </p:nvSpPr>
        <p:spPr bwMode="auto">
          <a:xfrm rot="5400000">
            <a:off x="2417579" y="361638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1" name="矩形 50">
            <a:extLst>
              <a:ext uri="{FF2B5EF4-FFF2-40B4-BE49-F238E27FC236}">
                <a16:creationId xmlns:a16="http://schemas.microsoft.com/office/drawing/2014/main" id="{34B9D155-F1D3-48DA-839A-6E9D67F070C8}"/>
              </a:ext>
            </a:extLst>
          </p:cNvPr>
          <p:cNvSpPr/>
          <p:nvPr/>
        </p:nvSpPr>
        <p:spPr>
          <a:xfrm>
            <a:off x="2828679" y="3300975"/>
            <a:ext cx="8690219"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非营运机动车无偿搭乘造成损害应当减轻赔偿责任，但是机动车使用人有故意或者重大过失的除外。</a:t>
            </a:r>
          </a:p>
        </p:txBody>
      </p:sp>
      <p:sp>
        <p:nvSpPr>
          <p:cNvPr id="52" name="矩形: 圆角 51">
            <a:extLst>
              <a:ext uri="{FF2B5EF4-FFF2-40B4-BE49-F238E27FC236}">
                <a16:creationId xmlns:a16="http://schemas.microsoft.com/office/drawing/2014/main" id="{306A46C2-B654-40B6-B322-4B0D79BB3A5C}"/>
              </a:ext>
            </a:extLst>
          </p:cNvPr>
          <p:cNvSpPr/>
          <p:nvPr/>
        </p:nvSpPr>
        <p:spPr bwMode="auto">
          <a:xfrm>
            <a:off x="1179772" y="410231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要点九</a:t>
            </a:r>
          </a:p>
        </p:txBody>
      </p:sp>
      <p:sp>
        <p:nvSpPr>
          <p:cNvPr id="53" name="等腰三角形 52">
            <a:extLst>
              <a:ext uri="{FF2B5EF4-FFF2-40B4-BE49-F238E27FC236}">
                <a16:creationId xmlns:a16="http://schemas.microsoft.com/office/drawing/2014/main" id="{81CDA6E8-B6D5-43C5-ADC8-9CC079EECA86}"/>
              </a:ext>
            </a:extLst>
          </p:cNvPr>
          <p:cNvSpPr/>
          <p:nvPr/>
        </p:nvSpPr>
        <p:spPr bwMode="auto">
          <a:xfrm rot="5400000">
            <a:off x="2395867" y="4230891"/>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4" name="矩形 53">
            <a:extLst>
              <a:ext uri="{FF2B5EF4-FFF2-40B4-BE49-F238E27FC236}">
                <a16:creationId xmlns:a16="http://schemas.microsoft.com/office/drawing/2014/main" id="{6E68EFC9-461E-449C-AA4E-310829C05A43}"/>
              </a:ext>
            </a:extLst>
          </p:cNvPr>
          <p:cNvSpPr/>
          <p:nvPr/>
        </p:nvSpPr>
        <p:spPr>
          <a:xfrm>
            <a:off x="2828680" y="3959773"/>
            <a:ext cx="8690220"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进一步保障患者的知情同意权，明确医务人员的相关说明义务，加强医疗机构及其医务人员对患者隐私和个人信息的保护。</a:t>
            </a:r>
          </a:p>
        </p:txBody>
      </p:sp>
      <p:sp>
        <p:nvSpPr>
          <p:cNvPr id="55" name="矩形: 圆角 54">
            <a:extLst>
              <a:ext uri="{FF2B5EF4-FFF2-40B4-BE49-F238E27FC236}">
                <a16:creationId xmlns:a16="http://schemas.microsoft.com/office/drawing/2014/main" id="{97331A5F-B518-441D-9348-B3EFE3F4B318}"/>
              </a:ext>
            </a:extLst>
          </p:cNvPr>
          <p:cNvSpPr/>
          <p:nvPr/>
        </p:nvSpPr>
        <p:spPr bwMode="auto">
          <a:xfrm>
            <a:off x="1179772" y="4767952"/>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a:t>
            </a:r>
          </a:p>
        </p:txBody>
      </p:sp>
      <p:sp>
        <p:nvSpPr>
          <p:cNvPr id="56" name="等腰三角形 55">
            <a:extLst>
              <a:ext uri="{FF2B5EF4-FFF2-40B4-BE49-F238E27FC236}">
                <a16:creationId xmlns:a16="http://schemas.microsoft.com/office/drawing/2014/main" id="{18426595-9C2A-4BD8-970F-68E82937DBCF}"/>
              </a:ext>
            </a:extLst>
          </p:cNvPr>
          <p:cNvSpPr/>
          <p:nvPr/>
        </p:nvSpPr>
        <p:spPr bwMode="auto">
          <a:xfrm rot="5400000">
            <a:off x="2395867" y="4896528"/>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7" name="矩形 56">
            <a:extLst>
              <a:ext uri="{FF2B5EF4-FFF2-40B4-BE49-F238E27FC236}">
                <a16:creationId xmlns:a16="http://schemas.microsoft.com/office/drawing/2014/main" id="{4B32103E-6ECE-4387-9F32-DD8D7F89DDB4}"/>
              </a:ext>
            </a:extLst>
          </p:cNvPr>
          <p:cNvSpPr/>
          <p:nvPr/>
        </p:nvSpPr>
        <p:spPr>
          <a:xfrm>
            <a:off x="2828679" y="4625410"/>
            <a:ext cx="8690217" cy="728982"/>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完善生态环境损害责任。增加规定生态环境损害的惩罚性赔偿制度，明确生态环境损害的修复和赔偿制度。</a:t>
            </a:r>
          </a:p>
        </p:txBody>
      </p:sp>
      <p:sp>
        <p:nvSpPr>
          <p:cNvPr id="58" name="矩形: 圆角 57">
            <a:extLst>
              <a:ext uri="{FF2B5EF4-FFF2-40B4-BE49-F238E27FC236}">
                <a16:creationId xmlns:a16="http://schemas.microsoft.com/office/drawing/2014/main" id="{1178B419-F4C3-4AE1-AAA9-6CACE0DC65D2}"/>
              </a:ext>
            </a:extLst>
          </p:cNvPr>
          <p:cNvSpPr/>
          <p:nvPr/>
        </p:nvSpPr>
        <p:spPr bwMode="auto">
          <a:xfrm>
            <a:off x="1179772" y="5363454"/>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要点十一</a:t>
            </a:r>
          </a:p>
        </p:txBody>
      </p:sp>
      <p:sp>
        <p:nvSpPr>
          <p:cNvPr id="59" name="等腰三角形 58">
            <a:extLst>
              <a:ext uri="{FF2B5EF4-FFF2-40B4-BE49-F238E27FC236}">
                <a16:creationId xmlns:a16="http://schemas.microsoft.com/office/drawing/2014/main" id="{769A627B-FB6D-4605-88CD-2F4D67B00989}"/>
              </a:ext>
            </a:extLst>
          </p:cNvPr>
          <p:cNvSpPr/>
          <p:nvPr/>
        </p:nvSpPr>
        <p:spPr bwMode="auto">
          <a:xfrm rot="5400000">
            <a:off x="2395867" y="5492030"/>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0" name="矩形 59">
            <a:extLst>
              <a:ext uri="{FF2B5EF4-FFF2-40B4-BE49-F238E27FC236}">
                <a16:creationId xmlns:a16="http://schemas.microsoft.com/office/drawing/2014/main" id="{3AECA0A9-F16A-40A3-BC14-CEA9DBD04F88}"/>
              </a:ext>
            </a:extLst>
          </p:cNvPr>
          <p:cNvSpPr/>
          <p:nvPr/>
        </p:nvSpPr>
        <p:spPr>
          <a:xfrm>
            <a:off x="2828680" y="5354392"/>
            <a:ext cx="8704508" cy="396583"/>
          </a:xfrm>
          <a:prstGeom prst="rect">
            <a:avLst/>
          </a:prstGeom>
        </p:spPr>
        <p:txBody>
          <a:bodyPr wrap="square">
            <a:spAutoFit/>
          </a:bodyPr>
          <a:lstStyle/>
          <a:p>
            <a:pPr algn="just">
              <a:lnSpc>
                <a:spcPct val="120000"/>
              </a:lnSpc>
              <a:spcAft>
                <a:spcPts val="1000"/>
              </a:spcAft>
            </a:pPr>
            <a:r>
              <a:rPr lang="zh-CN" altLang="en-US" kern="0" dirty="0">
                <a:latin typeface="仿宋_GB2312" panose="02010609030101010101" pitchFamily="49" charset="-122"/>
                <a:ea typeface="微软雅黑" panose="020B0503020204020204" pitchFamily="34" charset="-122"/>
              </a:rPr>
              <a:t>完善高空抛物坠物治理规则。</a:t>
            </a:r>
          </a:p>
        </p:txBody>
      </p:sp>
      <p:sp>
        <p:nvSpPr>
          <p:cNvPr id="61" name="矩形: 圆角 60">
            <a:extLst>
              <a:ext uri="{FF2B5EF4-FFF2-40B4-BE49-F238E27FC236}">
                <a16:creationId xmlns:a16="http://schemas.microsoft.com/office/drawing/2014/main" id="{16041ECA-6829-468A-AC8C-709F4065CA42}"/>
              </a:ext>
            </a:extLst>
          </p:cNvPr>
          <p:cNvSpPr/>
          <p:nvPr/>
        </p:nvSpPr>
        <p:spPr bwMode="auto">
          <a:xfrm>
            <a:off x="1179772" y="5952275"/>
            <a:ext cx="1114426" cy="443898"/>
          </a:xfrm>
          <a:prstGeom prst="roundRect">
            <a:avLst>
              <a:gd name="adj" fmla="val 5825"/>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要点十二</a:t>
            </a:r>
          </a:p>
        </p:txBody>
      </p:sp>
      <p:sp>
        <p:nvSpPr>
          <p:cNvPr id="62" name="等腰三角形 61">
            <a:extLst>
              <a:ext uri="{FF2B5EF4-FFF2-40B4-BE49-F238E27FC236}">
                <a16:creationId xmlns:a16="http://schemas.microsoft.com/office/drawing/2014/main" id="{0CAC63B1-2B2D-4814-887E-ACFDCC56557D}"/>
              </a:ext>
            </a:extLst>
          </p:cNvPr>
          <p:cNvSpPr/>
          <p:nvPr/>
        </p:nvSpPr>
        <p:spPr bwMode="auto">
          <a:xfrm rot="5400000">
            <a:off x="2395867" y="6080851"/>
            <a:ext cx="331144" cy="186746"/>
          </a:xfrm>
          <a:prstGeom prst="triangle">
            <a:avLst/>
          </a:prstGeom>
          <a:solidFill>
            <a:schemeClr val="tx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3" name="矩形 62">
            <a:extLst>
              <a:ext uri="{FF2B5EF4-FFF2-40B4-BE49-F238E27FC236}">
                <a16:creationId xmlns:a16="http://schemas.microsoft.com/office/drawing/2014/main" id="{0430AC5A-FC23-4D22-BA6A-2466285A7BC4}"/>
              </a:ext>
            </a:extLst>
          </p:cNvPr>
          <p:cNvSpPr/>
          <p:nvPr/>
        </p:nvSpPr>
        <p:spPr>
          <a:xfrm>
            <a:off x="2828680" y="5809733"/>
            <a:ext cx="8690218" cy="728982"/>
          </a:xfrm>
          <a:prstGeom prst="rect">
            <a:avLst/>
          </a:prstGeom>
        </p:spPr>
        <p:txBody>
          <a:bodyPr wrap="square">
            <a:spAutoFit/>
          </a:bodyPr>
          <a:lstStyle/>
          <a:p>
            <a:pPr algn="just">
              <a:lnSpc>
                <a:spcPct val="120000"/>
              </a:lnSpc>
              <a:spcAft>
                <a:spcPts val="1000"/>
              </a:spcAft>
            </a:pPr>
            <a:r>
              <a:rPr lang="zh-CN" altLang="en-US" dirty="0"/>
              <a:t>明确建筑物、构筑物或者其他设施倒塌、塌陷造成他人损害的，由所有人、管理人、使用人或者第三人承担侵权责任。</a:t>
            </a:r>
            <a:endParaRPr lang="zh-CN" altLang="en-US" kern="0" dirty="0">
              <a:latin typeface="仿宋_GB2312" panose="02010609030101010101" pitchFamily="49" charset="-122"/>
              <a:ea typeface="微软雅黑" panose="020B0503020204020204" pitchFamily="34" charset="-122"/>
            </a:endParaRPr>
          </a:p>
        </p:txBody>
      </p:sp>
    </p:spTree>
    <p:extLst>
      <p:ext uri="{BB962C8B-B14F-4D97-AF65-F5344CB8AC3E}">
        <p14:creationId xmlns:p14="http://schemas.microsoft.com/office/powerpoint/2010/main" val="32497809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 calcmode="lin" valueType="num">
                                      <p:cBhvr>
                                        <p:cTn id="9" dur="400" fill="hold"/>
                                        <p:tgtEl>
                                          <p:spTgt spid="3"/>
                                        </p:tgtEl>
                                        <p:attrNameLst>
                                          <p:attrName>style.rotation</p:attrName>
                                        </p:attrNameLst>
                                      </p:cBhvr>
                                      <p:tavLst>
                                        <p:tav tm="0">
                                          <p:val>
                                            <p:fltVal val="90"/>
                                          </p:val>
                                        </p:tav>
                                        <p:tav tm="100000">
                                          <p:val>
                                            <p:fltVal val="0"/>
                                          </p:val>
                                        </p:tav>
                                      </p:tavLst>
                                    </p:anim>
                                    <p:animEffect transition="in" filter="fade">
                                      <p:cBhvr>
                                        <p:cTn id="10" dur="400"/>
                                        <p:tgtEl>
                                          <p:spTgt spid="3"/>
                                        </p:tgtEl>
                                      </p:cBhvr>
                                    </p:animEffect>
                                  </p:childTnLst>
                                </p:cTn>
                              </p:par>
                            </p:childTnLst>
                          </p:cTn>
                        </p:par>
                        <p:par>
                          <p:cTn id="11" fill="hold">
                            <p:stCondLst>
                              <p:cond delay="400"/>
                            </p:stCondLst>
                            <p:childTnLst>
                              <p:par>
                                <p:cTn id="12" presetID="1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300"/>
                                        <p:tgtEl>
                                          <p:spTgt spid="4"/>
                                        </p:tgtEl>
                                        <p:attrNameLst>
                                          <p:attrName>ppt_x</p:attrName>
                                        </p:attrNameLst>
                                      </p:cBhvr>
                                      <p:tavLst>
                                        <p:tav tm="0">
                                          <p:val>
                                            <p:strVal val="#ppt_x-#ppt_w*1.125000"/>
                                          </p:val>
                                        </p:tav>
                                        <p:tav tm="100000">
                                          <p:val>
                                            <p:strVal val="#ppt_x"/>
                                          </p:val>
                                        </p:tav>
                                      </p:tavLst>
                                    </p:anim>
                                    <p:animEffect transition="in" filter="wipe(right)">
                                      <p:cBhvr>
                                        <p:cTn id="15" dur="300"/>
                                        <p:tgtEl>
                                          <p:spTgt spid="4"/>
                                        </p:tgtEl>
                                      </p:cBhvr>
                                    </p:animEffect>
                                  </p:childTnLst>
                                </p:cTn>
                              </p:par>
                            </p:childTnLst>
                          </p:cTn>
                        </p:par>
                        <p:par>
                          <p:cTn id="16" fill="hold">
                            <p:stCondLst>
                              <p:cond delay="7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200"/>
                            </p:stCondLst>
                            <p:childTnLst>
                              <p:par>
                                <p:cTn id="21" presetID="31"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400" fill="hold"/>
                                        <p:tgtEl>
                                          <p:spTgt spid="6"/>
                                        </p:tgtEl>
                                        <p:attrNameLst>
                                          <p:attrName>ppt_w</p:attrName>
                                        </p:attrNameLst>
                                      </p:cBhvr>
                                      <p:tavLst>
                                        <p:tav tm="0">
                                          <p:val>
                                            <p:fltVal val="0"/>
                                          </p:val>
                                        </p:tav>
                                        <p:tav tm="100000">
                                          <p:val>
                                            <p:strVal val="#ppt_w"/>
                                          </p:val>
                                        </p:tav>
                                      </p:tavLst>
                                    </p:anim>
                                    <p:anim calcmode="lin" valueType="num">
                                      <p:cBhvr>
                                        <p:cTn id="24" dur="400" fill="hold"/>
                                        <p:tgtEl>
                                          <p:spTgt spid="6"/>
                                        </p:tgtEl>
                                        <p:attrNameLst>
                                          <p:attrName>ppt_h</p:attrName>
                                        </p:attrNameLst>
                                      </p:cBhvr>
                                      <p:tavLst>
                                        <p:tav tm="0">
                                          <p:val>
                                            <p:fltVal val="0"/>
                                          </p:val>
                                        </p:tav>
                                        <p:tav tm="100000">
                                          <p:val>
                                            <p:strVal val="#ppt_h"/>
                                          </p:val>
                                        </p:tav>
                                      </p:tavLst>
                                    </p:anim>
                                    <p:anim calcmode="lin" valueType="num">
                                      <p:cBhvr>
                                        <p:cTn id="25" dur="400" fill="hold"/>
                                        <p:tgtEl>
                                          <p:spTgt spid="6"/>
                                        </p:tgtEl>
                                        <p:attrNameLst>
                                          <p:attrName>style.rotation</p:attrName>
                                        </p:attrNameLst>
                                      </p:cBhvr>
                                      <p:tavLst>
                                        <p:tav tm="0">
                                          <p:val>
                                            <p:fltVal val="90"/>
                                          </p:val>
                                        </p:tav>
                                        <p:tav tm="100000">
                                          <p:val>
                                            <p:fltVal val="0"/>
                                          </p:val>
                                        </p:tav>
                                      </p:tavLst>
                                    </p:anim>
                                    <p:animEffect transition="in" filter="fade">
                                      <p:cBhvr>
                                        <p:cTn id="26" dur="400"/>
                                        <p:tgtEl>
                                          <p:spTgt spid="6"/>
                                        </p:tgtEl>
                                      </p:cBhvr>
                                    </p:animEffect>
                                  </p:childTnLst>
                                </p:cTn>
                              </p:par>
                            </p:childTnLst>
                          </p:cTn>
                        </p:par>
                        <p:par>
                          <p:cTn id="27" fill="hold">
                            <p:stCondLst>
                              <p:cond delay="1600"/>
                            </p:stCondLst>
                            <p:childTnLst>
                              <p:par>
                                <p:cTn id="28" presetID="1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300"/>
                                        <p:tgtEl>
                                          <p:spTgt spid="7"/>
                                        </p:tgtEl>
                                        <p:attrNameLst>
                                          <p:attrName>ppt_x</p:attrName>
                                        </p:attrNameLst>
                                      </p:cBhvr>
                                      <p:tavLst>
                                        <p:tav tm="0">
                                          <p:val>
                                            <p:strVal val="#ppt_x-#ppt_w*1.125000"/>
                                          </p:val>
                                        </p:tav>
                                        <p:tav tm="100000">
                                          <p:val>
                                            <p:strVal val="#ppt_x"/>
                                          </p:val>
                                        </p:tav>
                                      </p:tavLst>
                                    </p:anim>
                                    <p:animEffect transition="in" filter="wipe(right)">
                                      <p:cBhvr>
                                        <p:cTn id="31" dur="300"/>
                                        <p:tgtEl>
                                          <p:spTgt spid="7"/>
                                        </p:tgtEl>
                                      </p:cBhvr>
                                    </p:animEffect>
                                  </p:childTnLst>
                                </p:cTn>
                              </p:par>
                            </p:childTnLst>
                          </p:cTn>
                        </p:par>
                        <p:par>
                          <p:cTn id="32" fill="hold">
                            <p:stCondLst>
                              <p:cond delay="19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2400"/>
                            </p:stCondLst>
                            <p:childTnLst>
                              <p:par>
                                <p:cTn id="37" presetID="31"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400" fill="hold"/>
                                        <p:tgtEl>
                                          <p:spTgt spid="9"/>
                                        </p:tgtEl>
                                        <p:attrNameLst>
                                          <p:attrName>ppt_w</p:attrName>
                                        </p:attrNameLst>
                                      </p:cBhvr>
                                      <p:tavLst>
                                        <p:tav tm="0">
                                          <p:val>
                                            <p:fltVal val="0"/>
                                          </p:val>
                                        </p:tav>
                                        <p:tav tm="100000">
                                          <p:val>
                                            <p:strVal val="#ppt_w"/>
                                          </p:val>
                                        </p:tav>
                                      </p:tavLst>
                                    </p:anim>
                                    <p:anim calcmode="lin" valueType="num">
                                      <p:cBhvr>
                                        <p:cTn id="40" dur="400" fill="hold"/>
                                        <p:tgtEl>
                                          <p:spTgt spid="9"/>
                                        </p:tgtEl>
                                        <p:attrNameLst>
                                          <p:attrName>ppt_h</p:attrName>
                                        </p:attrNameLst>
                                      </p:cBhvr>
                                      <p:tavLst>
                                        <p:tav tm="0">
                                          <p:val>
                                            <p:fltVal val="0"/>
                                          </p:val>
                                        </p:tav>
                                        <p:tav tm="100000">
                                          <p:val>
                                            <p:strVal val="#ppt_h"/>
                                          </p:val>
                                        </p:tav>
                                      </p:tavLst>
                                    </p:anim>
                                    <p:anim calcmode="lin" valueType="num">
                                      <p:cBhvr>
                                        <p:cTn id="41" dur="400" fill="hold"/>
                                        <p:tgtEl>
                                          <p:spTgt spid="9"/>
                                        </p:tgtEl>
                                        <p:attrNameLst>
                                          <p:attrName>style.rotation</p:attrName>
                                        </p:attrNameLst>
                                      </p:cBhvr>
                                      <p:tavLst>
                                        <p:tav tm="0">
                                          <p:val>
                                            <p:fltVal val="90"/>
                                          </p:val>
                                        </p:tav>
                                        <p:tav tm="100000">
                                          <p:val>
                                            <p:fltVal val="0"/>
                                          </p:val>
                                        </p:tav>
                                      </p:tavLst>
                                    </p:anim>
                                    <p:animEffect transition="in" filter="fade">
                                      <p:cBhvr>
                                        <p:cTn id="42" dur="400"/>
                                        <p:tgtEl>
                                          <p:spTgt spid="9"/>
                                        </p:tgtEl>
                                      </p:cBhvr>
                                    </p:animEffect>
                                  </p:childTnLst>
                                </p:cTn>
                              </p:par>
                            </p:childTnLst>
                          </p:cTn>
                        </p:par>
                        <p:par>
                          <p:cTn id="43" fill="hold">
                            <p:stCondLst>
                              <p:cond delay="2800"/>
                            </p:stCondLst>
                            <p:childTnLst>
                              <p:par>
                                <p:cTn id="44" presetID="1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300"/>
                                        <p:tgtEl>
                                          <p:spTgt spid="10"/>
                                        </p:tgtEl>
                                        <p:attrNameLst>
                                          <p:attrName>ppt_x</p:attrName>
                                        </p:attrNameLst>
                                      </p:cBhvr>
                                      <p:tavLst>
                                        <p:tav tm="0">
                                          <p:val>
                                            <p:strVal val="#ppt_x-#ppt_w*1.125000"/>
                                          </p:val>
                                        </p:tav>
                                        <p:tav tm="100000">
                                          <p:val>
                                            <p:strVal val="#ppt_x"/>
                                          </p:val>
                                        </p:tav>
                                      </p:tavLst>
                                    </p:anim>
                                    <p:animEffect transition="in" filter="wipe(right)">
                                      <p:cBhvr>
                                        <p:cTn id="47" dur="300"/>
                                        <p:tgtEl>
                                          <p:spTgt spid="10"/>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par>
                          <p:cTn id="52" fill="hold">
                            <p:stCondLst>
                              <p:cond delay="3600"/>
                            </p:stCondLst>
                            <p:childTnLst>
                              <p:par>
                                <p:cTn id="53" presetID="31" presetClass="entr" presetSubtype="0"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p:cTn id="55" dur="400" fill="hold"/>
                                        <p:tgtEl>
                                          <p:spTgt spid="46"/>
                                        </p:tgtEl>
                                        <p:attrNameLst>
                                          <p:attrName>ppt_w</p:attrName>
                                        </p:attrNameLst>
                                      </p:cBhvr>
                                      <p:tavLst>
                                        <p:tav tm="0">
                                          <p:val>
                                            <p:fltVal val="0"/>
                                          </p:val>
                                        </p:tav>
                                        <p:tav tm="100000">
                                          <p:val>
                                            <p:strVal val="#ppt_w"/>
                                          </p:val>
                                        </p:tav>
                                      </p:tavLst>
                                    </p:anim>
                                    <p:anim calcmode="lin" valueType="num">
                                      <p:cBhvr>
                                        <p:cTn id="56" dur="400" fill="hold"/>
                                        <p:tgtEl>
                                          <p:spTgt spid="46"/>
                                        </p:tgtEl>
                                        <p:attrNameLst>
                                          <p:attrName>ppt_h</p:attrName>
                                        </p:attrNameLst>
                                      </p:cBhvr>
                                      <p:tavLst>
                                        <p:tav tm="0">
                                          <p:val>
                                            <p:fltVal val="0"/>
                                          </p:val>
                                        </p:tav>
                                        <p:tav tm="100000">
                                          <p:val>
                                            <p:strVal val="#ppt_h"/>
                                          </p:val>
                                        </p:tav>
                                      </p:tavLst>
                                    </p:anim>
                                    <p:anim calcmode="lin" valueType="num">
                                      <p:cBhvr>
                                        <p:cTn id="57" dur="400" fill="hold"/>
                                        <p:tgtEl>
                                          <p:spTgt spid="46"/>
                                        </p:tgtEl>
                                        <p:attrNameLst>
                                          <p:attrName>style.rotation</p:attrName>
                                        </p:attrNameLst>
                                      </p:cBhvr>
                                      <p:tavLst>
                                        <p:tav tm="0">
                                          <p:val>
                                            <p:fltVal val="90"/>
                                          </p:val>
                                        </p:tav>
                                        <p:tav tm="100000">
                                          <p:val>
                                            <p:fltVal val="0"/>
                                          </p:val>
                                        </p:tav>
                                      </p:tavLst>
                                    </p:anim>
                                    <p:animEffect transition="in" filter="fade">
                                      <p:cBhvr>
                                        <p:cTn id="58" dur="400"/>
                                        <p:tgtEl>
                                          <p:spTgt spid="46"/>
                                        </p:tgtEl>
                                      </p:cBhvr>
                                    </p:animEffect>
                                  </p:childTnLst>
                                </p:cTn>
                              </p:par>
                            </p:childTnLst>
                          </p:cTn>
                        </p:par>
                        <p:par>
                          <p:cTn id="59" fill="hold">
                            <p:stCondLst>
                              <p:cond delay="4000"/>
                            </p:stCondLst>
                            <p:childTnLst>
                              <p:par>
                                <p:cTn id="60" presetID="12" presetClass="entr" presetSubtype="8"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300"/>
                                        <p:tgtEl>
                                          <p:spTgt spid="47"/>
                                        </p:tgtEl>
                                        <p:attrNameLst>
                                          <p:attrName>ppt_x</p:attrName>
                                        </p:attrNameLst>
                                      </p:cBhvr>
                                      <p:tavLst>
                                        <p:tav tm="0">
                                          <p:val>
                                            <p:strVal val="#ppt_x-#ppt_w*1.125000"/>
                                          </p:val>
                                        </p:tav>
                                        <p:tav tm="100000">
                                          <p:val>
                                            <p:strVal val="#ppt_x"/>
                                          </p:val>
                                        </p:tav>
                                      </p:tavLst>
                                    </p:anim>
                                    <p:animEffect transition="in" filter="wipe(right)">
                                      <p:cBhvr>
                                        <p:cTn id="63" dur="300"/>
                                        <p:tgtEl>
                                          <p:spTgt spid="47"/>
                                        </p:tgtEl>
                                      </p:cBhvr>
                                    </p:animEffect>
                                  </p:childTnLst>
                                </p:cTn>
                              </p:par>
                            </p:childTnLst>
                          </p:cTn>
                        </p:par>
                        <p:par>
                          <p:cTn id="64" fill="hold">
                            <p:stCondLst>
                              <p:cond delay="4300"/>
                            </p:stCondLst>
                            <p:childTnLst>
                              <p:par>
                                <p:cTn id="65" presetID="22" presetClass="entr" presetSubtype="8"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4800"/>
                            </p:stCondLst>
                            <p:childTnLst>
                              <p:par>
                                <p:cTn id="69" presetID="31" presetClass="entr" presetSubtype="0"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 calcmode="lin" valueType="num">
                                      <p:cBhvr>
                                        <p:cTn id="71" dur="400" fill="hold"/>
                                        <p:tgtEl>
                                          <p:spTgt spid="49"/>
                                        </p:tgtEl>
                                        <p:attrNameLst>
                                          <p:attrName>ppt_w</p:attrName>
                                        </p:attrNameLst>
                                      </p:cBhvr>
                                      <p:tavLst>
                                        <p:tav tm="0">
                                          <p:val>
                                            <p:fltVal val="0"/>
                                          </p:val>
                                        </p:tav>
                                        <p:tav tm="100000">
                                          <p:val>
                                            <p:strVal val="#ppt_w"/>
                                          </p:val>
                                        </p:tav>
                                      </p:tavLst>
                                    </p:anim>
                                    <p:anim calcmode="lin" valueType="num">
                                      <p:cBhvr>
                                        <p:cTn id="72" dur="400" fill="hold"/>
                                        <p:tgtEl>
                                          <p:spTgt spid="49"/>
                                        </p:tgtEl>
                                        <p:attrNameLst>
                                          <p:attrName>ppt_h</p:attrName>
                                        </p:attrNameLst>
                                      </p:cBhvr>
                                      <p:tavLst>
                                        <p:tav tm="0">
                                          <p:val>
                                            <p:fltVal val="0"/>
                                          </p:val>
                                        </p:tav>
                                        <p:tav tm="100000">
                                          <p:val>
                                            <p:strVal val="#ppt_h"/>
                                          </p:val>
                                        </p:tav>
                                      </p:tavLst>
                                    </p:anim>
                                    <p:anim calcmode="lin" valueType="num">
                                      <p:cBhvr>
                                        <p:cTn id="73" dur="400" fill="hold"/>
                                        <p:tgtEl>
                                          <p:spTgt spid="49"/>
                                        </p:tgtEl>
                                        <p:attrNameLst>
                                          <p:attrName>style.rotation</p:attrName>
                                        </p:attrNameLst>
                                      </p:cBhvr>
                                      <p:tavLst>
                                        <p:tav tm="0">
                                          <p:val>
                                            <p:fltVal val="90"/>
                                          </p:val>
                                        </p:tav>
                                        <p:tav tm="100000">
                                          <p:val>
                                            <p:fltVal val="0"/>
                                          </p:val>
                                        </p:tav>
                                      </p:tavLst>
                                    </p:anim>
                                    <p:animEffect transition="in" filter="fade">
                                      <p:cBhvr>
                                        <p:cTn id="74" dur="400"/>
                                        <p:tgtEl>
                                          <p:spTgt spid="49"/>
                                        </p:tgtEl>
                                      </p:cBhvr>
                                    </p:animEffect>
                                  </p:childTnLst>
                                </p:cTn>
                              </p:par>
                            </p:childTnLst>
                          </p:cTn>
                        </p:par>
                        <p:par>
                          <p:cTn id="75" fill="hold">
                            <p:stCondLst>
                              <p:cond delay="5200"/>
                            </p:stCondLst>
                            <p:childTnLst>
                              <p:par>
                                <p:cTn id="76" presetID="12" presetClass="entr" presetSubtype="8" fill="hold" grpId="0" nodeType="afterEffect">
                                  <p:stCondLst>
                                    <p:cond delay="0"/>
                                  </p:stCondLst>
                                  <p:childTnLst>
                                    <p:set>
                                      <p:cBhvr>
                                        <p:cTn id="77" dur="1" fill="hold">
                                          <p:stCondLst>
                                            <p:cond delay="0"/>
                                          </p:stCondLst>
                                        </p:cTn>
                                        <p:tgtEl>
                                          <p:spTgt spid="50"/>
                                        </p:tgtEl>
                                        <p:attrNameLst>
                                          <p:attrName>style.visibility</p:attrName>
                                        </p:attrNameLst>
                                      </p:cBhvr>
                                      <p:to>
                                        <p:strVal val="visible"/>
                                      </p:to>
                                    </p:set>
                                    <p:anim calcmode="lin" valueType="num">
                                      <p:cBhvr additive="base">
                                        <p:cTn id="78" dur="300"/>
                                        <p:tgtEl>
                                          <p:spTgt spid="50"/>
                                        </p:tgtEl>
                                        <p:attrNameLst>
                                          <p:attrName>ppt_x</p:attrName>
                                        </p:attrNameLst>
                                      </p:cBhvr>
                                      <p:tavLst>
                                        <p:tav tm="0">
                                          <p:val>
                                            <p:strVal val="#ppt_x-#ppt_w*1.125000"/>
                                          </p:val>
                                        </p:tav>
                                        <p:tav tm="100000">
                                          <p:val>
                                            <p:strVal val="#ppt_x"/>
                                          </p:val>
                                        </p:tav>
                                      </p:tavLst>
                                    </p:anim>
                                    <p:animEffect transition="in" filter="wipe(right)">
                                      <p:cBhvr>
                                        <p:cTn id="79" dur="300"/>
                                        <p:tgtEl>
                                          <p:spTgt spid="50"/>
                                        </p:tgtEl>
                                      </p:cBhvr>
                                    </p:animEffect>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wipe(left)">
                                      <p:cBhvr>
                                        <p:cTn id="83" dur="500"/>
                                        <p:tgtEl>
                                          <p:spTgt spid="51"/>
                                        </p:tgtEl>
                                      </p:cBhvr>
                                    </p:animEffect>
                                  </p:childTnLst>
                                </p:cTn>
                              </p:par>
                            </p:childTnLst>
                          </p:cTn>
                        </p:par>
                        <p:par>
                          <p:cTn id="84" fill="hold">
                            <p:stCondLst>
                              <p:cond delay="6000"/>
                            </p:stCondLst>
                            <p:childTnLst>
                              <p:par>
                                <p:cTn id="85" presetID="31" presetClass="entr" presetSubtype="0"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 calcmode="lin" valueType="num">
                                      <p:cBhvr>
                                        <p:cTn id="87" dur="400" fill="hold"/>
                                        <p:tgtEl>
                                          <p:spTgt spid="52"/>
                                        </p:tgtEl>
                                        <p:attrNameLst>
                                          <p:attrName>ppt_w</p:attrName>
                                        </p:attrNameLst>
                                      </p:cBhvr>
                                      <p:tavLst>
                                        <p:tav tm="0">
                                          <p:val>
                                            <p:fltVal val="0"/>
                                          </p:val>
                                        </p:tav>
                                        <p:tav tm="100000">
                                          <p:val>
                                            <p:strVal val="#ppt_w"/>
                                          </p:val>
                                        </p:tav>
                                      </p:tavLst>
                                    </p:anim>
                                    <p:anim calcmode="lin" valueType="num">
                                      <p:cBhvr>
                                        <p:cTn id="88" dur="400" fill="hold"/>
                                        <p:tgtEl>
                                          <p:spTgt spid="52"/>
                                        </p:tgtEl>
                                        <p:attrNameLst>
                                          <p:attrName>ppt_h</p:attrName>
                                        </p:attrNameLst>
                                      </p:cBhvr>
                                      <p:tavLst>
                                        <p:tav tm="0">
                                          <p:val>
                                            <p:fltVal val="0"/>
                                          </p:val>
                                        </p:tav>
                                        <p:tav tm="100000">
                                          <p:val>
                                            <p:strVal val="#ppt_h"/>
                                          </p:val>
                                        </p:tav>
                                      </p:tavLst>
                                    </p:anim>
                                    <p:anim calcmode="lin" valueType="num">
                                      <p:cBhvr>
                                        <p:cTn id="89" dur="400" fill="hold"/>
                                        <p:tgtEl>
                                          <p:spTgt spid="52"/>
                                        </p:tgtEl>
                                        <p:attrNameLst>
                                          <p:attrName>style.rotation</p:attrName>
                                        </p:attrNameLst>
                                      </p:cBhvr>
                                      <p:tavLst>
                                        <p:tav tm="0">
                                          <p:val>
                                            <p:fltVal val="90"/>
                                          </p:val>
                                        </p:tav>
                                        <p:tav tm="100000">
                                          <p:val>
                                            <p:fltVal val="0"/>
                                          </p:val>
                                        </p:tav>
                                      </p:tavLst>
                                    </p:anim>
                                    <p:animEffect transition="in" filter="fade">
                                      <p:cBhvr>
                                        <p:cTn id="90" dur="400"/>
                                        <p:tgtEl>
                                          <p:spTgt spid="52"/>
                                        </p:tgtEl>
                                      </p:cBhvr>
                                    </p:animEffect>
                                  </p:childTnLst>
                                </p:cTn>
                              </p:par>
                            </p:childTnLst>
                          </p:cTn>
                        </p:par>
                        <p:par>
                          <p:cTn id="91" fill="hold">
                            <p:stCondLst>
                              <p:cond delay="6400"/>
                            </p:stCondLst>
                            <p:childTnLst>
                              <p:par>
                                <p:cTn id="92" presetID="12" presetClass="entr" presetSubtype="8" fill="hold" grpId="0" nodeType="afterEffect">
                                  <p:stCondLst>
                                    <p:cond delay="0"/>
                                  </p:stCondLst>
                                  <p:childTnLst>
                                    <p:set>
                                      <p:cBhvr>
                                        <p:cTn id="93" dur="1" fill="hold">
                                          <p:stCondLst>
                                            <p:cond delay="0"/>
                                          </p:stCondLst>
                                        </p:cTn>
                                        <p:tgtEl>
                                          <p:spTgt spid="53"/>
                                        </p:tgtEl>
                                        <p:attrNameLst>
                                          <p:attrName>style.visibility</p:attrName>
                                        </p:attrNameLst>
                                      </p:cBhvr>
                                      <p:to>
                                        <p:strVal val="visible"/>
                                      </p:to>
                                    </p:set>
                                    <p:anim calcmode="lin" valueType="num">
                                      <p:cBhvr additive="base">
                                        <p:cTn id="94" dur="300"/>
                                        <p:tgtEl>
                                          <p:spTgt spid="53"/>
                                        </p:tgtEl>
                                        <p:attrNameLst>
                                          <p:attrName>ppt_x</p:attrName>
                                        </p:attrNameLst>
                                      </p:cBhvr>
                                      <p:tavLst>
                                        <p:tav tm="0">
                                          <p:val>
                                            <p:strVal val="#ppt_x-#ppt_w*1.125000"/>
                                          </p:val>
                                        </p:tav>
                                        <p:tav tm="100000">
                                          <p:val>
                                            <p:strVal val="#ppt_x"/>
                                          </p:val>
                                        </p:tav>
                                      </p:tavLst>
                                    </p:anim>
                                    <p:animEffect transition="in" filter="wipe(right)">
                                      <p:cBhvr>
                                        <p:cTn id="95" dur="300"/>
                                        <p:tgtEl>
                                          <p:spTgt spid="53"/>
                                        </p:tgtEl>
                                      </p:cBhvr>
                                    </p:animEffect>
                                  </p:childTnLst>
                                </p:cTn>
                              </p:par>
                            </p:childTnLst>
                          </p:cTn>
                        </p:par>
                        <p:par>
                          <p:cTn id="96" fill="hold">
                            <p:stCondLst>
                              <p:cond delay="6700"/>
                            </p:stCondLst>
                            <p:childTnLst>
                              <p:par>
                                <p:cTn id="97" presetID="22" presetClass="entr" presetSubtype="8" fill="hold" grpId="0" nodeType="afterEffect">
                                  <p:stCondLst>
                                    <p:cond delay="0"/>
                                  </p:stCondLst>
                                  <p:childTnLst>
                                    <p:set>
                                      <p:cBhvr>
                                        <p:cTn id="98" dur="1" fill="hold">
                                          <p:stCondLst>
                                            <p:cond delay="0"/>
                                          </p:stCondLst>
                                        </p:cTn>
                                        <p:tgtEl>
                                          <p:spTgt spid="54"/>
                                        </p:tgtEl>
                                        <p:attrNameLst>
                                          <p:attrName>style.visibility</p:attrName>
                                        </p:attrNameLst>
                                      </p:cBhvr>
                                      <p:to>
                                        <p:strVal val="visible"/>
                                      </p:to>
                                    </p:set>
                                    <p:animEffect transition="in" filter="wipe(left)">
                                      <p:cBhvr>
                                        <p:cTn id="99" dur="500"/>
                                        <p:tgtEl>
                                          <p:spTgt spid="54"/>
                                        </p:tgtEl>
                                      </p:cBhvr>
                                    </p:animEffect>
                                  </p:childTnLst>
                                </p:cTn>
                              </p:par>
                            </p:childTnLst>
                          </p:cTn>
                        </p:par>
                        <p:par>
                          <p:cTn id="100" fill="hold">
                            <p:stCondLst>
                              <p:cond delay="7200"/>
                            </p:stCondLst>
                            <p:childTnLst>
                              <p:par>
                                <p:cTn id="101" presetID="31" presetClass="entr" presetSubtype="0" fill="hold" grpId="0" nodeType="afterEffect">
                                  <p:stCondLst>
                                    <p:cond delay="0"/>
                                  </p:stCondLst>
                                  <p:childTnLst>
                                    <p:set>
                                      <p:cBhvr>
                                        <p:cTn id="102" dur="1" fill="hold">
                                          <p:stCondLst>
                                            <p:cond delay="0"/>
                                          </p:stCondLst>
                                        </p:cTn>
                                        <p:tgtEl>
                                          <p:spTgt spid="55"/>
                                        </p:tgtEl>
                                        <p:attrNameLst>
                                          <p:attrName>style.visibility</p:attrName>
                                        </p:attrNameLst>
                                      </p:cBhvr>
                                      <p:to>
                                        <p:strVal val="visible"/>
                                      </p:to>
                                    </p:set>
                                    <p:anim calcmode="lin" valueType="num">
                                      <p:cBhvr>
                                        <p:cTn id="103" dur="400" fill="hold"/>
                                        <p:tgtEl>
                                          <p:spTgt spid="55"/>
                                        </p:tgtEl>
                                        <p:attrNameLst>
                                          <p:attrName>ppt_w</p:attrName>
                                        </p:attrNameLst>
                                      </p:cBhvr>
                                      <p:tavLst>
                                        <p:tav tm="0">
                                          <p:val>
                                            <p:fltVal val="0"/>
                                          </p:val>
                                        </p:tav>
                                        <p:tav tm="100000">
                                          <p:val>
                                            <p:strVal val="#ppt_w"/>
                                          </p:val>
                                        </p:tav>
                                      </p:tavLst>
                                    </p:anim>
                                    <p:anim calcmode="lin" valueType="num">
                                      <p:cBhvr>
                                        <p:cTn id="104" dur="400" fill="hold"/>
                                        <p:tgtEl>
                                          <p:spTgt spid="55"/>
                                        </p:tgtEl>
                                        <p:attrNameLst>
                                          <p:attrName>ppt_h</p:attrName>
                                        </p:attrNameLst>
                                      </p:cBhvr>
                                      <p:tavLst>
                                        <p:tav tm="0">
                                          <p:val>
                                            <p:fltVal val="0"/>
                                          </p:val>
                                        </p:tav>
                                        <p:tav tm="100000">
                                          <p:val>
                                            <p:strVal val="#ppt_h"/>
                                          </p:val>
                                        </p:tav>
                                      </p:tavLst>
                                    </p:anim>
                                    <p:anim calcmode="lin" valueType="num">
                                      <p:cBhvr>
                                        <p:cTn id="105" dur="400" fill="hold"/>
                                        <p:tgtEl>
                                          <p:spTgt spid="55"/>
                                        </p:tgtEl>
                                        <p:attrNameLst>
                                          <p:attrName>style.rotation</p:attrName>
                                        </p:attrNameLst>
                                      </p:cBhvr>
                                      <p:tavLst>
                                        <p:tav tm="0">
                                          <p:val>
                                            <p:fltVal val="90"/>
                                          </p:val>
                                        </p:tav>
                                        <p:tav tm="100000">
                                          <p:val>
                                            <p:fltVal val="0"/>
                                          </p:val>
                                        </p:tav>
                                      </p:tavLst>
                                    </p:anim>
                                    <p:animEffect transition="in" filter="fade">
                                      <p:cBhvr>
                                        <p:cTn id="106" dur="400"/>
                                        <p:tgtEl>
                                          <p:spTgt spid="55"/>
                                        </p:tgtEl>
                                      </p:cBhvr>
                                    </p:animEffect>
                                  </p:childTnLst>
                                </p:cTn>
                              </p:par>
                            </p:childTnLst>
                          </p:cTn>
                        </p:par>
                        <p:par>
                          <p:cTn id="107" fill="hold">
                            <p:stCondLst>
                              <p:cond delay="7600"/>
                            </p:stCondLst>
                            <p:childTnLst>
                              <p:par>
                                <p:cTn id="108" presetID="12" presetClass="entr" presetSubtype="8" fill="hold" grpId="0" nodeType="afterEffect">
                                  <p:stCondLst>
                                    <p:cond delay="0"/>
                                  </p:stCondLst>
                                  <p:childTnLst>
                                    <p:set>
                                      <p:cBhvr>
                                        <p:cTn id="109" dur="1" fill="hold">
                                          <p:stCondLst>
                                            <p:cond delay="0"/>
                                          </p:stCondLst>
                                        </p:cTn>
                                        <p:tgtEl>
                                          <p:spTgt spid="56"/>
                                        </p:tgtEl>
                                        <p:attrNameLst>
                                          <p:attrName>style.visibility</p:attrName>
                                        </p:attrNameLst>
                                      </p:cBhvr>
                                      <p:to>
                                        <p:strVal val="visible"/>
                                      </p:to>
                                    </p:set>
                                    <p:anim calcmode="lin" valueType="num">
                                      <p:cBhvr additive="base">
                                        <p:cTn id="110" dur="300"/>
                                        <p:tgtEl>
                                          <p:spTgt spid="56"/>
                                        </p:tgtEl>
                                        <p:attrNameLst>
                                          <p:attrName>ppt_x</p:attrName>
                                        </p:attrNameLst>
                                      </p:cBhvr>
                                      <p:tavLst>
                                        <p:tav tm="0">
                                          <p:val>
                                            <p:strVal val="#ppt_x-#ppt_w*1.125000"/>
                                          </p:val>
                                        </p:tav>
                                        <p:tav tm="100000">
                                          <p:val>
                                            <p:strVal val="#ppt_x"/>
                                          </p:val>
                                        </p:tav>
                                      </p:tavLst>
                                    </p:anim>
                                    <p:animEffect transition="in" filter="wipe(right)">
                                      <p:cBhvr>
                                        <p:cTn id="111" dur="300"/>
                                        <p:tgtEl>
                                          <p:spTgt spid="56"/>
                                        </p:tgtEl>
                                      </p:cBhvr>
                                    </p:animEffect>
                                  </p:childTnLst>
                                </p:cTn>
                              </p:par>
                            </p:childTnLst>
                          </p:cTn>
                        </p:par>
                        <p:par>
                          <p:cTn id="112" fill="hold">
                            <p:stCondLst>
                              <p:cond delay="7900"/>
                            </p:stCondLst>
                            <p:childTnLst>
                              <p:par>
                                <p:cTn id="113" presetID="22" presetClass="entr" presetSubtype="8" fill="hold" grpId="0" nodeType="afterEffect">
                                  <p:stCondLst>
                                    <p:cond delay="0"/>
                                  </p:stCondLst>
                                  <p:childTnLst>
                                    <p:set>
                                      <p:cBhvr>
                                        <p:cTn id="114" dur="1" fill="hold">
                                          <p:stCondLst>
                                            <p:cond delay="0"/>
                                          </p:stCondLst>
                                        </p:cTn>
                                        <p:tgtEl>
                                          <p:spTgt spid="57"/>
                                        </p:tgtEl>
                                        <p:attrNameLst>
                                          <p:attrName>style.visibility</p:attrName>
                                        </p:attrNameLst>
                                      </p:cBhvr>
                                      <p:to>
                                        <p:strVal val="visible"/>
                                      </p:to>
                                    </p:set>
                                    <p:animEffect transition="in" filter="wipe(left)">
                                      <p:cBhvr>
                                        <p:cTn id="115" dur="500"/>
                                        <p:tgtEl>
                                          <p:spTgt spid="57"/>
                                        </p:tgtEl>
                                      </p:cBhvr>
                                    </p:animEffect>
                                  </p:childTnLst>
                                </p:cTn>
                              </p:par>
                            </p:childTnLst>
                          </p:cTn>
                        </p:par>
                        <p:par>
                          <p:cTn id="116" fill="hold">
                            <p:stCondLst>
                              <p:cond delay="8400"/>
                            </p:stCondLst>
                            <p:childTnLst>
                              <p:par>
                                <p:cTn id="117" presetID="31" presetClass="entr" presetSubtype="0" fill="hold" grpId="0" nodeType="afterEffect">
                                  <p:stCondLst>
                                    <p:cond delay="0"/>
                                  </p:stCondLst>
                                  <p:childTnLst>
                                    <p:set>
                                      <p:cBhvr>
                                        <p:cTn id="118" dur="1" fill="hold">
                                          <p:stCondLst>
                                            <p:cond delay="0"/>
                                          </p:stCondLst>
                                        </p:cTn>
                                        <p:tgtEl>
                                          <p:spTgt spid="58"/>
                                        </p:tgtEl>
                                        <p:attrNameLst>
                                          <p:attrName>style.visibility</p:attrName>
                                        </p:attrNameLst>
                                      </p:cBhvr>
                                      <p:to>
                                        <p:strVal val="visible"/>
                                      </p:to>
                                    </p:set>
                                    <p:anim calcmode="lin" valueType="num">
                                      <p:cBhvr>
                                        <p:cTn id="119" dur="400" fill="hold"/>
                                        <p:tgtEl>
                                          <p:spTgt spid="58"/>
                                        </p:tgtEl>
                                        <p:attrNameLst>
                                          <p:attrName>ppt_w</p:attrName>
                                        </p:attrNameLst>
                                      </p:cBhvr>
                                      <p:tavLst>
                                        <p:tav tm="0">
                                          <p:val>
                                            <p:fltVal val="0"/>
                                          </p:val>
                                        </p:tav>
                                        <p:tav tm="100000">
                                          <p:val>
                                            <p:strVal val="#ppt_w"/>
                                          </p:val>
                                        </p:tav>
                                      </p:tavLst>
                                    </p:anim>
                                    <p:anim calcmode="lin" valueType="num">
                                      <p:cBhvr>
                                        <p:cTn id="120" dur="400" fill="hold"/>
                                        <p:tgtEl>
                                          <p:spTgt spid="58"/>
                                        </p:tgtEl>
                                        <p:attrNameLst>
                                          <p:attrName>ppt_h</p:attrName>
                                        </p:attrNameLst>
                                      </p:cBhvr>
                                      <p:tavLst>
                                        <p:tav tm="0">
                                          <p:val>
                                            <p:fltVal val="0"/>
                                          </p:val>
                                        </p:tav>
                                        <p:tav tm="100000">
                                          <p:val>
                                            <p:strVal val="#ppt_h"/>
                                          </p:val>
                                        </p:tav>
                                      </p:tavLst>
                                    </p:anim>
                                    <p:anim calcmode="lin" valueType="num">
                                      <p:cBhvr>
                                        <p:cTn id="121" dur="400" fill="hold"/>
                                        <p:tgtEl>
                                          <p:spTgt spid="58"/>
                                        </p:tgtEl>
                                        <p:attrNameLst>
                                          <p:attrName>style.rotation</p:attrName>
                                        </p:attrNameLst>
                                      </p:cBhvr>
                                      <p:tavLst>
                                        <p:tav tm="0">
                                          <p:val>
                                            <p:fltVal val="90"/>
                                          </p:val>
                                        </p:tav>
                                        <p:tav tm="100000">
                                          <p:val>
                                            <p:fltVal val="0"/>
                                          </p:val>
                                        </p:tav>
                                      </p:tavLst>
                                    </p:anim>
                                    <p:animEffect transition="in" filter="fade">
                                      <p:cBhvr>
                                        <p:cTn id="122" dur="400"/>
                                        <p:tgtEl>
                                          <p:spTgt spid="58"/>
                                        </p:tgtEl>
                                      </p:cBhvr>
                                    </p:animEffect>
                                  </p:childTnLst>
                                </p:cTn>
                              </p:par>
                            </p:childTnLst>
                          </p:cTn>
                        </p:par>
                        <p:par>
                          <p:cTn id="123" fill="hold">
                            <p:stCondLst>
                              <p:cond delay="8800"/>
                            </p:stCondLst>
                            <p:childTnLst>
                              <p:par>
                                <p:cTn id="124" presetID="12" presetClass="entr" presetSubtype="8" fill="hold" grpId="0" nodeType="afterEffect">
                                  <p:stCondLst>
                                    <p:cond delay="0"/>
                                  </p:stCondLst>
                                  <p:childTnLst>
                                    <p:set>
                                      <p:cBhvr>
                                        <p:cTn id="125" dur="1" fill="hold">
                                          <p:stCondLst>
                                            <p:cond delay="0"/>
                                          </p:stCondLst>
                                        </p:cTn>
                                        <p:tgtEl>
                                          <p:spTgt spid="59"/>
                                        </p:tgtEl>
                                        <p:attrNameLst>
                                          <p:attrName>style.visibility</p:attrName>
                                        </p:attrNameLst>
                                      </p:cBhvr>
                                      <p:to>
                                        <p:strVal val="visible"/>
                                      </p:to>
                                    </p:set>
                                    <p:anim calcmode="lin" valueType="num">
                                      <p:cBhvr additive="base">
                                        <p:cTn id="126" dur="300"/>
                                        <p:tgtEl>
                                          <p:spTgt spid="59"/>
                                        </p:tgtEl>
                                        <p:attrNameLst>
                                          <p:attrName>ppt_x</p:attrName>
                                        </p:attrNameLst>
                                      </p:cBhvr>
                                      <p:tavLst>
                                        <p:tav tm="0">
                                          <p:val>
                                            <p:strVal val="#ppt_x-#ppt_w*1.125000"/>
                                          </p:val>
                                        </p:tav>
                                        <p:tav tm="100000">
                                          <p:val>
                                            <p:strVal val="#ppt_x"/>
                                          </p:val>
                                        </p:tav>
                                      </p:tavLst>
                                    </p:anim>
                                    <p:animEffect transition="in" filter="wipe(right)">
                                      <p:cBhvr>
                                        <p:cTn id="127" dur="300"/>
                                        <p:tgtEl>
                                          <p:spTgt spid="59"/>
                                        </p:tgtEl>
                                      </p:cBhvr>
                                    </p:animEffect>
                                  </p:childTnLst>
                                </p:cTn>
                              </p:par>
                            </p:childTnLst>
                          </p:cTn>
                        </p:par>
                        <p:par>
                          <p:cTn id="128" fill="hold">
                            <p:stCondLst>
                              <p:cond delay="9100"/>
                            </p:stCondLst>
                            <p:childTnLst>
                              <p:par>
                                <p:cTn id="129" presetID="22" presetClass="entr" presetSubtype="8" fill="hold" grpId="0" nodeType="afterEffect">
                                  <p:stCondLst>
                                    <p:cond delay="0"/>
                                  </p:stCondLst>
                                  <p:childTnLst>
                                    <p:set>
                                      <p:cBhvr>
                                        <p:cTn id="130" dur="1" fill="hold">
                                          <p:stCondLst>
                                            <p:cond delay="0"/>
                                          </p:stCondLst>
                                        </p:cTn>
                                        <p:tgtEl>
                                          <p:spTgt spid="60"/>
                                        </p:tgtEl>
                                        <p:attrNameLst>
                                          <p:attrName>style.visibility</p:attrName>
                                        </p:attrNameLst>
                                      </p:cBhvr>
                                      <p:to>
                                        <p:strVal val="visible"/>
                                      </p:to>
                                    </p:set>
                                    <p:animEffect transition="in" filter="wipe(left)">
                                      <p:cBhvr>
                                        <p:cTn id="131" dur="500"/>
                                        <p:tgtEl>
                                          <p:spTgt spid="60"/>
                                        </p:tgtEl>
                                      </p:cBhvr>
                                    </p:animEffect>
                                  </p:childTnLst>
                                </p:cTn>
                              </p:par>
                            </p:childTnLst>
                          </p:cTn>
                        </p:par>
                        <p:par>
                          <p:cTn id="132" fill="hold">
                            <p:stCondLst>
                              <p:cond delay="9600"/>
                            </p:stCondLst>
                            <p:childTnLst>
                              <p:par>
                                <p:cTn id="133" presetID="31" presetClass="entr" presetSubtype="0" fill="hold" grpId="0" nodeType="afterEffect">
                                  <p:stCondLst>
                                    <p:cond delay="0"/>
                                  </p:stCondLst>
                                  <p:childTnLst>
                                    <p:set>
                                      <p:cBhvr>
                                        <p:cTn id="134" dur="1" fill="hold">
                                          <p:stCondLst>
                                            <p:cond delay="0"/>
                                          </p:stCondLst>
                                        </p:cTn>
                                        <p:tgtEl>
                                          <p:spTgt spid="61"/>
                                        </p:tgtEl>
                                        <p:attrNameLst>
                                          <p:attrName>style.visibility</p:attrName>
                                        </p:attrNameLst>
                                      </p:cBhvr>
                                      <p:to>
                                        <p:strVal val="visible"/>
                                      </p:to>
                                    </p:set>
                                    <p:anim calcmode="lin" valueType="num">
                                      <p:cBhvr>
                                        <p:cTn id="135" dur="400" fill="hold"/>
                                        <p:tgtEl>
                                          <p:spTgt spid="61"/>
                                        </p:tgtEl>
                                        <p:attrNameLst>
                                          <p:attrName>ppt_w</p:attrName>
                                        </p:attrNameLst>
                                      </p:cBhvr>
                                      <p:tavLst>
                                        <p:tav tm="0">
                                          <p:val>
                                            <p:fltVal val="0"/>
                                          </p:val>
                                        </p:tav>
                                        <p:tav tm="100000">
                                          <p:val>
                                            <p:strVal val="#ppt_w"/>
                                          </p:val>
                                        </p:tav>
                                      </p:tavLst>
                                    </p:anim>
                                    <p:anim calcmode="lin" valueType="num">
                                      <p:cBhvr>
                                        <p:cTn id="136" dur="400" fill="hold"/>
                                        <p:tgtEl>
                                          <p:spTgt spid="61"/>
                                        </p:tgtEl>
                                        <p:attrNameLst>
                                          <p:attrName>ppt_h</p:attrName>
                                        </p:attrNameLst>
                                      </p:cBhvr>
                                      <p:tavLst>
                                        <p:tav tm="0">
                                          <p:val>
                                            <p:fltVal val="0"/>
                                          </p:val>
                                        </p:tav>
                                        <p:tav tm="100000">
                                          <p:val>
                                            <p:strVal val="#ppt_h"/>
                                          </p:val>
                                        </p:tav>
                                      </p:tavLst>
                                    </p:anim>
                                    <p:anim calcmode="lin" valueType="num">
                                      <p:cBhvr>
                                        <p:cTn id="137" dur="400" fill="hold"/>
                                        <p:tgtEl>
                                          <p:spTgt spid="61"/>
                                        </p:tgtEl>
                                        <p:attrNameLst>
                                          <p:attrName>style.rotation</p:attrName>
                                        </p:attrNameLst>
                                      </p:cBhvr>
                                      <p:tavLst>
                                        <p:tav tm="0">
                                          <p:val>
                                            <p:fltVal val="90"/>
                                          </p:val>
                                        </p:tav>
                                        <p:tav tm="100000">
                                          <p:val>
                                            <p:fltVal val="0"/>
                                          </p:val>
                                        </p:tav>
                                      </p:tavLst>
                                    </p:anim>
                                    <p:animEffect transition="in" filter="fade">
                                      <p:cBhvr>
                                        <p:cTn id="138" dur="400"/>
                                        <p:tgtEl>
                                          <p:spTgt spid="61"/>
                                        </p:tgtEl>
                                      </p:cBhvr>
                                    </p:animEffect>
                                  </p:childTnLst>
                                </p:cTn>
                              </p:par>
                            </p:childTnLst>
                          </p:cTn>
                        </p:par>
                        <p:par>
                          <p:cTn id="139" fill="hold">
                            <p:stCondLst>
                              <p:cond delay="10000"/>
                            </p:stCondLst>
                            <p:childTnLst>
                              <p:par>
                                <p:cTn id="140" presetID="12" presetClass="entr" presetSubtype="8" fill="hold" grpId="0" nodeType="afterEffect">
                                  <p:stCondLst>
                                    <p:cond delay="0"/>
                                  </p:stCondLst>
                                  <p:childTnLst>
                                    <p:set>
                                      <p:cBhvr>
                                        <p:cTn id="141" dur="1" fill="hold">
                                          <p:stCondLst>
                                            <p:cond delay="0"/>
                                          </p:stCondLst>
                                        </p:cTn>
                                        <p:tgtEl>
                                          <p:spTgt spid="62"/>
                                        </p:tgtEl>
                                        <p:attrNameLst>
                                          <p:attrName>style.visibility</p:attrName>
                                        </p:attrNameLst>
                                      </p:cBhvr>
                                      <p:to>
                                        <p:strVal val="visible"/>
                                      </p:to>
                                    </p:set>
                                    <p:anim calcmode="lin" valueType="num">
                                      <p:cBhvr additive="base">
                                        <p:cTn id="142" dur="300"/>
                                        <p:tgtEl>
                                          <p:spTgt spid="62"/>
                                        </p:tgtEl>
                                        <p:attrNameLst>
                                          <p:attrName>ppt_x</p:attrName>
                                        </p:attrNameLst>
                                      </p:cBhvr>
                                      <p:tavLst>
                                        <p:tav tm="0">
                                          <p:val>
                                            <p:strVal val="#ppt_x-#ppt_w*1.125000"/>
                                          </p:val>
                                        </p:tav>
                                        <p:tav tm="100000">
                                          <p:val>
                                            <p:strVal val="#ppt_x"/>
                                          </p:val>
                                        </p:tav>
                                      </p:tavLst>
                                    </p:anim>
                                    <p:animEffect transition="in" filter="wipe(right)">
                                      <p:cBhvr>
                                        <p:cTn id="143" dur="300"/>
                                        <p:tgtEl>
                                          <p:spTgt spid="62"/>
                                        </p:tgtEl>
                                      </p:cBhvr>
                                    </p:animEffect>
                                  </p:childTnLst>
                                </p:cTn>
                              </p:par>
                            </p:childTnLst>
                          </p:cTn>
                        </p:par>
                        <p:par>
                          <p:cTn id="144" fill="hold">
                            <p:stCondLst>
                              <p:cond delay="10300"/>
                            </p:stCondLst>
                            <p:childTnLst>
                              <p:par>
                                <p:cTn id="145" presetID="22" presetClass="entr" presetSubtype="8" fill="hold" grpId="0" nodeType="afterEffect">
                                  <p:stCondLst>
                                    <p:cond delay="0"/>
                                  </p:stCondLst>
                                  <p:childTnLst>
                                    <p:set>
                                      <p:cBhvr>
                                        <p:cTn id="146" dur="1" fill="hold">
                                          <p:stCondLst>
                                            <p:cond delay="0"/>
                                          </p:stCondLst>
                                        </p:cTn>
                                        <p:tgtEl>
                                          <p:spTgt spid="63"/>
                                        </p:tgtEl>
                                        <p:attrNameLst>
                                          <p:attrName>style.visibility</p:attrName>
                                        </p:attrNameLst>
                                      </p:cBhvr>
                                      <p:to>
                                        <p:strVal val="visible"/>
                                      </p:to>
                                    </p:set>
                                    <p:animEffect transition="in" filter="wipe(left)">
                                      <p:cBhvr>
                                        <p:cTn id="14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animBg="1"/>
      <p:bldP spid="8" grpId="0"/>
      <p:bldP spid="9" grpId="0" animBg="1"/>
      <p:bldP spid="10" grpId="0" animBg="1"/>
      <p:bldP spid="11" grpId="0"/>
      <p:bldP spid="46" grpId="0" animBg="1"/>
      <p:bldP spid="47" grpId="0" animBg="1"/>
      <p:bldP spid="48" grpId="0"/>
      <p:bldP spid="49" grpId="0" animBg="1"/>
      <p:bldP spid="50" grpId="0" animBg="1"/>
      <p:bldP spid="51" grpId="0"/>
      <p:bldP spid="52" grpId="0" animBg="1"/>
      <p:bldP spid="53" grpId="0" animBg="1"/>
      <p:bldP spid="54" grpId="0"/>
      <p:bldP spid="55" grpId="0" animBg="1"/>
      <p:bldP spid="56" grpId="0" animBg="1"/>
      <p:bldP spid="57" grpId="0"/>
      <p:bldP spid="58" grpId="0" animBg="1"/>
      <p:bldP spid="59" grpId="0" animBg="1"/>
      <p:bldP spid="60" grpId="0"/>
      <p:bldP spid="61" grpId="0" animBg="1"/>
      <p:bldP spid="62" grpId="0" animBg="1"/>
      <p:bldP spid="6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392601D8-8F8A-4EE3-B330-205164A93833}"/>
              </a:ext>
            </a:extLst>
          </p:cNvPr>
          <p:cNvSpPr/>
          <p:nvPr/>
        </p:nvSpPr>
        <p:spPr>
          <a:xfrm>
            <a:off x="0" y="1942779"/>
            <a:ext cx="12192000" cy="33788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Impact"/>
              <a:ea typeface="微软雅黑"/>
              <a:cs typeface="+mn-cs"/>
            </a:endParaRPr>
          </a:p>
        </p:txBody>
      </p:sp>
      <p:pic>
        <p:nvPicPr>
          <p:cNvPr id="3" name="Picture 2">
            <a:extLst>
              <a:ext uri="{FF2B5EF4-FFF2-40B4-BE49-F238E27FC236}">
                <a16:creationId xmlns:a16="http://schemas.microsoft.com/office/drawing/2014/main" id="{21E5AC17-4527-4EDD-A9C6-0644BBC356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399" y="1957067"/>
            <a:ext cx="2568575" cy="3364554"/>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a:extLst>
              <a:ext uri="{FF2B5EF4-FFF2-40B4-BE49-F238E27FC236}">
                <a16:creationId xmlns:a16="http://schemas.microsoft.com/office/drawing/2014/main" id="{72D7F6D1-13E1-4864-8065-72FC4A0E3AC4}"/>
              </a:ext>
            </a:extLst>
          </p:cNvPr>
          <p:cNvGrpSpPr/>
          <p:nvPr/>
        </p:nvGrpSpPr>
        <p:grpSpPr>
          <a:xfrm>
            <a:off x="3780174" y="2207892"/>
            <a:ext cx="6109365" cy="1775106"/>
            <a:chOff x="3780174" y="2207892"/>
            <a:chExt cx="6109365" cy="1775106"/>
          </a:xfrm>
        </p:grpSpPr>
        <p:sp>
          <p:nvSpPr>
            <p:cNvPr id="4" name="文本框 3">
              <a:extLst>
                <a:ext uri="{FF2B5EF4-FFF2-40B4-BE49-F238E27FC236}">
                  <a16:creationId xmlns:a16="http://schemas.microsoft.com/office/drawing/2014/main" id="{F5A961F0-3385-4EE8-99C4-CCE39AE67321}"/>
                </a:ext>
              </a:extLst>
            </p:cNvPr>
            <p:cNvSpPr txBox="1"/>
            <p:nvPr/>
          </p:nvSpPr>
          <p:spPr>
            <a:xfrm>
              <a:off x="3988756" y="2207892"/>
              <a:ext cx="2441694" cy="76944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0" i="0" u="none" strike="noStrike" kern="1200" cap="none" spc="0" normalizeH="0" baseline="0" noProof="0" dirty="0">
                  <a:ln>
                    <a:noFill/>
                  </a:ln>
                  <a:solidFill>
                    <a:srgbClr val="FFC000"/>
                  </a:solidFill>
                  <a:effectLst/>
                  <a:uLnTx/>
                  <a:uFillTx/>
                  <a:latin typeface="Impact"/>
                  <a:ea typeface="微软雅黑"/>
                  <a:cs typeface="+mn-cs"/>
                </a:rPr>
                <a:t>第</a:t>
              </a:r>
              <a:r>
                <a:rPr lang="zh-CN" altLang="en-US" sz="4400" dirty="0">
                  <a:solidFill>
                    <a:srgbClr val="FFC000"/>
                  </a:solidFill>
                  <a:latin typeface="Impact"/>
                  <a:ea typeface="微软雅黑"/>
                </a:rPr>
                <a:t>四</a:t>
              </a:r>
              <a:r>
                <a:rPr kumimoji="0" lang="zh-CN" altLang="en-US" sz="4400" b="0" i="0" u="none" strike="noStrike" kern="1200" cap="none" spc="0" normalizeH="0" baseline="0" noProof="0" dirty="0">
                  <a:ln>
                    <a:noFill/>
                  </a:ln>
                  <a:solidFill>
                    <a:srgbClr val="FFC000"/>
                  </a:solidFill>
                  <a:effectLst/>
                  <a:uLnTx/>
                  <a:uFillTx/>
                  <a:latin typeface="Impact"/>
                  <a:ea typeface="微软雅黑"/>
                  <a:cs typeface="+mn-cs"/>
                </a:rPr>
                <a:t>部分</a:t>
              </a:r>
            </a:p>
          </p:txBody>
        </p:sp>
        <p:sp>
          <p:nvSpPr>
            <p:cNvPr id="5" name="矩形 4">
              <a:extLst>
                <a:ext uri="{FF2B5EF4-FFF2-40B4-BE49-F238E27FC236}">
                  <a16:creationId xmlns:a16="http://schemas.microsoft.com/office/drawing/2014/main" id="{5760A434-C65E-4E72-99E9-F1FFCEDF8FFB}"/>
                </a:ext>
              </a:extLst>
            </p:cNvPr>
            <p:cNvSpPr/>
            <p:nvPr/>
          </p:nvSpPr>
          <p:spPr>
            <a:xfrm>
              <a:off x="3780174" y="2875002"/>
              <a:ext cx="6109365" cy="1107996"/>
            </a:xfrm>
            <a:prstGeom prst="rect">
              <a:avLst/>
            </a:prstGeom>
          </p:spPr>
          <p:txBody>
            <a:bodyPr wrap="none">
              <a:spAutoFit/>
            </a:bodyPr>
            <a:lstStyle/>
            <a:p>
              <a:pPr lvl="0"/>
              <a:r>
                <a:rPr lang="zh-CN" altLang="en-US" sz="6600" b="1" dirty="0">
                  <a:solidFill>
                    <a:prstClr val="white"/>
                  </a:solidFill>
                </a:rPr>
                <a:t>民法典亮点解读</a:t>
              </a:r>
            </a:p>
          </p:txBody>
        </p:sp>
      </p:grpSp>
    </p:spTree>
    <p:extLst>
      <p:ext uri="{BB962C8B-B14F-4D97-AF65-F5344CB8AC3E}">
        <p14:creationId xmlns:p14="http://schemas.microsoft.com/office/powerpoint/2010/main" val="34806016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民法典亮点解读</a:t>
            </a:r>
          </a:p>
        </p:txBody>
      </p:sp>
      <p:grpSp>
        <p:nvGrpSpPr>
          <p:cNvPr id="38" name="组合 37">
            <a:extLst>
              <a:ext uri="{FF2B5EF4-FFF2-40B4-BE49-F238E27FC236}">
                <a16:creationId xmlns:a16="http://schemas.microsoft.com/office/drawing/2014/main" id="{6FF55907-FE91-490A-9833-BF88F99739FD}"/>
              </a:ext>
            </a:extLst>
          </p:cNvPr>
          <p:cNvGrpSpPr/>
          <p:nvPr/>
        </p:nvGrpSpPr>
        <p:grpSpPr>
          <a:xfrm>
            <a:off x="804443" y="1550191"/>
            <a:ext cx="3266100" cy="3976675"/>
            <a:chOff x="804443" y="2250279"/>
            <a:chExt cx="3266100" cy="3976675"/>
          </a:xfrm>
        </p:grpSpPr>
        <p:grpSp>
          <p:nvGrpSpPr>
            <p:cNvPr id="39" name="组合 38">
              <a:extLst>
                <a:ext uri="{FF2B5EF4-FFF2-40B4-BE49-F238E27FC236}">
                  <a16:creationId xmlns:a16="http://schemas.microsoft.com/office/drawing/2014/main" id="{1DDCE979-2D38-4256-9579-D7EF046CA0A5}"/>
                </a:ext>
              </a:extLst>
            </p:cNvPr>
            <p:cNvGrpSpPr/>
            <p:nvPr/>
          </p:nvGrpSpPr>
          <p:grpSpPr>
            <a:xfrm>
              <a:off x="804443" y="2250279"/>
              <a:ext cx="3266100" cy="3976675"/>
              <a:chOff x="804443" y="2250279"/>
              <a:chExt cx="3266100" cy="3976675"/>
            </a:xfrm>
          </p:grpSpPr>
          <p:sp>
            <p:nvSpPr>
              <p:cNvPr id="41" name="矩形 40">
                <a:extLst>
                  <a:ext uri="{FF2B5EF4-FFF2-40B4-BE49-F238E27FC236}">
                    <a16:creationId xmlns:a16="http://schemas.microsoft.com/office/drawing/2014/main" id="{7445373D-D811-487E-B4E9-DEA74CE308D1}"/>
                  </a:ext>
                </a:extLst>
              </p:cNvPr>
              <p:cNvSpPr/>
              <p:nvPr/>
            </p:nvSpPr>
            <p:spPr bwMode="auto">
              <a:xfrm>
                <a:off x="2678138" y="2306471"/>
                <a:ext cx="1279713" cy="2920621"/>
              </a:xfrm>
              <a:prstGeom prst="rect">
                <a:avLst/>
              </a:prstGeom>
              <a:solidFill>
                <a:srgbClr val="FFFFFF"/>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3D3D3D"/>
                  </a:solidFill>
                  <a:effectLst/>
                  <a:uLnTx/>
                  <a:uFillTx/>
                  <a:latin typeface="Arial" pitchFamily="34" charset="0"/>
                  <a:ea typeface="宋体" pitchFamily="2" charset="-122"/>
                </a:endParaRPr>
              </a:p>
            </p:txBody>
          </p:sp>
          <p:grpSp>
            <p:nvGrpSpPr>
              <p:cNvPr id="42" name="组合 41">
                <a:extLst>
                  <a:ext uri="{FF2B5EF4-FFF2-40B4-BE49-F238E27FC236}">
                    <a16:creationId xmlns:a16="http://schemas.microsoft.com/office/drawing/2014/main" id="{A9AB6BA3-EE86-4382-8112-1C34B194C075}"/>
                  </a:ext>
                </a:extLst>
              </p:cNvPr>
              <p:cNvGrpSpPr/>
              <p:nvPr/>
            </p:nvGrpSpPr>
            <p:grpSpPr>
              <a:xfrm>
                <a:off x="804443" y="2250279"/>
                <a:ext cx="3266100" cy="3976675"/>
                <a:chOff x="7856825" y="2509035"/>
                <a:chExt cx="1280024" cy="1558507"/>
              </a:xfrm>
              <a:solidFill>
                <a:srgbClr val="3D3D3D"/>
              </a:solidFill>
            </p:grpSpPr>
            <p:sp>
              <p:nvSpPr>
                <p:cNvPr id="43" name="Freeform 110">
                  <a:extLst>
                    <a:ext uri="{FF2B5EF4-FFF2-40B4-BE49-F238E27FC236}">
                      <a16:creationId xmlns:a16="http://schemas.microsoft.com/office/drawing/2014/main" id="{E334E062-48D9-468E-9C65-38E109842E76}"/>
                    </a:ext>
                  </a:extLst>
                </p:cNvPr>
                <p:cNvSpPr>
                  <a:spLocks/>
                </p:cNvSpPr>
                <p:nvPr/>
              </p:nvSpPr>
              <p:spPr bwMode="auto">
                <a:xfrm>
                  <a:off x="7856825" y="2762542"/>
                  <a:ext cx="841694" cy="1253799"/>
                </a:xfrm>
                <a:custGeom>
                  <a:avLst/>
                  <a:gdLst>
                    <a:gd name="T0" fmla="*/ 779 w 904"/>
                    <a:gd name="T1" fmla="*/ 173 h 1347"/>
                    <a:gd name="T2" fmla="*/ 811 w 904"/>
                    <a:gd name="T3" fmla="*/ 151 h 1347"/>
                    <a:gd name="T4" fmla="*/ 880 w 904"/>
                    <a:gd name="T5" fmla="*/ 98 h 1347"/>
                    <a:gd name="T6" fmla="*/ 885 w 904"/>
                    <a:gd name="T7" fmla="*/ 24 h 1347"/>
                    <a:gd name="T8" fmla="*/ 811 w 904"/>
                    <a:gd name="T9" fmla="*/ 18 h 1347"/>
                    <a:gd name="T10" fmla="*/ 811 w 904"/>
                    <a:gd name="T11" fmla="*/ 19 h 1347"/>
                    <a:gd name="T12" fmla="*/ 779 w 904"/>
                    <a:gd name="T13" fmla="*/ 45 h 1347"/>
                    <a:gd name="T14" fmla="*/ 469 w 904"/>
                    <a:gd name="T15" fmla="*/ 169 h 1347"/>
                    <a:gd name="T16" fmla="*/ 459 w 904"/>
                    <a:gd name="T17" fmla="*/ 168 h 1347"/>
                    <a:gd name="T18" fmla="*/ 423 w 904"/>
                    <a:gd name="T19" fmla="*/ 168 h 1347"/>
                    <a:gd name="T20" fmla="*/ 206 w 904"/>
                    <a:gd name="T21" fmla="*/ 168 h 1347"/>
                    <a:gd name="T22" fmla="*/ 197 w 904"/>
                    <a:gd name="T23" fmla="*/ 169 h 1347"/>
                    <a:gd name="T24" fmla="*/ 151 w 904"/>
                    <a:gd name="T25" fmla="*/ 177 h 1347"/>
                    <a:gd name="T26" fmla="*/ 49 w 904"/>
                    <a:gd name="T27" fmla="*/ 260 h 1347"/>
                    <a:gd name="T28" fmla="*/ 0 w 904"/>
                    <a:gd name="T29" fmla="*/ 474 h 1347"/>
                    <a:gd name="T30" fmla="*/ 33 w 904"/>
                    <a:gd name="T31" fmla="*/ 736 h 1347"/>
                    <a:gd name="T32" fmla="*/ 84 w 904"/>
                    <a:gd name="T33" fmla="*/ 777 h 1347"/>
                    <a:gd name="T34" fmla="*/ 95 w 904"/>
                    <a:gd name="T35" fmla="*/ 776 h 1347"/>
                    <a:gd name="T36" fmla="*/ 136 w 904"/>
                    <a:gd name="T37" fmla="*/ 713 h 1347"/>
                    <a:gd name="T38" fmla="*/ 105 w 904"/>
                    <a:gd name="T39" fmla="*/ 474 h 1347"/>
                    <a:gd name="T40" fmla="*/ 122 w 904"/>
                    <a:gd name="T41" fmla="*/ 350 h 1347"/>
                    <a:gd name="T42" fmla="*/ 155 w 904"/>
                    <a:gd name="T43" fmla="*/ 294 h 1347"/>
                    <a:gd name="T44" fmla="*/ 155 w 904"/>
                    <a:gd name="T45" fmla="*/ 543 h 1347"/>
                    <a:gd name="T46" fmla="*/ 155 w 904"/>
                    <a:gd name="T47" fmla="*/ 667 h 1347"/>
                    <a:gd name="T48" fmla="*/ 155 w 904"/>
                    <a:gd name="T49" fmla="*/ 1266 h 1347"/>
                    <a:gd name="T50" fmla="*/ 236 w 904"/>
                    <a:gd name="T51" fmla="*/ 1347 h 1347"/>
                    <a:gd name="T52" fmla="*/ 317 w 904"/>
                    <a:gd name="T53" fmla="*/ 1266 h 1347"/>
                    <a:gd name="T54" fmla="*/ 317 w 904"/>
                    <a:gd name="T55" fmla="*/ 718 h 1347"/>
                    <a:gd name="T56" fmla="*/ 347 w 904"/>
                    <a:gd name="T57" fmla="*/ 718 h 1347"/>
                    <a:gd name="T58" fmla="*/ 347 w 904"/>
                    <a:gd name="T59" fmla="*/ 1266 h 1347"/>
                    <a:gd name="T60" fmla="*/ 429 w 904"/>
                    <a:gd name="T61" fmla="*/ 1347 h 1347"/>
                    <a:gd name="T62" fmla="*/ 510 w 904"/>
                    <a:gd name="T63" fmla="*/ 1266 h 1347"/>
                    <a:gd name="T64" fmla="*/ 510 w 904"/>
                    <a:gd name="T65" fmla="*/ 667 h 1347"/>
                    <a:gd name="T66" fmla="*/ 510 w 904"/>
                    <a:gd name="T67" fmla="*/ 543 h 1347"/>
                    <a:gd name="T68" fmla="*/ 510 w 904"/>
                    <a:gd name="T69" fmla="*/ 284 h 1347"/>
                    <a:gd name="T70" fmla="*/ 510 w 904"/>
                    <a:gd name="T71" fmla="*/ 271 h 1347"/>
                    <a:gd name="T72" fmla="*/ 779 w 904"/>
                    <a:gd name="T73" fmla="*/ 173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1347">
                      <a:moveTo>
                        <a:pt x="779" y="173"/>
                      </a:moveTo>
                      <a:cubicBezTo>
                        <a:pt x="789" y="166"/>
                        <a:pt x="800" y="159"/>
                        <a:pt x="811" y="151"/>
                      </a:cubicBezTo>
                      <a:cubicBezTo>
                        <a:pt x="834" y="136"/>
                        <a:pt x="857" y="118"/>
                        <a:pt x="880" y="98"/>
                      </a:cubicBezTo>
                      <a:cubicBezTo>
                        <a:pt x="902" y="79"/>
                        <a:pt x="904" y="46"/>
                        <a:pt x="885" y="24"/>
                      </a:cubicBezTo>
                      <a:cubicBezTo>
                        <a:pt x="866" y="2"/>
                        <a:pt x="833" y="0"/>
                        <a:pt x="811" y="18"/>
                      </a:cubicBezTo>
                      <a:cubicBezTo>
                        <a:pt x="811" y="19"/>
                        <a:pt x="811" y="19"/>
                        <a:pt x="811" y="19"/>
                      </a:cubicBezTo>
                      <a:cubicBezTo>
                        <a:pt x="800" y="28"/>
                        <a:pt x="789" y="37"/>
                        <a:pt x="779" y="45"/>
                      </a:cubicBezTo>
                      <a:cubicBezTo>
                        <a:pt x="627" y="163"/>
                        <a:pt x="494" y="169"/>
                        <a:pt x="469" y="169"/>
                      </a:cubicBezTo>
                      <a:cubicBezTo>
                        <a:pt x="465" y="168"/>
                        <a:pt x="462" y="168"/>
                        <a:pt x="459" y="168"/>
                      </a:cubicBezTo>
                      <a:cubicBezTo>
                        <a:pt x="423" y="168"/>
                        <a:pt x="423" y="168"/>
                        <a:pt x="423" y="168"/>
                      </a:cubicBezTo>
                      <a:cubicBezTo>
                        <a:pt x="206" y="168"/>
                        <a:pt x="206" y="168"/>
                        <a:pt x="206" y="168"/>
                      </a:cubicBezTo>
                      <a:cubicBezTo>
                        <a:pt x="203" y="168"/>
                        <a:pt x="200" y="168"/>
                        <a:pt x="197" y="169"/>
                      </a:cubicBezTo>
                      <a:cubicBezTo>
                        <a:pt x="187" y="169"/>
                        <a:pt x="171" y="170"/>
                        <a:pt x="151" y="177"/>
                      </a:cubicBezTo>
                      <a:cubicBezTo>
                        <a:pt x="119" y="187"/>
                        <a:pt x="78" y="212"/>
                        <a:pt x="49" y="260"/>
                      </a:cubicBezTo>
                      <a:cubicBezTo>
                        <a:pt x="19" y="308"/>
                        <a:pt x="0" y="377"/>
                        <a:pt x="0" y="474"/>
                      </a:cubicBezTo>
                      <a:cubicBezTo>
                        <a:pt x="0" y="544"/>
                        <a:pt x="10" y="630"/>
                        <a:pt x="33" y="736"/>
                      </a:cubicBezTo>
                      <a:cubicBezTo>
                        <a:pt x="38" y="760"/>
                        <a:pt x="60" y="777"/>
                        <a:pt x="84" y="777"/>
                      </a:cubicBezTo>
                      <a:cubicBezTo>
                        <a:pt x="88" y="777"/>
                        <a:pt x="92" y="776"/>
                        <a:pt x="95" y="776"/>
                      </a:cubicBezTo>
                      <a:cubicBezTo>
                        <a:pt x="124" y="769"/>
                        <a:pt x="142" y="741"/>
                        <a:pt x="136" y="713"/>
                      </a:cubicBezTo>
                      <a:cubicBezTo>
                        <a:pt x="114" y="613"/>
                        <a:pt x="105" y="534"/>
                        <a:pt x="105" y="474"/>
                      </a:cubicBezTo>
                      <a:cubicBezTo>
                        <a:pt x="105" y="418"/>
                        <a:pt x="112" y="378"/>
                        <a:pt x="122" y="350"/>
                      </a:cubicBezTo>
                      <a:cubicBezTo>
                        <a:pt x="132" y="321"/>
                        <a:pt x="144" y="304"/>
                        <a:pt x="155" y="294"/>
                      </a:cubicBezTo>
                      <a:cubicBezTo>
                        <a:pt x="155" y="543"/>
                        <a:pt x="155" y="543"/>
                        <a:pt x="155" y="543"/>
                      </a:cubicBezTo>
                      <a:cubicBezTo>
                        <a:pt x="155" y="667"/>
                        <a:pt x="155" y="667"/>
                        <a:pt x="155" y="667"/>
                      </a:cubicBezTo>
                      <a:cubicBezTo>
                        <a:pt x="155" y="1266"/>
                        <a:pt x="155" y="1266"/>
                        <a:pt x="155" y="1266"/>
                      </a:cubicBezTo>
                      <a:cubicBezTo>
                        <a:pt x="155" y="1310"/>
                        <a:pt x="191" y="1347"/>
                        <a:pt x="236" y="1347"/>
                      </a:cubicBezTo>
                      <a:cubicBezTo>
                        <a:pt x="281" y="1347"/>
                        <a:pt x="317" y="1310"/>
                        <a:pt x="317" y="1266"/>
                      </a:cubicBezTo>
                      <a:cubicBezTo>
                        <a:pt x="317" y="718"/>
                        <a:pt x="317" y="718"/>
                        <a:pt x="317" y="718"/>
                      </a:cubicBezTo>
                      <a:cubicBezTo>
                        <a:pt x="347" y="718"/>
                        <a:pt x="347" y="718"/>
                        <a:pt x="347" y="718"/>
                      </a:cubicBezTo>
                      <a:cubicBezTo>
                        <a:pt x="347" y="1266"/>
                        <a:pt x="347" y="1266"/>
                        <a:pt x="347" y="1266"/>
                      </a:cubicBezTo>
                      <a:cubicBezTo>
                        <a:pt x="347" y="1310"/>
                        <a:pt x="384" y="1347"/>
                        <a:pt x="429" y="1347"/>
                      </a:cubicBezTo>
                      <a:cubicBezTo>
                        <a:pt x="473" y="1347"/>
                        <a:pt x="510" y="1310"/>
                        <a:pt x="510" y="1266"/>
                      </a:cubicBezTo>
                      <a:cubicBezTo>
                        <a:pt x="510" y="667"/>
                        <a:pt x="510" y="667"/>
                        <a:pt x="510" y="667"/>
                      </a:cubicBezTo>
                      <a:cubicBezTo>
                        <a:pt x="510" y="543"/>
                        <a:pt x="510" y="543"/>
                        <a:pt x="510" y="543"/>
                      </a:cubicBezTo>
                      <a:cubicBezTo>
                        <a:pt x="510" y="284"/>
                        <a:pt x="510" y="284"/>
                        <a:pt x="510" y="284"/>
                      </a:cubicBezTo>
                      <a:cubicBezTo>
                        <a:pt x="510" y="271"/>
                        <a:pt x="510" y="271"/>
                        <a:pt x="510" y="271"/>
                      </a:cubicBezTo>
                      <a:cubicBezTo>
                        <a:pt x="567" y="265"/>
                        <a:pt x="667" y="243"/>
                        <a:pt x="779"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4" name="Freeform 111">
                  <a:extLst>
                    <a:ext uri="{FF2B5EF4-FFF2-40B4-BE49-F238E27FC236}">
                      <a16:creationId xmlns:a16="http://schemas.microsoft.com/office/drawing/2014/main" id="{CCEFAAAE-3384-4C24-B9BD-42CC1672EEE7}"/>
                    </a:ext>
                  </a:extLst>
                </p:cNvPr>
                <p:cNvSpPr>
                  <a:spLocks/>
                </p:cNvSpPr>
                <p:nvPr/>
              </p:nvSpPr>
              <p:spPr bwMode="auto">
                <a:xfrm>
                  <a:off x="8006681" y="2588958"/>
                  <a:ext cx="300962" cy="302211"/>
                </a:xfrm>
                <a:custGeom>
                  <a:avLst/>
                  <a:gdLst>
                    <a:gd name="T0" fmla="*/ 196 w 324"/>
                    <a:gd name="T1" fmla="*/ 19 h 324"/>
                    <a:gd name="T2" fmla="*/ 19 w 324"/>
                    <a:gd name="T3" fmla="*/ 129 h 324"/>
                    <a:gd name="T4" fmla="*/ 129 w 324"/>
                    <a:gd name="T5" fmla="*/ 306 h 324"/>
                    <a:gd name="T6" fmla="*/ 306 w 324"/>
                    <a:gd name="T7" fmla="*/ 196 h 324"/>
                    <a:gd name="T8" fmla="*/ 196 w 324"/>
                    <a:gd name="T9" fmla="*/ 19 h 324"/>
                  </a:gdLst>
                  <a:ahLst/>
                  <a:cxnLst>
                    <a:cxn ang="0">
                      <a:pos x="T0" y="T1"/>
                    </a:cxn>
                    <a:cxn ang="0">
                      <a:pos x="T2" y="T3"/>
                    </a:cxn>
                    <a:cxn ang="0">
                      <a:pos x="T4" y="T5"/>
                    </a:cxn>
                    <a:cxn ang="0">
                      <a:pos x="T6" y="T7"/>
                    </a:cxn>
                    <a:cxn ang="0">
                      <a:pos x="T8" y="T9"/>
                    </a:cxn>
                  </a:cxnLst>
                  <a:rect l="0" t="0" r="r" b="b"/>
                  <a:pathLst>
                    <a:path w="324" h="324">
                      <a:moveTo>
                        <a:pt x="196" y="19"/>
                      </a:moveTo>
                      <a:cubicBezTo>
                        <a:pt x="116" y="0"/>
                        <a:pt x="37" y="49"/>
                        <a:pt x="19" y="129"/>
                      </a:cubicBezTo>
                      <a:cubicBezTo>
                        <a:pt x="0" y="208"/>
                        <a:pt x="49" y="288"/>
                        <a:pt x="129" y="306"/>
                      </a:cubicBezTo>
                      <a:cubicBezTo>
                        <a:pt x="208" y="324"/>
                        <a:pt x="287" y="275"/>
                        <a:pt x="306" y="196"/>
                      </a:cubicBezTo>
                      <a:cubicBezTo>
                        <a:pt x="324" y="116"/>
                        <a:pt x="275" y="37"/>
                        <a:pt x="19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5" name="Freeform 112">
                  <a:extLst>
                    <a:ext uri="{FF2B5EF4-FFF2-40B4-BE49-F238E27FC236}">
                      <a16:creationId xmlns:a16="http://schemas.microsoft.com/office/drawing/2014/main" id="{BCD6962D-34BD-499D-B8E2-4F47871F0746}"/>
                    </a:ext>
                  </a:extLst>
                </p:cNvPr>
                <p:cNvSpPr>
                  <a:spLocks/>
                </p:cNvSpPr>
                <p:nvPr/>
              </p:nvSpPr>
              <p:spPr bwMode="auto">
                <a:xfrm>
                  <a:off x="8562399" y="2509035"/>
                  <a:ext cx="574450" cy="1558507"/>
                </a:xfrm>
                <a:custGeom>
                  <a:avLst/>
                  <a:gdLst>
                    <a:gd name="T0" fmla="*/ 528 w 617"/>
                    <a:gd name="T1" fmla="*/ 1639 h 1675"/>
                    <a:gd name="T2" fmla="*/ 325 w 617"/>
                    <a:gd name="T3" fmla="*/ 1567 h 1675"/>
                    <a:gd name="T4" fmla="*/ 325 w 617"/>
                    <a:gd name="T5" fmla="*/ 1283 h 1675"/>
                    <a:gd name="T6" fmla="*/ 596 w 617"/>
                    <a:gd name="T7" fmla="*/ 1283 h 1675"/>
                    <a:gd name="T8" fmla="*/ 617 w 617"/>
                    <a:gd name="T9" fmla="*/ 1283 h 1675"/>
                    <a:gd name="T10" fmla="*/ 617 w 617"/>
                    <a:gd name="T11" fmla="*/ 1250 h 1675"/>
                    <a:gd name="T12" fmla="*/ 596 w 617"/>
                    <a:gd name="T13" fmla="*/ 1250 h 1675"/>
                    <a:gd name="T14" fmla="*/ 596 w 617"/>
                    <a:gd name="T15" fmla="*/ 33 h 1675"/>
                    <a:gd name="T16" fmla="*/ 617 w 617"/>
                    <a:gd name="T17" fmla="*/ 33 h 1675"/>
                    <a:gd name="T18" fmla="*/ 617 w 617"/>
                    <a:gd name="T19" fmla="*/ 0 h 1675"/>
                    <a:gd name="T20" fmla="*/ 0 w 617"/>
                    <a:gd name="T21" fmla="*/ 0 h 1675"/>
                    <a:gd name="T22" fmla="*/ 0 w 617"/>
                    <a:gd name="T23" fmla="*/ 33 h 1675"/>
                    <a:gd name="T24" fmla="*/ 21 w 617"/>
                    <a:gd name="T25" fmla="*/ 33 h 1675"/>
                    <a:gd name="T26" fmla="*/ 21 w 617"/>
                    <a:gd name="T27" fmla="*/ 302 h 1675"/>
                    <a:gd name="T28" fmla="*/ 44 w 617"/>
                    <a:gd name="T29" fmla="*/ 282 h 1675"/>
                    <a:gd name="T30" fmla="*/ 53 w 617"/>
                    <a:gd name="T31" fmla="*/ 275 h 1675"/>
                    <a:gd name="T32" fmla="*/ 53 w 617"/>
                    <a:gd name="T33" fmla="*/ 33 h 1675"/>
                    <a:gd name="T34" fmla="*/ 563 w 617"/>
                    <a:gd name="T35" fmla="*/ 33 h 1675"/>
                    <a:gd name="T36" fmla="*/ 563 w 617"/>
                    <a:gd name="T37" fmla="*/ 1250 h 1675"/>
                    <a:gd name="T38" fmla="*/ 53 w 617"/>
                    <a:gd name="T39" fmla="*/ 1250 h 1675"/>
                    <a:gd name="T40" fmla="*/ 53 w 617"/>
                    <a:gd name="T41" fmla="*/ 440 h 1675"/>
                    <a:gd name="T42" fmla="*/ 21 w 617"/>
                    <a:gd name="T43" fmla="*/ 462 h 1675"/>
                    <a:gd name="T44" fmla="*/ 21 w 617"/>
                    <a:gd name="T45" fmla="*/ 1250 h 1675"/>
                    <a:gd name="T46" fmla="*/ 0 w 617"/>
                    <a:gd name="T47" fmla="*/ 1250 h 1675"/>
                    <a:gd name="T48" fmla="*/ 0 w 617"/>
                    <a:gd name="T49" fmla="*/ 1283 h 1675"/>
                    <a:gd name="T50" fmla="*/ 21 w 617"/>
                    <a:gd name="T51" fmla="*/ 1283 h 1675"/>
                    <a:gd name="T52" fmla="*/ 292 w 617"/>
                    <a:gd name="T53" fmla="*/ 1283 h 1675"/>
                    <a:gd name="T54" fmla="*/ 292 w 617"/>
                    <a:gd name="T55" fmla="*/ 1567 h 1675"/>
                    <a:gd name="T56" fmla="*/ 89 w 617"/>
                    <a:gd name="T57" fmla="*/ 1639 h 1675"/>
                    <a:gd name="T58" fmla="*/ 308 w 617"/>
                    <a:gd name="T59" fmla="*/ 1675 h 1675"/>
                    <a:gd name="T60" fmla="*/ 528 w 617"/>
                    <a:gd name="T61" fmla="*/ 1639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7" h="1675">
                      <a:moveTo>
                        <a:pt x="528" y="1639"/>
                      </a:moveTo>
                      <a:cubicBezTo>
                        <a:pt x="528" y="1610"/>
                        <a:pt x="438" y="1570"/>
                        <a:pt x="325" y="1567"/>
                      </a:cubicBezTo>
                      <a:cubicBezTo>
                        <a:pt x="325" y="1283"/>
                        <a:pt x="325" y="1283"/>
                        <a:pt x="325" y="1283"/>
                      </a:cubicBezTo>
                      <a:cubicBezTo>
                        <a:pt x="596" y="1283"/>
                        <a:pt x="596" y="1283"/>
                        <a:pt x="596" y="1283"/>
                      </a:cubicBezTo>
                      <a:cubicBezTo>
                        <a:pt x="617" y="1283"/>
                        <a:pt x="617" y="1283"/>
                        <a:pt x="617" y="1283"/>
                      </a:cubicBezTo>
                      <a:cubicBezTo>
                        <a:pt x="617" y="1250"/>
                        <a:pt x="617" y="1250"/>
                        <a:pt x="617" y="1250"/>
                      </a:cubicBezTo>
                      <a:cubicBezTo>
                        <a:pt x="596" y="1250"/>
                        <a:pt x="596" y="1250"/>
                        <a:pt x="596" y="1250"/>
                      </a:cubicBezTo>
                      <a:cubicBezTo>
                        <a:pt x="596" y="33"/>
                        <a:pt x="596" y="33"/>
                        <a:pt x="596" y="33"/>
                      </a:cubicBezTo>
                      <a:cubicBezTo>
                        <a:pt x="617" y="33"/>
                        <a:pt x="617" y="33"/>
                        <a:pt x="617" y="33"/>
                      </a:cubicBezTo>
                      <a:cubicBezTo>
                        <a:pt x="617" y="0"/>
                        <a:pt x="617" y="0"/>
                        <a:pt x="617" y="0"/>
                      </a:cubicBezTo>
                      <a:cubicBezTo>
                        <a:pt x="0" y="0"/>
                        <a:pt x="0" y="0"/>
                        <a:pt x="0" y="0"/>
                      </a:cubicBezTo>
                      <a:cubicBezTo>
                        <a:pt x="0" y="33"/>
                        <a:pt x="0" y="33"/>
                        <a:pt x="0" y="33"/>
                      </a:cubicBezTo>
                      <a:cubicBezTo>
                        <a:pt x="21" y="33"/>
                        <a:pt x="21" y="33"/>
                        <a:pt x="21" y="33"/>
                      </a:cubicBezTo>
                      <a:cubicBezTo>
                        <a:pt x="21" y="302"/>
                        <a:pt x="21" y="302"/>
                        <a:pt x="21" y="302"/>
                      </a:cubicBezTo>
                      <a:cubicBezTo>
                        <a:pt x="28" y="295"/>
                        <a:pt x="36" y="289"/>
                        <a:pt x="44" y="282"/>
                      </a:cubicBezTo>
                      <a:cubicBezTo>
                        <a:pt x="47" y="280"/>
                        <a:pt x="50" y="277"/>
                        <a:pt x="53" y="275"/>
                      </a:cubicBezTo>
                      <a:cubicBezTo>
                        <a:pt x="53" y="33"/>
                        <a:pt x="53" y="33"/>
                        <a:pt x="53" y="33"/>
                      </a:cubicBezTo>
                      <a:cubicBezTo>
                        <a:pt x="563" y="33"/>
                        <a:pt x="563" y="33"/>
                        <a:pt x="563" y="33"/>
                      </a:cubicBezTo>
                      <a:cubicBezTo>
                        <a:pt x="563" y="1250"/>
                        <a:pt x="563" y="1250"/>
                        <a:pt x="563" y="1250"/>
                      </a:cubicBezTo>
                      <a:cubicBezTo>
                        <a:pt x="53" y="1250"/>
                        <a:pt x="53" y="1250"/>
                        <a:pt x="53" y="1250"/>
                      </a:cubicBezTo>
                      <a:cubicBezTo>
                        <a:pt x="53" y="440"/>
                        <a:pt x="53" y="440"/>
                        <a:pt x="53" y="440"/>
                      </a:cubicBezTo>
                      <a:cubicBezTo>
                        <a:pt x="42" y="448"/>
                        <a:pt x="31" y="455"/>
                        <a:pt x="21" y="462"/>
                      </a:cubicBezTo>
                      <a:cubicBezTo>
                        <a:pt x="21" y="1250"/>
                        <a:pt x="21" y="1250"/>
                        <a:pt x="21" y="1250"/>
                      </a:cubicBezTo>
                      <a:cubicBezTo>
                        <a:pt x="0" y="1250"/>
                        <a:pt x="0" y="1250"/>
                        <a:pt x="0" y="1250"/>
                      </a:cubicBezTo>
                      <a:cubicBezTo>
                        <a:pt x="0" y="1283"/>
                        <a:pt x="0" y="1283"/>
                        <a:pt x="0" y="1283"/>
                      </a:cubicBezTo>
                      <a:cubicBezTo>
                        <a:pt x="21" y="1283"/>
                        <a:pt x="21" y="1283"/>
                        <a:pt x="21" y="1283"/>
                      </a:cubicBezTo>
                      <a:cubicBezTo>
                        <a:pt x="292" y="1283"/>
                        <a:pt x="292" y="1283"/>
                        <a:pt x="292" y="1283"/>
                      </a:cubicBezTo>
                      <a:cubicBezTo>
                        <a:pt x="292" y="1567"/>
                        <a:pt x="292" y="1567"/>
                        <a:pt x="292" y="1567"/>
                      </a:cubicBezTo>
                      <a:cubicBezTo>
                        <a:pt x="178" y="1570"/>
                        <a:pt x="89" y="1610"/>
                        <a:pt x="89" y="1639"/>
                      </a:cubicBezTo>
                      <a:cubicBezTo>
                        <a:pt x="89" y="1669"/>
                        <a:pt x="187" y="1675"/>
                        <a:pt x="308" y="1675"/>
                      </a:cubicBezTo>
                      <a:cubicBezTo>
                        <a:pt x="430" y="1675"/>
                        <a:pt x="528" y="1669"/>
                        <a:pt x="528" y="16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grpSp>
        </p:grpSp>
        <p:sp>
          <p:nvSpPr>
            <p:cNvPr id="40" name="文本框 39">
              <a:extLst>
                <a:ext uri="{FF2B5EF4-FFF2-40B4-BE49-F238E27FC236}">
                  <a16:creationId xmlns:a16="http://schemas.microsoft.com/office/drawing/2014/main" id="{05C6C118-D0B7-4A04-80E3-5D04696A686B}"/>
                </a:ext>
              </a:extLst>
            </p:cNvPr>
            <p:cNvSpPr txBox="1"/>
            <p:nvPr/>
          </p:nvSpPr>
          <p:spPr>
            <a:xfrm>
              <a:off x="2984847" y="2590042"/>
              <a:ext cx="615553" cy="2246769"/>
            </a:xfrm>
            <a:prstGeom prst="rect">
              <a:avLst/>
            </a:prstGeom>
            <a:noFill/>
          </p:spPr>
          <p:txBody>
            <a:bodyPr vert="eaVert" wrap="none" rtlCol="0">
              <a:spAutoFit/>
            </a:bodyPr>
            <a:lstStyle/>
            <a:p>
              <a:pPr lvl="0" eaLnBrk="0" fontAlgn="base" hangingPunct="0">
                <a:spcBef>
                  <a:spcPct val="0"/>
                </a:spcBef>
                <a:spcAft>
                  <a:spcPct val="0"/>
                </a:spcAft>
              </a:pPr>
              <a:r>
                <a:rPr lang="zh-CN" altLang="en-US" sz="2800" b="1" kern="0" dirty="0">
                  <a:solidFill>
                    <a:srgbClr val="B51B25"/>
                  </a:solidFill>
                  <a:latin typeface="微软雅黑"/>
                </a:rPr>
                <a:t>见义勇为免责</a:t>
              </a:r>
              <a:endParaRPr kumimoji="0" lang="zh-CN" altLang="en-US" sz="2800" b="1" i="0" u="none" strike="noStrike" kern="0" cap="none" spc="0" normalizeH="0" baseline="0" noProof="0" dirty="0">
                <a:ln>
                  <a:noFill/>
                </a:ln>
                <a:solidFill>
                  <a:srgbClr val="B51B25"/>
                </a:solidFill>
                <a:effectLst/>
                <a:uLnTx/>
                <a:uFillTx/>
                <a:latin typeface="微软雅黑"/>
              </a:endParaRPr>
            </a:p>
          </p:txBody>
        </p:sp>
      </p:grpSp>
      <p:sp>
        <p:nvSpPr>
          <p:cNvPr id="12" name="矩形 11">
            <a:extLst>
              <a:ext uri="{FF2B5EF4-FFF2-40B4-BE49-F238E27FC236}">
                <a16:creationId xmlns:a16="http://schemas.microsoft.com/office/drawing/2014/main" id="{1D6359D2-C26B-40AA-8604-CA455F6F62EC}"/>
              </a:ext>
            </a:extLst>
          </p:cNvPr>
          <p:cNvSpPr/>
          <p:nvPr/>
        </p:nvSpPr>
        <p:spPr>
          <a:xfrm>
            <a:off x="4357688" y="1550190"/>
            <a:ext cx="7029869" cy="1663203"/>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矩形: 圆角 63">
            <a:extLst>
              <a:ext uri="{FF2B5EF4-FFF2-40B4-BE49-F238E27FC236}">
                <a16:creationId xmlns:a16="http://schemas.microsoft.com/office/drawing/2014/main" id="{1145617C-4545-4DFC-ABA8-69A6957253FF}"/>
              </a:ext>
            </a:extLst>
          </p:cNvPr>
          <p:cNvSpPr/>
          <p:nvPr/>
        </p:nvSpPr>
        <p:spPr bwMode="auto">
          <a:xfrm>
            <a:off x="4691495" y="1271098"/>
            <a:ext cx="1752167" cy="483024"/>
          </a:xfrm>
          <a:prstGeom prst="roundRect">
            <a:avLst>
              <a:gd name="adj" fmla="val 50000"/>
            </a:avLst>
          </a:pr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2400" b="1" dirty="0">
                <a:solidFill>
                  <a:schemeClr val="bg1"/>
                </a:solidFill>
                <a:latin typeface="+mj-ea"/>
                <a:ea typeface="+mj-ea"/>
                <a:cs typeface="+mn-ea"/>
              </a:rPr>
              <a:t>　规定：</a:t>
            </a:r>
          </a:p>
        </p:txBody>
      </p:sp>
      <p:sp>
        <p:nvSpPr>
          <p:cNvPr id="13" name="矩形 12">
            <a:extLst>
              <a:ext uri="{FF2B5EF4-FFF2-40B4-BE49-F238E27FC236}">
                <a16:creationId xmlns:a16="http://schemas.microsoft.com/office/drawing/2014/main" id="{5F79918B-54D5-4708-A00A-57EDB9D31CEB}"/>
              </a:ext>
            </a:extLst>
          </p:cNvPr>
          <p:cNvSpPr/>
          <p:nvPr/>
        </p:nvSpPr>
        <p:spPr>
          <a:xfrm>
            <a:off x="4524591" y="1822038"/>
            <a:ext cx="6696061" cy="1323439"/>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t>因保护他人民事权益使自己受到损害的，由侵权人承担民事责任，受益人可以给予适当补偿。</a:t>
            </a:r>
            <a:endParaRPr lang="en-US" altLang="zh-CN" sz="1600" dirty="0"/>
          </a:p>
          <a:p>
            <a:pPr marL="285750" indent="-285750" algn="just">
              <a:buFont typeface="Wingdings" panose="05000000000000000000" pitchFamily="2" charset="2"/>
              <a:buChar char="l"/>
            </a:pPr>
            <a:r>
              <a:rPr lang="zh-CN" altLang="en-US" sz="1600" dirty="0"/>
              <a:t>没有侵权人、侵权人逃逸或者无力承担民事责任，受害人请求补偿的，受益人应当给予适当补偿。</a:t>
            </a:r>
            <a:endParaRPr lang="en-US" altLang="zh-CN" sz="1600" dirty="0"/>
          </a:p>
          <a:p>
            <a:pPr marL="285750" indent="-285750" algn="just">
              <a:buFont typeface="Wingdings" panose="05000000000000000000" pitchFamily="2" charset="2"/>
              <a:buChar char="l"/>
            </a:pPr>
            <a:r>
              <a:rPr lang="zh-CN" altLang="en-US" sz="1600" dirty="0"/>
              <a:t>因自愿实施紧急救助行为造成受助人损害的，救助人不承担民事责任。</a:t>
            </a:r>
          </a:p>
        </p:txBody>
      </p:sp>
      <p:sp>
        <p:nvSpPr>
          <p:cNvPr id="15" name="矩形 14">
            <a:extLst>
              <a:ext uri="{FF2B5EF4-FFF2-40B4-BE49-F238E27FC236}">
                <a16:creationId xmlns:a16="http://schemas.microsoft.com/office/drawing/2014/main" id="{F6383AFD-0990-402B-A4A7-5CAEF7914C04}"/>
              </a:ext>
            </a:extLst>
          </p:cNvPr>
          <p:cNvSpPr/>
          <p:nvPr/>
        </p:nvSpPr>
        <p:spPr>
          <a:xfrm>
            <a:off x="5291557" y="3509069"/>
            <a:ext cx="6096000" cy="1077218"/>
          </a:xfrm>
          <a:prstGeom prst="rect">
            <a:avLst/>
          </a:prstGeom>
        </p:spPr>
        <p:txBody>
          <a:bodyPr>
            <a:spAutoFit/>
          </a:bodyPr>
          <a:lstStyle/>
          <a:p>
            <a:pPr algn="just"/>
            <a:r>
              <a:rPr lang="zh-CN" altLang="en-US" sz="1600" b="1" dirty="0">
                <a:solidFill>
                  <a:srgbClr val="0070C0"/>
                </a:solidFill>
              </a:rPr>
              <a:t>现实中因救人反被告的事件多次发生，“扶不扶”“救不救”一度困扰公众。民法典明确了侵权人和受益人的各自责任，同时也明确了见义勇为者依法不承担民事责任，有助于杜绝“英雄流血又流泪”的现象。</a:t>
            </a:r>
          </a:p>
        </p:txBody>
      </p:sp>
      <p:sp>
        <p:nvSpPr>
          <p:cNvPr id="16" name="矩形 15">
            <a:extLst>
              <a:ext uri="{FF2B5EF4-FFF2-40B4-BE49-F238E27FC236}">
                <a16:creationId xmlns:a16="http://schemas.microsoft.com/office/drawing/2014/main" id="{F4864F38-C826-46C4-8C5E-6283F4741643}"/>
              </a:ext>
            </a:extLst>
          </p:cNvPr>
          <p:cNvSpPr/>
          <p:nvPr/>
        </p:nvSpPr>
        <p:spPr>
          <a:xfrm>
            <a:off x="4377252" y="3429000"/>
            <a:ext cx="909123" cy="11439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解</a:t>
            </a:r>
            <a:endParaRPr lang="en-US" altLang="zh-CN" sz="2800" b="1" dirty="0"/>
          </a:p>
          <a:p>
            <a:pPr algn="ctr"/>
            <a:r>
              <a:rPr lang="zh-CN" altLang="en-US" sz="2800" b="1" dirty="0"/>
              <a:t>读</a:t>
            </a:r>
          </a:p>
        </p:txBody>
      </p:sp>
    </p:spTree>
    <p:extLst>
      <p:ext uri="{BB962C8B-B14F-4D97-AF65-F5344CB8AC3E}">
        <p14:creationId xmlns:p14="http://schemas.microsoft.com/office/powerpoint/2010/main" val="23605522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barn(outVertical)">
                                      <p:cBhvr>
                                        <p:cTn id="1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民法典亮点解读</a:t>
            </a:r>
          </a:p>
        </p:txBody>
      </p:sp>
      <p:grpSp>
        <p:nvGrpSpPr>
          <p:cNvPr id="38" name="组合 37">
            <a:extLst>
              <a:ext uri="{FF2B5EF4-FFF2-40B4-BE49-F238E27FC236}">
                <a16:creationId xmlns:a16="http://schemas.microsoft.com/office/drawing/2014/main" id="{6FF55907-FE91-490A-9833-BF88F99739FD}"/>
              </a:ext>
            </a:extLst>
          </p:cNvPr>
          <p:cNvGrpSpPr/>
          <p:nvPr/>
        </p:nvGrpSpPr>
        <p:grpSpPr>
          <a:xfrm>
            <a:off x="804443" y="1550191"/>
            <a:ext cx="3266100" cy="3976675"/>
            <a:chOff x="804443" y="2250279"/>
            <a:chExt cx="3266100" cy="3976675"/>
          </a:xfrm>
        </p:grpSpPr>
        <p:grpSp>
          <p:nvGrpSpPr>
            <p:cNvPr id="39" name="组合 38">
              <a:extLst>
                <a:ext uri="{FF2B5EF4-FFF2-40B4-BE49-F238E27FC236}">
                  <a16:creationId xmlns:a16="http://schemas.microsoft.com/office/drawing/2014/main" id="{1DDCE979-2D38-4256-9579-D7EF046CA0A5}"/>
                </a:ext>
              </a:extLst>
            </p:cNvPr>
            <p:cNvGrpSpPr/>
            <p:nvPr/>
          </p:nvGrpSpPr>
          <p:grpSpPr>
            <a:xfrm>
              <a:off x="804443" y="2250279"/>
              <a:ext cx="3266100" cy="3976675"/>
              <a:chOff x="804443" y="2250279"/>
              <a:chExt cx="3266100" cy="3976675"/>
            </a:xfrm>
          </p:grpSpPr>
          <p:sp>
            <p:nvSpPr>
              <p:cNvPr id="41" name="矩形 40">
                <a:extLst>
                  <a:ext uri="{FF2B5EF4-FFF2-40B4-BE49-F238E27FC236}">
                    <a16:creationId xmlns:a16="http://schemas.microsoft.com/office/drawing/2014/main" id="{7445373D-D811-487E-B4E9-DEA74CE308D1}"/>
                  </a:ext>
                </a:extLst>
              </p:cNvPr>
              <p:cNvSpPr/>
              <p:nvPr/>
            </p:nvSpPr>
            <p:spPr bwMode="auto">
              <a:xfrm>
                <a:off x="2678138" y="2306471"/>
                <a:ext cx="1279713" cy="2920621"/>
              </a:xfrm>
              <a:prstGeom prst="rect">
                <a:avLst/>
              </a:prstGeom>
              <a:solidFill>
                <a:srgbClr val="FFFFFF"/>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3D3D3D"/>
                  </a:solidFill>
                  <a:effectLst/>
                  <a:uLnTx/>
                  <a:uFillTx/>
                  <a:latin typeface="Arial" pitchFamily="34" charset="0"/>
                  <a:ea typeface="宋体" pitchFamily="2" charset="-122"/>
                </a:endParaRPr>
              </a:p>
            </p:txBody>
          </p:sp>
          <p:grpSp>
            <p:nvGrpSpPr>
              <p:cNvPr id="42" name="组合 41">
                <a:extLst>
                  <a:ext uri="{FF2B5EF4-FFF2-40B4-BE49-F238E27FC236}">
                    <a16:creationId xmlns:a16="http://schemas.microsoft.com/office/drawing/2014/main" id="{A9AB6BA3-EE86-4382-8112-1C34B194C075}"/>
                  </a:ext>
                </a:extLst>
              </p:cNvPr>
              <p:cNvGrpSpPr/>
              <p:nvPr/>
            </p:nvGrpSpPr>
            <p:grpSpPr>
              <a:xfrm>
                <a:off x="804443" y="2250279"/>
                <a:ext cx="3266100" cy="3976675"/>
                <a:chOff x="7856825" y="2509035"/>
                <a:chExt cx="1280024" cy="1558507"/>
              </a:xfrm>
              <a:solidFill>
                <a:srgbClr val="3D3D3D"/>
              </a:solidFill>
            </p:grpSpPr>
            <p:sp>
              <p:nvSpPr>
                <p:cNvPr id="43" name="Freeform 110">
                  <a:extLst>
                    <a:ext uri="{FF2B5EF4-FFF2-40B4-BE49-F238E27FC236}">
                      <a16:creationId xmlns:a16="http://schemas.microsoft.com/office/drawing/2014/main" id="{E334E062-48D9-468E-9C65-38E109842E76}"/>
                    </a:ext>
                  </a:extLst>
                </p:cNvPr>
                <p:cNvSpPr>
                  <a:spLocks/>
                </p:cNvSpPr>
                <p:nvPr/>
              </p:nvSpPr>
              <p:spPr bwMode="auto">
                <a:xfrm>
                  <a:off x="7856825" y="2762542"/>
                  <a:ext cx="841694" cy="1253799"/>
                </a:xfrm>
                <a:custGeom>
                  <a:avLst/>
                  <a:gdLst>
                    <a:gd name="T0" fmla="*/ 779 w 904"/>
                    <a:gd name="T1" fmla="*/ 173 h 1347"/>
                    <a:gd name="T2" fmla="*/ 811 w 904"/>
                    <a:gd name="T3" fmla="*/ 151 h 1347"/>
                    <a:gd name="T4" fmla="*/ 880 w 904"/>
                    <a:gd name="T5" fmla="*/ 98 h 1347"/>
                    <a:gd name="T6" fmla="*/ 885 w 904"/>
                    <a:gd name="T7" fmla="*/ 24 h 1347"/>
                    <a:gd name="T8" fmla="*/ 811 w 904"/>
                    <a:gd name="T9" fmla="*/ 18 h 1347"/>
                    <a:gd name="T10" fmla="*/ 811 w 904"/>
                    <a:gd name="T11" fmla="*/ 19 h 1347"/>
                    <a:gd name="T12" fmla="*/ 779 w 904"/>
                    <a:gd name="T13" fmla="*/ 45 h 1347"/>
                    <a:gd name="T14" fmla="*/ 469 w 904"/>
                    <a:gd name="T15" fmla="*/ 169 h 1347"/>
                    <a:gd name="T16" fmla="*/ 459 w 904"/>
                    <a:gd name="T17" fmla="*/ 168 h 1347"/>
                    <a:gd name="T18" fmla="*/ 423 w 904"/>
                    <a:gd name="T19" fmla="*/ 168 h 1347"/>
                    <a:gd name="T20" fmla="*/ 206 w 904"/>
                    <a:gd name="T21" fmla="*/ 168 h 1347"/>
                    <a:gd name="T22" fmla="*/ 197 w 904"/>
                    <a:gd name="T23" fmla="*/ 169 h 1347"/>
                    <a:gd name="T24" fmla="*/ 151 w 904"/>
                    <a:gd name="T25" fmla="*/ 177 h 1347"/>
                    <a:gd name="T26" fmla="*/ 49 w 904"/>
                    <a:gd name="T27" fmla="*/ 260 h 1347"/>
                    <a:gd name="T28" fmla="*/ 0 w 904"/>
                    <a:gd name="T29" fmla="*/ 474 h 1347"/>
                    <a:gd name="T30" fmla="*/ 33 w 904"/>
                    <a:gd name="T31" fmla="*/ 736 h 1347"/>
                    <a:gd name="T32" fmla="*/ 84 w 904"/>
                    <a:gd name="T33" fmla="*/ 777 h 1347"/>
                    <a:gd name="T34" fmla="*/ 95 w 904"/>
                    <a:gd name="T35" fmla="*/ 776 h 1347"/>
                    <a:gd name="T36" fmla="*/ 136 w 904"/>
                    <a:gd name="T37" fmla="*/ 713 h 1347"/>
                    <a:gd name="T38" fmla="*/ 105 w 904"/>
                    <a:gd name="T39" fmla="*/ 474 h 1347"/>
                    <a:gd name="T40" fmla="*/ 122 w 904"/>
                    <a:gd name="T41" fmla="*/ 350 h 1347"/>
                    <a:gd name="T42" fmla="*/ 155 w 904"/>
                    <a:gd name="T43" fmla="*/ 294 h 1347"/>
                    <a:gd name="T44" fmla="*/ 155 w 904"/>
                    <a:gd name="T45" fmla="*/ 543 h 1347"/>
                    <a:gd name="T46" fmla="*/ 155 w 904"/>
                    <a:gd name="T47" fmla="*/ 667 h 1347"/>
                    <a:gd name="T48" fmla="*/ 155 w 904"/>
                    <a:gd name="T49" fmla="*/ 1266 h 1347"/>
                    <a:gd name="T50" fmla="*/ 236 w 904"/>
                    <a:gd name="T51" fmla="*/ 1347 h 1347"/>
                    <a:gd name="T52" fmla="*/ 317 w 904"/>
                    <a:gd name="T53" fmla="*/ 1266 h 1347"/>
                    <a:gd name="T54" fmla="*/ 317 w 904"/>
                    <a:gd name="T55" fmla="*/ 718 h 1347"/>
                    <a:gd name="T56" fmla="*/ 347 w 904"/>
                    <a:gd name="T57" fmla="*/ 718 h 1347"/>
                    <a:gd name="T58" fmla="*/ 347 w 904"/>
                    <a:gd name="T59" fmla="*/ 1266 h 1347"/>
                    <a:gd name="T60" fmla="*/ 429 w 904"/>
                    <a:gd name="T61" fmla="*/ 1347 h 1347"/>
                    <a:gd name="T62" fmla="*/ 510 w 904"/>
                    <a:gd name="T63" fmla="*/ 1266 h 1347"/>
                    <a:gd name="T64" fmla="*/ 510 w 904"/>
                    <a:gd name="T65" fmla="*/ 667 h 1347"/>
                    <a:gd name="T66" fmla="*/ 510 w 904"/>
                    <a:gd name="T67" fmla="*/ 543 h 1347"/>
                    <a:gd name="T68" fmla="*/ 510 w 904"/>
                    <a:gd name="T69" fmla="*/ 284 h 1347"/>
                    <a:gd name="T70" fmla="*/ 510 w 904"/>
                    <a:gd name="T71" fmla="*/ 271 h 1347"/>
                    <a:gd name="T72" fmla="*/ 779 w 904"/>
                    <a:gd name="T73" fmla="*/ 173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1347">
                      <a:moveTo>
                        <a:pt x="779" y="173"/>
                      </a:moveTo>
                      <a:cubicBezTo>
                        <a:pt x="789" y="166"/>
                        <a:pt x="800" y="159"/>
                        <a:pt x="811" y="151"/>
                      </a:cubicBezTo>
                      <a:cubicBezTo>
                        <a:pt x="834" y="136"/>
                        <a:pt x="857" y="118"/>
                        <a:pt x="880" y="98"/>
                      </a:cubicBezTo>
                      <a:cubicBezTo>
                        <a:pt x="902" y="79"/>
                        <a:pt x="904" y="46"/>
                        <a:pt x="885" y="24"/>
                      </a:cubicBezTo>
                      <a:cubicBezTo>
                        <a:pt x="866" y="2"/>
                        <a:pt x="833" y="0"/>
                        <a:pt x="811" y="18"/>
                      </a:cubicBezTo>
                      <a:cubicBezTo>
                        <a:pt x="811" y="19"/>
                        <a:pt x="811" y="19"/>
                        <a:pt x="811" y="19"/>
                      </a:cubicBezTo>
                      <a:cubicBezTo>
                        <a:pt x="800" y="28"/>
                        <a:pt x="789" y="37"/>
                        <a:pt x="779" y="45"/>
                      </a:cubicBezTo>
                      <a:cubicBezTo>
                        <a:pt x="627" y="163"/>
                        <a:pt x="494" y="169"/>
                        <a:pt x="469" y="169"/>
                      </a:cubicBezTo>
                      <a:cubicBezTo>
                        <a:pt x="465" y="168"/>
                        <a:pt x="462" y="168"/>
                        <a:pt x="459" y="168"/>
                      </a:cubicBezTo>
                      <a:cubicBezTo>
                        <a:pt x="423" y="168"/>
                        <a:pt x="423" y="168"/>
                        <a:pt x="423" y="168"/>
                      </a:cubicBezTo>
                      <a:cubicBezTo>
                        <a:pt x="206" y="168"/>
                        <a:pt x="206" y="168"/>
                        <a:pt x="206" y="168"/>
                      </a:cubicBezTo>
                      <a:cubicBezTo>
                        <a:pt x="203" y="168"/>
                        <a:pt x="200" y="168"/>
                        <a:pt x="197" y="169"/>
                      </a:cubicBezTo>
                      <a:cubicBezTo>
                        <a:pt x="187" y="169"/>
                        <a:pt x="171" y="170"/>
                        <a:pt x="151" y="177"/>
                      </a:cubicBezTo>
                      <a:cubicBezTo>
                        <a:pt x="119" y="187"/>
                        <a:pt x="78" y="212"/>
                        <a:pt x="49" y="260"/>
                      </a:cubicBezTo>
                      <a:cubicBezTo>
                        <a:pt x="19" y="308"/>
                        <a:pt x="0" y="377"/>
                        <a:pt x="0" y="474"/>
                      </a:cubicBezTo>
                      <a:cubicBezTo>
                        <a:pt x="0" y="544"/>
                        <a:pt x="10" y="630"/>
                        <a:pt x="33" y="736"/>
                      </a:cubicBezTo>
                      <a:cubicBezTo>
                        <a:pt x="38" y="760"/>
                        <a:pt x="60" y="777"/>
                        <a:pt x="84" y="777"/>
                      </a:cubicBezTo>
                      <a:cubicBezTo>
                        <a:pt x="88" y="777"/>
                        <a:pt x="92" y="776"/>
                        <a:pt x="95" y="776"/>
                      </a:cubicBezTo>
                      <a:cubicBezTo>
                        <a:pt x="124" y="769"/>
                        <a:pt x="142" y="741"/>
                        <a:pt x="136" y="713"/>
                      </a:cubicBezTo>
                      <a:cubicBezTo>
                        <a:pt x="114" y="613"/>
                        <a:pt x="105" y="534"/>
                        <a:pt x="105" y="474"/>
                      </a:cubicBezTo>
                      <a:cubicBezTo>
                        <a:pt x="105" y="418"/>
                        <a:pt x="112" y="378"/>
                        <a:pt x="122" y="350"/>
                      </a:cubicBezTo>
                      <a:cubicBezTo>
                        <a:pt x="132" y="321"/>
                        <a:pt x="144" y="304"/>
                        <a:pt x="155" y="294"/>
                      </a:cubicBezTo>
                      <a:cubicBezTo>
                        <a:pt x="155" y="543"/>
                        <a:pt x="155" y="543"/>
                        <a:pt x="155" y="543"/>
                      </a:cubicBezTo>
                      <a:cubicBezTo>
                        <a:pt x="155" y="667"/>
                        <a:pt x="155" y="667"/>
                        <a:pt x="155" y="667"/>
                      </a:cubicBezTo>
                      <a:cubicBezTo>
                        <a:pt x="155" y="1266"/>
                        <a:pt x="155" y="1266"/>
                        <a:pt x="155" y="1266"/>
                      </a:cubicBezTo>
                      <a:cubicBezTo>
                        <a:pt x="155" y="1310"/>
                        <a:pt x="191" y="1347"/>
                        <a:pt x="236" y="1347"/>
                      </a:cubicBezTo>
                      <a:cubicBezTo>
                        <a:pt x="281" y="1347"/>
                        <a:pt x="317" y="1310"/>
                        <a:pt x="317" y="1266"/>
                      </a:cubicBezTo>
                      <a:cubicBezTo>
                        <a:pt x="317" y="718"/>
                        <a:pt x="317" y="718"/>
                        <a:pt x="317" y="718"/>
                      </a:cubicBezTo>
                      <a:cubicBezTo>
                        <a:pt x="347" y="718"/>
                        <a:pt x="347" y="718"/>
                        <a:pt x="347" y="718"/>
                      </a:cubicBezTo>
                      <a:cubicBezTo>
                        <a:pt x="347" y="1266"/>
                        <a:pt x="347" y="1266"/>
                        <a:pt x="347" y="1266"/>
                      </a:cubicBezTo>
                      <a:cubicBezTo>
                        <a:pt x="347" y="1310"/>
                        <a:pt x="384" y="1347"/>
                        <a:pt x="429" y="1347"/>
                      </a:cubicBezTo>
                      <a:cubicBezTo>
                        <a:pt x="473" y="1347"/>
                        <a:pt x="510" y="1310"/>
                        <a:pt x="510" y="1266"/>
                      </a:cubicBezTo>
                      <a:cubicBezTo>
                        <a:pt x="510" y="667"/>
                        <a:pt x="510" y="667"/>
                        <a:pt x="510" y="667"/>
                      </a:cubicBezTo>
                      <a:cubicBezTo>
                        <a:pt x="510" y="543"/>
                        <a:pt x="510" y="543"/>
                        <a:pt x="510" y="543"/>
                      </a:cubicBezTo>
                      <a:cubicBezTo>
                        <a:pt x="510" y="284"/>
                        <a:pt x="510" y="284"/>
                        <a:pt x="510" y="284"/>
                      </a:cubicBezTo>
                      <a:cubicBezTo>
                        <a:pt x="510" y="271"/>
                        <a:pt x="510" y="271"/>
                        <a:pt x="510" y="271"/>
                      </a:cubicBezTo>
                      <a:cubicBezTo>
                        <a:pt x="567" y="265"/>
                        <a:pt x="667" y="243"/>
                        <a:pt x="779"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4" name="Freeform 111">
                  <a:extLst>
                    <a:ext uri="{FF2B5EF4-FFF2-40B4-BE49-F238E27FC236}">
                      <a16:creationId xmlns:a16="http://schemas.microsoft.com/office/drawing/2014/main" id="{CCEFAAAE-3384-4C24-B9BD-42CC1672EEE7}"/>
                    </a:ext>
                  </a:extLst>
                </p:cNvPr>
                <p:cNvSpPr>
                  <a:spLocks/>
                </p:cNvSpPr>
                <p:nvPr/>
              </p:nvSpPr>
              <p:spPr bwMode="auto">
                <a:xfrm>
                  <a:off x="8006681" y="2588958"/>
                  <a:ext cx="300962" cy="302211"/>
                </a:xfrm>
                <a:custGeom>
                  <a:avLst/>
                  <a:gdLst>
                    <a:gd name="T0" fmla="*/ 196 w 324"/>
                    <a:gd name="T1" fmla="*/ 19 h 324"/>
                    <a:gd name="T2" fmla="*/ 19 w 324"/>
                    <a:gd name="T3" fmla="*/ 129 h 324"/>
                    <a:gd name="T4" fmla="*/ 129 w 324"/>
                    <a:gd name="T5" fmla="*/ 306 h 324"/>
                    <a:gd name="T6" fmla="*/ 306 w 324"/>
                    <a:gd name="T7" fmla="*/ 196 h 324"/>
                    <a:gd name="T8" fmla="*/ 196 w 324"/>
                    <a:gd name="T9" fmla="*/ 19 h 324"/>
                  </a:gdLst>
                  <a:ahLst/>
                  <a:cxnLst>
                    <a:cxn ang="0">
                      <a:pos x="T0" y="T1"/>
                    </a:cxn>
                    <a:cxn ang="0">
                      <a:pos x="T2" y="T3"/>
                    </a:cxn>
                    <a:cxn ang="0">
                      <a:pos x="T4" y="T5"/>
                    </a:cxn>
                    <a:cxn ang="0">
                      <a:pos x="T6" y="T7"/>
                    </a:cxn>
                    <a:cxn ang="0">
                      <a:pos x="T8" y="T9"/>
                    </a:cxn>
                  </a:cxnLst>
                  <a:rect l="0" t="0" r="r" b="b"/>
                  <a:pathLst>
                    <a:path w="324" h="324">
                      <a:moveTo>
                        <a:pt x="196" y="19"/>
                      </a:moveTo>
                      <a:cubicBezTo>
                        <a:pt x="116" y="0"/>
                        <a:pt x="37" y="49"/>
                        <a:pt x="19" y="129"/>
                      </a:cubicBezTo>
                      <a:cubicBezTo>
                        <a:pt x="0" y="208"/>
                        <a:pt x="49" y="288"/>
                        <a:pt x="129" y="306"/>
                      </a:cubicBezTo>
                      <a:cubicBezTo>
                        <a:pt x="208" y="324"/>
                        <a:pt x="287" y="275"/>
                        <a:pt x="306" y="196"/>
                      </a:cubicBezTo>
                      <a:cubicBezTo>
                        <a:pt x="324" y="116"/>
                        <a:pt x="275" y="37"/>
                        <a:pt x="19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5" name="Freeform 112">
                  <a:extLst>
                    <a:ext uri="{FF2B5EF4-FFF2-40B4-BE49-F238E27FC236}">
                      <a16:creationId xmlns:a16="http://schemas.microsoft.com/office/drawing/2014/main" id="{BCD6962D-34BD-499D-B8E2-4F47871F0746}"/>
                    </a:ext>
                  </a:extLst>
                </p:cNvPr>
                <p:cNvSpPr>
                  <a:spLocks/>
                </p:cNvSpPr>
                <p:nvPr/>
              </p:nvSpPr>
              <p:spPr bwMode="auto">
                <a:xfrm>
                  <a:off x="8562399" y="2509035"/>
                  <a:ext cx="574450" cy="1558507"/>
                </a:xfrm>
                <a:custGeom>
                  <a:avLst/>
                  <a:gdLst>
                    <a:gd name="T0" fmla="*/ 528 w 617"/>
                    <a:gd name="T1" fmla="*/ 1639 h 1675"/>
                    <a:gd name="T2" fmla="*/ 325 w 617"/>
                    <a:gd name="T3" fmla="*/ 1567 h 1675"/>
                    <a:gd name="T4" fmla="*/ 325 w 617"/>
                    <a:gd name="T5" fmla="*/ 1283 h 1675"/>
                    <a:gd name="T6" fmla="*/ 596 w 617"/>
                    <a:gd name="T7" fmla="*/ 1283 h 1675"/>
                    <a:gd name="T8" fmla="*/ 617 w 617"/>
                    <a:gd name="T9" fmla="*/ 1283 h 1675"/>
                    <a:gd name="T10" fmla="*/ 617 w 617"/>
                    <a:gd name="T11" fmla="*/ 1250 h 1675"/>
                    <a:gd name="T12" fmla="*/ 596 w 617"/>
                    <a:gd name="T13" fmla="*/ 1250 h 1675"/>
                    <a:gd name="T14" fmla="*/ 596 w 617"/>
                    <a:gd name="T15" fmla="*/ 33 h 1675"/>
                    <a:gd name="T16" fmla="*/ 617 w 617"/>
                    <a:gd name="T17" fmla="*/ 33 h 1675"/>
                    <a:gd name="T18" fmla="*/ 617 w 617"/>
                    <a:gd name="T19" fmla="*/ 0 h 1675"/>
                    <a:gd name="T20" fmla="*/ 0 w 617"/>
                    <a:gd name="T21" fmla="*/ 0 h 1675"/>
                    <a:gd name="T22" fmla="*/ 0 w 617"/>
                    <a:gd name="T23" fmla="*/ 33 h 1675"/>
                    <a:gd name="T24" fmla="*/ 21 w 617"/>
                    <a:gd name="T25" fmla="*/ 33 h 1675"/>
                    <a:gd name="T26" fmla="*/ 21 w 617"/>
                    <a:gd name="T27" fmla="*/ 302 h 1675"/>
                    <a:gd name="T28" fmla="*/ 44 w 617"/>
                    <a:gd name="T29" fmla="*/ 282 h 1675"/>
                    <a:gd name="T30" fmla="*/ 53 w 617"/>
                    <a:gd name="T31" fmla="*/ 275 h 1675"/>
                    <a:gd name="T32" fmla="*/ 53 w 617"/>
                    <a:gd name="T33" fmla="*/ 33 h 1675"/>
                    <a:gd name="T34" fmla="*/ 563 w 617"/>
                    <a:gd name="T35" fmla="*/ 33 h 1675"/>
                    <a:gd name="T36" fmla="*/ 563 w 617"/>
                    <a:gd name="T37" fmla="*/ 1250 h 1675"/>
                    <a:gd name="T38" fmla="*/ 53 w 617"/>
                    <a:gd name="T39" fmla="*/ 1250 h 1675"/>
                    <a:gd name="T40" fmla="*/ 53 w 617"/>
                    <a:gd name="T41" fmla="*/ 440 h 1675"/>
                    <a:gd name="T42" fmla="*/ 21 w 617"/>
                    <a:gd name="T43" fmla="*/ 462 h 1675"/>
                    <a:gd name="T44" fmla="*/ 21 w 617"/>
                    <a:gd name="T45" fmla="*/ 1250 h 1675"/>
                    <a:gd name="T46" fmla="*/ 0 w 617"/>
                    <a:gd name="T47" fmla="*/ 1250 h 1675"/>
                    <a:gd name="T48" fmla="*/ 0 w 617"/>
                    <a:gd name="T49" fmla="*/ 1283 h 1675"/>
                    <a:gd name="T50" fmla="*/ 21 w 617"/>
                    <a:gd name="T51" fmla="*/ 1283 h 1675"/>
                    <a:gd name="T52" fmla="*/ 292 w 617"/>
                    <a:gd name="T53" fmla="*/ 1283 h 1675"/>
                    <a:gd name="T54" fmla="*/ 292 w 617"/>
                    <a:gd name="T55" fmla="*/ 1567 h 1675"/>
                    <a:gd name="T56" fmla="*/ 89 w 617"/>
                    <a:gd name="T57" fmla="*/ 1639 h 1675"/>
                    <a:gd name="T58" fmla="*/ 308 w 617"/>
                    <a:gd name="T59" fmla="*/ 1675 h 1675"/>
                    <a:gd name="T60" fmla="*/ 528 w 617"/>
                    <a:gd name="T61" fmla="*/ 1639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7" h="1675">
                      <a:moveTo>
                        <a:pt x="528" y="1639"/>
                      </a:moveTo>
                      <a:cubicBezTo>
                        <a:pt x="528" y="1610"/>
                        <a:pt x="438" y="1570"/>
                        <a:pt x="325" y="1567"/>
                      </a:cubicBezTo>
                      <a:cubicBezTo>
                        <a:pt x="325" y="1283"/>
                        <a:pt x="325" y="1283"/>
                        <a:pt x="325" y="1283"/>
                      </a:cubicBezTo>
                      <a:cubicBezTo>
                        <a:pt x="596" y="1283"/>
                        <a:pt x="596" y="1283"/>
                        <a:pt x="596" y="1283"/>
                      </a:cubicBezTo>
                      <a:cubicBezTo>
                        <a:pt x="617" y="1283"/>
                        <a:pt x="617" y="1283"/>
                        <a:pt x="617" y="1283"/>
                      </a:cubicBezTo>
                      <a:cubicBezTo>
                        <a:pt x="617" y="1250"/>
                        <a:pt x="617" y="1250"/>
                        <a:pt x="617" y="1250"/>
                      </a:cubicBezTo>
                      <a:cubicBezTo>
                        <a:pt x="596" y="1250"/>
                        <a:pt x="596" y="1250"/>
                        <a:pt x="596" y="1250"/>
                      </a:cubicBezTo>
                      <a:cubicBezTo>
                        <a:pt x="596" y="33"/>
                        <a:pt x="596" y="33"/>
                        <a:pt x="596" y="33"/>
                      </a:cubicBezTo>
                      <a:cubicBezTo>
                        <a:pt x="617" y="33"/>
                        <a:pt x="617" y="33"/>
                        <a:pt x="617" y="33"/>
                      </a:cubicBezTo>
                      <a:cubicBezTo>
                        <a:pt x="617" y="0"/>
                        <a:pt x="617" y="0"/>
                        <a:pt x="617" y="0"/>
                      </a:cubicBezTo>
                      <a:cubicBezTo>
                        <a:pt x="0" y="0"/>
                        <a:pt x="0" y="0"/>
                        <a:pt x="0" y="0"/>
                      </a:cubicBezTo>
                      <a:cubicBezTo>
                        <a:pt x="0" y="33"/>
                        <a:pt x="0" y="33"/>
                        <a:pt x="0" y="33"/>
                      </a:cubicBezTo>
                      <a:cubicBezTo>
                        <a:pt x="21" y="33"/>
                        <a:pt x="21" y="33"/>
                        <a:pt x="21" y="33"/>
                      </a:cubicBezTo>
                      <a:cubicBezTo>
                        <a:pt x="21" y="302"/>
                        <a:pt x="21" y="302"/>
                        <a:pt x="21" y="302"/>
                      </a:cubicBezTo>
                      <a:cubicBezTo>
                        <a:pt x="28" y="295"/>
                        <a:pt x="36" y="289"/>
                        <a:pt x="44" y="282"/>
                      </a:cubicBezTo>
                      <a:cubicBezTo>
                        <a:pt x="47" y="280"/>
                        <a:pt x="50" y="277"/>
                        <a:pt x="53" y="275"/>
                      </a:cubicBezTo>
                      <a:cubicBezTo>
                        <a:pt x="53" y="33"/>
                        <a:pt x="53" y="33"/>
                        <a:pt x="53" y="33"/>
                      </a:cubicBezTo>
                      <a:cubicBezTo>
                        <a:pt x="563" y="33"/>
                        <a:pt x="563" y="33"/>
                        <a:pt x="563" y="33"/>
                      </a:cubicBezTo>
                      <a:cubicBezTo>
                        <a:pt x="563" y="1250"/>
                        <a:pt x="563" y="1250"/>
                        <a:pt x="563" y="1250"/>
                      </a:cubicBezTo>
                      <a:cubicBezTo>
                        <a:pt x="53" y="1250"/>
                        <a:pt x="53" y="1250"/>
                        <a:pt x="53" y="1250"/>
                      </a:cubicBezTo>
                      <a:cubicBezTo>
                        <a:pt x="53" y="440"/>
                        <a:pt x="53" y="440"/>
                        <a:pt x="53" y="440"/>
                      </a:cubicBezTo>
                      <a:cubicBezTo>
                        <a:pt x="42" y="448"/>
                        <a:pt x="31" y="455"/>
                        <a:pt x="21" y="462"/>
                      </a:cubicBezTo>
                      <a:cubicBezTo>
                        <a:pt x="21" y="1250"/>
                        <a:pt x="21" y="1250"/>
                        <a:pt x="21" y="1250"/>
                      </a:cubicBezTo>
                      <a:cubicBezTo>
                        <a:pt x="0" y="1250"/>
                        <a:pt x="0" y="1250"/>
                        <a:pt x="0" y="1250"/>
                      </a:cubicBezTo>
                      <a:cubicBezTo>
                        <a:pt x="0" y="1283"/>
                        <a:pt x="0" y="1283"/>
                        <a:pt x="0" y="1283"/>
                      </a:cubicBezTo>
                      <a:cubicBezTo>
                        <a:pt x="21" y="1283"/>
                        <a:pt x="21" y="1283"/>
                        <a:pt x="21" y="1283"/>
                      </a:cubicBezTo>
                      <a:cubicBezTo>
                        <a:pt x="292" y="1283"/>
                        <a:pt x="292" y="1283"/>
                        <a:pt x="292" y="1283"/>
                      </a:cubicBezTo>
                      <a:cubicBezTo>
                        <a:pt x="292" y="1567"/>
                        <a:pt x="292" y="1567"/>
                        <a:pt x="292" y="1567"/>
                      </a:cubicBezTo>
                      <a:cubicBezTo>
                        <a:pt x="178" y="1570"/>
                        <a:pt x="89" y="1610"/>
                        <a:pt x="89" y="1639"/>
                      </a:cubicBezTo>
                      <a:cubicBezTo>
                        <a:pt x="89" y="1669"/>
                        <a:pt x="187" y="1675"/>
                        <a:pt x="308" y="1675"/>
                      </a:cubicBezTo>
                      <a:cubicBezTo>
                        <a:pt x="430" y="1675"/>
                        <a:pt x="528" y="1669"/>
                        <a:pt x="528" y="16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grpSp>
        </p:grpSp>
        <p:sp>
          <p:nvSpPr>
            <p:cNvPr id="40" name="文本框 39">
              <a:extLst>
                <a:ext uri="{FF2B5EF4-FFF2-40B4-BE49-F238E27FC236}">
                  <a16:creationId xmlns:a16="http://schemas.microsoft.com/office/drawing/2014/main" id="{05C6C118-D0B7-4A04-80E3-5D04696A686B}"/>
                </a:ext>
              </a:extLst>
            </p:cNvPr>
            <p:cNvSpPr txBox="1"/>
            <p:nvPr/>
          </p:nvSpPr>
          <p:spPr>
            <a:xfrm>
              <a:off x="2867644" y="2590042"/>
              <a:ext cx="1046440" cy="2605842"/>
            </a:xfrm>
            <a:prstGeom prst="rect">
              <a:avLst/>
            </a:prstGeom>
            <a:noFill/>
          </p:spPr>
          <p:txBody>
            <a:bodyPr vert="eaVert" wrap="none" rtlCol="0">
              <a:spAutoFit/>
            </a:bodyPr>
            <a:lstStyle/>
            <a:p>
              <a:pPr lvl="0" eaLnBrk="0" fontAlgn="base" hangingPunct="0">
                <a:spcBef>
                  <a:spcPct val="0"/>
                </a:spcBef>
                <a:spcAft>
                  <a:spcPct val="0"/>
                </a:spcAft>
              </a:pPr>
              <a:r>
                <a:rPr lang="zh-CN" altLang="en-US" sz="2800" b="1" kern="0" dirty="0">
                  <a:solidFill>
                    <a:srgbClr val="B51B25"/>
                  </a:solidFill>
                  <a:latin typeface="微软雅黑"/>
                </a:rPr>
                <a:t>小区共有场所收</a:t>
              </a:r>
              <a:endParaRPr lang="en-US" altLang="zh-CN" sz="2800" b="1" kern="0" dirty="0">
                <a:solidFill>
                  <a:srgbClr val="B51B25"/>
                </a:solidFill>
                <a:latin typeface="微软雅黑"/>
              </a:endParaRPr>
            </a:p>
            <a:p>
              <a:pPr lvl="0" eaLnBrk="0" fontAlgn="base" hangingPunct="0">
                <a:spcBef>
                  <a:spcPct val="0"/>
                </a:spcBef>
                <a:spcAft>
                  <a:spcPct val="0"/>
                </a:spcAft>
              </a:pPr>
              <a:r>
                <a:rPr lang="zh-CN" altLang="en-US" sz="2800" b="1" kern="0" dirty="0">
                  <a:solidFill>
                    <a:srgbClr val="B51B25"/>
                  </a:solidFill>
                  <a:latin typeface="微软雅黑"/>
                </a:rPr>
                <a:t>入归业主</a:t>
              </a:r>
              <a:endParaRPr kumimoji="0" lang="zh-CN" altLang="en-US" sz="2800" b="1" i="0" u="none" strike="noStrike" kern="0" cap="none" spc="0" normalizeH="0" baseline="0" noProof="0" dirty="0">
                <a:ln>
                  <a:noFill/>
                </a:ln>
                <a:solidFill>
                  <a:srgbClr val="B51B25"/>
                </a:solidFill>
                <a:effectLst/>
                <a:uLnTx/>
                <a:uFillTx/>
                <a:latin typeface="微软雅黑"/>
              </a:endParaRPr>
            </a:p>
          </p:txBody>
        </p:sp>
      </p:grpSp>
      <p:sp>
        <p:nvSpPr>
          <p:cNvPr id="12" name="矩形 11">
            <a:extLst>
              <a:ext uri="{FF2B5EF4-FFF2-40B4-BE49-F238E27FC236}">
                <a16:creationId xmlns:a16="http://schemas.microsoft.com/office/drawing/2014/main" id="{1D6359D2-C26B-40AA-8604-CA455F6F62EC}"/>
              </a:ext>
            </a:extLst>
          </p:cNvPr>
          <p:cNvSpPr/>
          <p:nvPr/>
        </p:nvSpPr>
        <p:spPr>
          <a:xfrm>
            <a:off x="4357688" y="2033214"/>
            <a:ext cx="7029869" cy="975051"/>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矩形: 圆角 63">
            <a:extLst>
              <a:ext uri="{FF2B5EF4-FFF2-40B4-BE49-F238E27FC236}">
                <a16:creationId xmlns:a16="http://schemas.microsoft.com/office/drawing/2014/main" id="{1145617C-4545-4DFC-ABA8-69A6957253FF}"/>
              </a:ext>
            </a:extLst>
          </p:cNvPr>
          <p:cNvSpPr/>
          <p:nvPr/>
        </p:nvSpPr>
        <p:spPr bwMode="auto">
          <a:xfrm>
            <a:off x="4691495" y="1754122"/>
            <a:ext cx="1752167" cy="483024"/>
          </a:xfrm>
          <a:prstGeom prst="roundRect">
            <a:avLst>
              <a:gd name="adj" fmla="val 50000"/>
            </a:avLst>
          </a:pr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2400" b="1" dirty="0">
                <a:solidFill>
                  <a:schemeClr val="bg1"/>
                </a:solidFill>
                <a:latin typeface="+mj-ea"/>
                <a:ea typeface="+mj-ea"/>
                <a:cs typeface="+mn-ea"/>
              </a:rPr>
              <a:t>　规定：</a:t>
            </a:r>
          </a:p>
        </p:txBody>
      </p:sp>
      <p:sp>
        <p:nvSpPr>
          <p:cNvPr id="13" name="矩形 12">
            <a:extLst>
              <a:ext uri="{FF2B5EF4-FFF2-40B4-BE49-F238E27FC236}">
                <a16:creationId xmlns:a16="http://schemas.microsoft.com/office/drawing/2014/main" id="{5F79918B-54D5-4708-A00A-57EDB9D31CEB}"/>
              </a:ext>
            </a:extLst>
          </p:cNvPr>
          <p:cNvSpPr/>
          <p:nvPr/>
        </p:nvSpPr>
        <p:spPr>
          <a:xfrm>
            <a:off x="4524591" y="2305062"/>
            <a:ext cx="6696061" cy="584775"/>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t>建设单位、物业服务企业或者其他管理人等利用业主的共有部分产生的收入，在扣除合理成本之后，属于业主共有。</a:t>
            </a:r>
          </a:p>
        </p:txBody>
      </p:sp>
      <p:sp>
        <p:nvSpPr>
          <p:cNvPr id="15" name="矩形 14">
            <a:extLst>
              <a:ext uri="{FF2B5EF4-FFF2-40B4-BE49-F238E27FC236}">
                <a16:creationId xmlns:a16="http://schemas.microsoft.com/office/drawing/2014/main" id="{F6383AFD-0990-402B-A4A7-5CAEF7914C04}"/>
              </a:ext>
            </a:extLst>
          </p:cNvPr>
          <p:cNvSpPr/>
          <p:nvPr/>
        </p:nvSpPr>
        <p:spPr>
          <a:xfrm>
            <a:off x="5291557" y="3373415"/>
            <a:ext cx="6096000" cy="1077218"/>
          </a:xfrm>
          <a:prstGeom prst="rect">
            <a:avLst/>
          </a:prstGeom>
        </p:spPr>
        <p:txBody>
          <a:bodyPr>
            <a:spAutoFit/>
          </a:bodyPr>
          <a:lstStyle/>
          <a:p>
            <a:pPr algn="just"/>
            <a:r>
              <a:rPr lang="zh-CN" altLang="en-US" sz="1600" b="1" dirty="0">
                <a:solidFill>
                  <a:srgbClr val="0070C0"/>
                </a:solidFill>
              </a:rPr>
              <a:t>小区电梯广告、外墙广告收入归谁？物权法的规定并不明确，引发了一些矛盾纠纷。</a:t>
            </a:r>
            <a:endParaRPr lang="en-US" altLang="zh-CN" sz="1600" b="1" dirty="0">
              <a:solidFill>
                <a:srgbClr val="0070C0"/>
              </a:solidFill>
            </a:endParaRPr>
          </a:p>
          <a:p>
            <a:pPr algn="just"/>
            <a:r>
              <a:rPr lang="zh-CN" altLang="en-US" sz="1600" b="1" dirty="0">
                <a:solidFill>
                  <a:srgbClr val="0070C0"/>
                </a:solidFill>
              </a:rPr>
              <a:t>民法典明确，利用小区业主共有场所产生的收入属于业主共有。</a:t>
            </a:r>
            <a:endParaRPr lang="en-US" altLang="zh-CN" sz="1600" b="1" dirty="0">
              <a:solidFill>
                <a:srgbClr val="0070C0"/>
              </a:solidFill>
            </a:endParaRPr>
          </a:p>
          <a:p>
            <a:pPr algn="just"/>
            <a:r>
              <a:rPr lang="zh-CN" altLang="en-US" sz="1600" b="1" dirty="0">
                <a:solidFill>
                  <a:srgbClr val="0070C0"/>
                </a:solidFill>
              </a:rPr>
              <a:t>这将发挥定分止争的作用，维护业主合法权益。</a:t>
            </a:r>
          </a:p>
        </p:txBody>
      </p:sp>
      <p:sp>
        <p:nvSpPr>
          <p:cNvPr id="16" name="矩形 15">
            <a:extLst>
              <a:ext uri="{FF2B5EF4-FFF2-40B4-BE49-F238E27FC236}">
                <a16:creationId xmlns:a16="http://schemas.microsoft.com/office/drawing/2014/main" id="{F4864F38-C826-46C4-8C5E-6283F4741643}"/>
              </a:ext>
            </a:extLst>
          </p:cNvPr>
          <p:cNvSpPr/>
          <p:nvPr/>
        </p:nvSpPr>
        <p:spPr>
          <a:xfrm>
            <a:off x="4377252" y="3383837"/>
            <a:ext cx="909123" cy="11439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解</a:t>
            </a:r>
            <a:endParaRPr lang="en-US" altLang="zh-CN" sz="2800" b="1" dirty="0"/>
          </a:p>
          <a:p>
            <a:pPr algn="ctr"/>
            <a:r>
              <a:rPr lang="zh-CN" altLang="en-US" sz="2800" b="1" dirty="0"/>
              <a:t>读</a:t>
            </a:r>
          </a:p>
        </p:txBody>
      </p:sp>
    </p:spTree>
    <p:extLst>
      <p:ext uri="{BB962C8B-B14F-4D97-AF65-F5344CB8AC3E}">
        <p14:creationId xmlns:p14="http://schemas.microsoft.com/office/powerpoint/2010/main" val="20927002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barn(outVertical)">
                                      <p:cBhvr>
                                        <p:cTn id="1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民法典亮点解读</a:t>
            </a:r>
          </a:p>
        </p:txBody>
      </p:sp>
      <p:grpSp>
        <p:nvGrpSpPr>
          <p:cNvPr id="38" name="组合 37">
            <a:extLst>
              <a:ext uri="{FF2B5EF4-FFF2-40B4-BE49-F238E27FC236}">
                <a16:creationId xmlns:a16="http://schemas.microsoft.com/office/drawing/2014/main" id="{6FF55907-FE91-490A-9833-BF88F99739FD}"/>
              </a:ext>
            </a:extLst>
          </p:cNvPr>
          <p:cNvGrpSpPr/>
          <p:nvPr/>
        </p:nvGrpSpPr>
        <p:grpSpPr>
          <a:xfrm>
            <a:off x="804443" y="1550191"/>
            <a:ext cx="3266100" cy="3976675"/>
            <a:chOff x="804443" y="2250279"/>
            <a:chExt cx="3266100" cy="3976675"/>
          </a:xfrm>
        </p:grpSpPr>
        <p:grpSp>
          <p:nvGrpSpPr>
            <p:cNvPr id="39" name="组合 38">
              <a:extLst>
                <a:ext uri="{FF2B5EF4-FFF2-40B4-BE49-F238E27FC236}">
                  <a16:creationId xmlns:a16="http://schemas.microsoft.com/office/drawing/2014/main" id="{1DDCE979-2D38-4256-9579-D7EF046CA0A5}"/>
                </a:ext>
              </a:extLst>
            </p:cNvPr>
            <p:cNvGrpSpPr/>
            <p:nvPr/>
          </p:nvGrpSpPr>
          <p:grpSpPr>
            <a:xfrm>
              <a:off x="804443" y="2250279"/>
              <a:ext cx="3266100" cy="3976675"/>
              <a:chOff x="804443" y="2250279"/>
              <a:chExt cx="3266100" cy="3976675"/>
            </a:xfrm>
          </p:grpSpPr>
          <p:sp>
            <p:nvSpPr>
              <p:cNvPr id="41" name="矩形 40">
                <a:extLst>
                  <a:ext uri="{FF2B5EF4-FFF2-40B4-BE49-F238E27FC236}">
                    <a16:creationId xmlns:a16="http://schemas.microsoft.com/office/drawing/2014/main" id="{7445373D-D811-487E-B4E9-DEA74CE308D1}"/>
                  </a:ext>
                </a:extLst>
              </p:cNvPr>
              <p:cNvSpPr/>
              <p:nvPr/>
            </p:nvSpPr>
            <p:spPr bwMode="auto">
              <a:xfrm>
                <a:off x="2678138" y="2306471"/>
                <a:ext cx="1279713" cy="2920621"/>
              </a:xfrm>
              <a:prstGeom prst="rect">
                <a:avLst/>
              </a:prstGeom>
              <a:solidFill>
                <a:srgbClr val="FFFFFF"/>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3D3D3D"/>
                  </a:solidFill>
                  <a:effectLst/>
                  <a:uLnTx/>
                  <a:uFillTx/>
                  <a:latin typeface="Arial" pitchFamily="34" charset="0"/>
                  <a:ea typeface="宋体" pitchFamily="2" charset="-122"/>
                </a:endParaRPr>
              </a:p>
            </p:txBody>
          </p:sp>
          <p:grpSp>
            <p:nvGrpSpPr>
              <p:cNvPr id="42" name="组合 41">
                <a:extLst>
                  <a:ext uri="{FF2B5EF4-FFF2-40B4-BE49-F238E27FC236}">
                    <a16:creationId xmlns:a16="http://schemas.microsoft.com/office/drawing/2014/main" id="{A9AB6BA3-EE86-4382-8112-1C34B194C075}"/>
                  </a:ext>
                </a:extLst>
              </p:cNvPr>
              <p:cNvGrpSpPr/>
              <p:nvPr/>
            </p:nvGrpSpPr>
            <p:grpSpPr>
              <a:xfrm>
                <a:off x="804443" y="2250279"/>
                <a:ext cx="3266100" cy="3976675"/>
                <a:chOff x="7856825" y="2509035"/>
                <a:chExt cx="1280024" cy="1558507"/>
              </a:xfrm>
              <a:solidFill>
                <a:srgbClr val="3D3D3D"/>
              </a:solidFill>
            </p:grpSpPr>
            <p:sp>
              <p:nvSpPr>
                <p:cNvPr id="43" name="Freeform 110">
                  <a:extLst>
                    <a:ext uri="{FF2B5EF4-FFF2-40B4-BE49-F238E27FC236}">
                      <a16:creationId xmlns:a16="http://schemas.microsoft.com/office/drawing/2014/main" id="{E334E062-48D9-468E-9C65-38E109842E76}"/>
                    </a:ext>
                  </a:extLst>
                </p:cNvPr>
                <p:cNvSpPr>
                  <a:spLocks/>
                </p:cNvSpPr>
                <p:nvPr/>
              </p:nvSpPr>
              <p:spPr bwMode="auto">
                <a:xfrm>
                  <a:off x="7856825" y="2762542"/>
                  <a:ext cx="841694" cy="1253799"/>
                </a:xfrm>
                <a:custGeom>
                  <a:avLst/>
                  <a:gdLst>
                    <a:gd name="T0" fmla="*/ 779 w 904"/>
                    <a:gd name="T1" fmla="*/ 173 h 1347"/>
                    <a:gd name="T2" fmla="*/ 811 w 904"/>
                    <a:gd name="T3" fmla="*/ 151 h 1347"/>
                    <a:gd name="T4" fmla="*/ 880 w 904"/>
                    <a:gd name="T5" fmla="*/ 98 h 1347"/>
                    <a:gd name="T6" fmla="*/ 885 w 904"/>
                    <a:gd name="T7" fmla="*/ 24 h 1347"/>
                    <a:gd name="T8" fmla="*/ 811 w 904"/>
                    <a:gd name="T9" fmla="*/ 18 h 1347"/>
                    <a:gd name="T10" fmla="*/ 811 w 904"/>
                    <a:gd name="T11" fmla="*/ 19 h 1347"/>
                    <a:gd name="T12" fmla="*/ 779 w 904"/>
                    <a:gd name="T13" fmla="*/ 45 h 1347"/>
                    <a:gd name="T14" fmla="*/ 469 w 904"/>
                    <a:gd name="T15" fmla="*/ 169 h 1347"/>
                    <a:gd name="T16" fmla="*/ 459 w 904"/>
                    <a:gd name="T17" fmla="*/ 168 h 1347"/>
                    <a:gd name="T18" fmla="*/ 423 w 904"/>
                    <a:gd name="T19" fmla="*/ 168 h 1347"/>
                    <a:gd name="T20" fmla="*/ 206 w 904"/>
                    <a:gd name="T21" fmla="*/ 168 h 1347"/>
                    <a:gd name="T22" fmla="*/ 197 w 904"/>
                    <a:gd name="T23" fmla="*/ 169 h 1347"/>
                    <a:gd name="T24" fmla="*/ 151 w 904"/>
                    <a:gd name="T25" fmla="*/ 177 h 1347"/>
                    <a:gd name="T26" fmla="*/ 49 w 904"/>
                    <a:gd name="T27" fmla="*/ 260 h 1347"/>
                    <a:gd name="T28" fmla="*/ 0 w 904"/>
                    <a:gd name="T29" fmla="*/ 474 h 1347"/>
                    <a:gd name="T30" fmla="*/ 33 w 904"/>
                    <a:gd name="T31" fmla="*/ 736 h 1347"/>
                    <a:gd name="T32" fmla="*/ 84 w 904"/>
                    <a:gd name="T33" fmla="*/ 777 h 1347"/>
                    <a:gd name="T34" fmla="*/ 95 w 904"/>
                    <a:gd name="T35" fmla="*/ 776 h 1347"/>
                    <a:gd name="T36" fmla="*/ 136 w 904"/>
                    <a:gd name="T37" fmla="*/ 713 h 1347"/>
                    <a:gd name="T38" fmla="*/ 105 w 904"/>
                    <a:gd name="T39" fmla="*/ 474 h 1347"/>
                    <a:gd name="T40" fmla="*/ 122 w 904"/>
                    <a:gd name="T41" fmla="*/ 350 h 1347"/>
                    <a:gd name="T42" fmla="*/ 155 w 904"/>
                    <a:gd name="T43" fmla="*/ 294 h 1347"/>
                    <a:gd name="T44" fmla="*/ 155 w 904"/>
                    <a:gd name="T45" fmla="*/ 543 h 1347"/>
                    <a:gd name="T46" fmla="*/ 155 w 904"/>
                    <a:gd name="T47" fmla="*/ 667 h 1347"/>
                    <a:gd name="T48" fmla="*/ 155 w 904"/>
                    <a:gd name="T49" fmla="*/ 1266 h 1347"/>
                    <a:gd name="T50" fmla="*/ 236 w 904"/>
                    <a:gd name="T51" fmla="*/ 1347 h 1347"/>
                    <a:gd name="T52" fmla="*/ 317 w 904"/>
                    <a:gd name="T53" fmla="*/ 1266 h 1347"/>
                    <a:gd name="T54" fmla="*/ 317 w 904"/>
                    <a:gd name="T55" fmla="*/ 718 h 1347"/>
                    <a:gd name="T56" fmla="*/ 347 w 904"/>
                    <a:gd name="T57" fmla="*/ 718 h 1347"/>
                    <a:gd name="T58" fmla="*/ 347 w 904"/>
                    <a:gd name="T59" fmla="*/ 1266 h 1347"/>
                    <a:gd name="T60" fmla="*/ 429 w 904"/>
                    <a:gd name="T61" fmla="*/ 1347 h 1347"/>
                    <a:gd name="T62" fmla="*/ 510 w 904"/>
                    <a:gd name="T63" fmla="*/ 1266 h 1347"/>
                    <a:gd name="T64" fmla="*/ 510 w 904"/>
                    <a:gd name="T65" fmla="*/ 667 h 1347"/>
                    <a:gd name="T66" fmla="*/ 510 w 904"/>
                    <a:gd name="T67" fmla="*/ 543 h 1347"/>
                    <a:gd name="T68" fmla="*/ 510 w 904"/>
                    <a:gd name="T69" fmla="*/ 284 h 1347"/>
                    <a:gd name="T70" fmla="*/ 510 w 904"/>
                    <a:gd name="T71" fmla="*/ 271 h 1347"/>
                    <a:gd name="T72" fmla="*/ 779 w 904"/>
                    <a:gd name="T73" fmla="*/ 173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1347">
                      <a:moveTo>
                        <a:pt x="779" y="173"/>
                      </a:moveTo>
                      <a:cubicBezTo>
                        <a:pt x="789" y="166"/>
                        <a:pt x="800" y="159"/>
                        <a:pt x="811" y="151"/>
                      </a:cubicBezTo>
                      <a:cubicBezTo>
                        <a:pt x="834" y="136"/>
                        <a:pt x="857" y="118"/>
                        <a:pt x="880" y="98"/>
                      </a:cubicBezTo>
                      <a:cubicBezTo>
                        <a:pt x="902" y="79"/>
                        <a:pt x="904" y="46"/>
                        <a:pt x="885" y="24"/>
                      </a:cubicBezTo>
                      <a:cubicBezTo>
                        <a:pt x="866" y="2"/>
                        <a:pt x="833" y="0"/>
                        <a:pt x="811" y="18"/>
                      </a:cubicBezTo>
                      <a:cubicBezTo>
                        <a:pt x="811" y="19"/>
                        <a:pt x="811" y="19"/>
                        <a:pt x="811" y="19"/>
                      </a:cubicBezTo>
                      <a:cubicBezTo>
                        <a:pt x="800" y="28"/>
                        <a:pt x="789" y="37"/>
                        <a:pt x="779" y="45"/>
                      </a:cubicBezTo>
                      <a:cubicBezTo>
                        <a:pt x="627" y="163"/>
                        <a:pt x="494" y="169"/>
                        <a:pt x="469" y="169"/>
                      </a:cubicBezTo>
                      <a:cubicBezTo>
                        <a:pt x="465" y="168"/>
                        <a:pt x="462" y="168"/>
                        <a:pt x="459" y="168"/>
                      </a:cubicBezTo>
                      <a:cubicBezTo>
                        <a:pt x="423" y="168"/>
                        <a:pt x="423" y="168"/>
                        <a:pt x="423" y="168"/>
                      </a:cubicBezTo>
                      <a:cubicBezTo>
                        <a:pt x="206" y="168"/>
                        <a:pt x="206" y="168"/>
                        <a:pt x="206" y="168"/>
                      </a:cubicBezTo>
                      <a:cubicBezTo>
                        <a:pt x="203" y="168"/>
                        <a:pt x="200" y="168"/>
                        <a:pt x="197" y="169"/>
                      </a:cubicBezTo>
                      <a:cubicBezTo>
                        <a:pt x="187" y="169"/>
                        <a:pt x="171" y="170"/>
                        <a:pt x="151" y="177"/>
                      </a:cubicBezTo>
                      <a:cubicBezTo>
                        <a:pt x="119" y="187"/>
                        <a:pt x="78" y="212"/>
                        <a:pt x="49" y="260"/>
                      </a:cubicBezTo>
                      <a:cubicBezTo>
                        <a:pt x="19" y="308"/>
                        <a:pt x="0" y="377"/>
                        <a:pt x="0" y="474"/>
                      </a:cubicBezTo>
                      <a:cubicBezTo>
                        <a:pt x="0" y="544"/>
                        <a:pt x="10" y="630"/>
                        <a:pt x="33" y="736"/>
                      </a:cubicBezTo>
                      <a:cubicBezTo>
                        <a:pt x="38" y="760"/>
                        <a:pt x="60" y="777"/>
                        <a:pt x="84" y="777"/>
                      </a:cubicBezTo>
                      <a:cubicBezTo>
                        <a:pt x="88" y="777"/>
                        <a:pt x="92" y="776"/>
                        <a:pt x="95" y="776"/>
                      </a:cubicBezTo>
                      <a:cubicBezTo>
                        <a:pt x="124" y="769"/>
                        <a:pt x="142" y="741"/>
                        <a:pt x="136" y="713"/>
                      </a:cubicBezTo>
                      <a:cubicBezTo>
                        <a:pt x="114" y="613"/>
                        <a:pt x="105" y="534"/>
                        <a:pt x="105" y="474"/>
                      </a:cubicBezTo>
                      <a:cubicBezTo>
                        <a:pt x="105" y="418"/>
                        <a:pt x="112" y="378"/>
                        <a:pt x="122" y="350"/>
                      </a:cubicBezTo>
                      <a:cubicBezTo>
                        <a:pt x="132" y="321"/>
                        <a:pt x="144" y="304"/>
                        <a:pt x="155" y="294"/>
                      </a:cubicBezTo>
                      <a:cubicBezTo>
                        <a:pt x="155" y="543"/>
                        <a:pt x="155" y="543"/>
                        <a:pt x="155" y="543"/>
                      </a:cubicBezTo>
                      <a:cubicBezTo>
                        <a:pt x="155" y="667"/>
                        <a:pt x="155" y="667"/>
                        <a:pt x="155" y="667"/>
                      </a:cubicBezTo>
                      <a:cubicBezTo>
                        <a:pt x="155" y="1266"/>
                        <a:pt x="155" y="1266"/>
                        <a:pt x="155" y="1266"/>
                      </a:cubicBezTo>
                      <a:cubicBezTo>
                        <a:pt x="155" y="1310"/>
                        <a:pt x="191" y="1347"/>
                        <a:pt x="236" y="1347"/>
                      </a:cubicBezTo>
                      <a:cubicBezTo>
                        <a:pt x="281" y="1347"/>
                        <a:pt x="317" y="1310"/>
                        <a:pt x="317" y="1266"/>
                      </a:cubicBezTo>
                      <a:cubicBezTo>
                        <a:pt x="317" y="718"/>
                        <a:pt x="317" y="718"/>
                        <a:pt x="317" y="718"/>
                      </a:cubicBezTo>
                      <a:cubicBezTo>
                        <a:pt x="347" y="718"/>
                        <a:pt x="347" y="718"/>
                        <a:pt x="347" y="718"/>
                      </a:cubicBezTo>
                      <a:cubicBezTo>
                        <a:pt x="347" y="1266"/>
                        <a:pt x="347" y="1266"/>
                        <a:pt x="347" y="1266"/>
                      </a:cubicBezTo>
                      <a:cubicBezTo>
                        <a:pt x="347" y="1310"/>
                        <a:pt x="384" y="1347"/>
                        <a:pt x="429" y="1347"/>
                      </a:cubicBezTo>
                      <a:cubicBezTo>
                        <a:pt x="473" y="1347"/>
                        <a:pt x="510" y="1310"/>
                        <a:pt x="510" y="1266"/>
                      </a:cubicBezTo>
                      <a:cubicBezTo>
                        <a:pt x="510" y="667"/>
                        <a:pt x="510" y="667"/>
                        <a:pt x="510" y="667"/>
                      </a:cubicBezTo>
                      <a:cubicBezTo>
                        <a:pt x="510" y="543"/>
                        <a:pt x="510" y="543"/>
                        <a:pt x="510" y="543"/>
                      </a:cubicBezTo>
                      <a:cubicBezTo>
                        <a:pt x="510" y="284"/>
                        <a:pt x="510" y="284"/>
                        <a:pt x="510" y="284"/>
                      </a:cubicBezTo>
                      <a:cubicBezTo>
                        <a:pt x="510" y="271"/>
                        <a:pt x="510" y="271"/>
                        <a:pt x="510" y="271"/>
                      </a:cubicBezTo>
                      <a:cubicBezTo>
                        <a:pt x="567" y="265"/>
                        <a:pt x="667" y="243"/>
                        <a:pt x="779"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4" name="Freeform 111">
                  <a:extLst>
                    <a:ext uri="{FF2B5EF4-FFF2-40B4-BE49-F238E27FC236}">
                      <a16:creationId xmlns:a16="http://schemas.microsoft.com/office/drawing/2014/main" id="{CCEFAAAE-3384-4C24-B9BD-42CC1672EEE7}"/>
                    </a:ext>
                  </a:extLst>
                </p:cNvPr>
                <p:cNvSpPr>
                  <a:spLocks/>
                </p:cNvSpPr>
                <p:nvPr/>
              </p:nvSpPr>
              <p:spPr bwMode="auto">
                <a:xfrm>
                  <a:off x="8006681" y="2588958"/>
                  <a:ext cx="300962" cy="302211"/>
                </a:xfrm>
                <a:custGeom>
                  <a:avLst/>
                  <a:gdLst>
                    <a:gd name="T0" fmla="*/ 196 w 324"/>
                    <a:gd name="T1" fmla="*/ 19 h 324"/>
                    <a:gd name="T2" fmla="*/ 19 w 324"/>
                    <a:gd name="T3" fmla="*/ 129 h 324"/>
                    <a:gd name="T4" fmla="*/ 129 w 324"/>
                    <a:gd name="T5" fmla="*/ 306 h 324"/>
                    <a:gd name="T6" fmla="*/ 306 w 324"/>
                    <a:gd name="T7" fmla="*/ 196 h 324"/>
                    <a:gd name="T8" fmla="*/ 196 w 324"/>
                    <a:gd name="T9" fmla="*/ 19 h 324"/>
                  </a:gdLst>
                  <a:ahLst/>
                  <a:cxnLst>
                    <a:cxn ang="0">
                      <a:pos x="T0" y="T1"/>
                    </a:cxn>
                    <a:cxn ang="0">
                      <a:pos x="T2" y="T3"/>
                    </a:cxn>
                    <a:cxn ang="0">
                      <a:pos x="T4" y="T5"/>
                    </a:cxn>
                    <a:cxn ang="0">
                      <a:pos x="T6" y="T7"/>
                    </a:cxn>
                    <a:cxn ang="0">
                      <a:pos x="T8" y="T9"/>
                    </a:cxn>
                  </a:cxnLst>
                  <a:rect l="0" t="0" r="r" b="b"/>
                  <a:pathLst>
                    <a:path w="324" h="324">
                      <a:moveTo>
                        <a:pt x="196" y="19"/>
                      </a:moveTo>
                      <a:cubicBezTo>
                        <a:pt x="116" y="0"/>
                        <a:pt x="37" y="49"/>
                        <a:pt x="19" y="129"/>
                      </a:cubicBezTo>
                      <a:cubicBezTo>
                        <a:pt x="0" y="208"/>
                        <a:pt x="49" y="288"/>
                        <a:pt x="129" y="306"/>
                      </a:cubicBezTo>
                      <a:cubicBezTo>
                        <a:pt x="208" y="324"/>
                        <a:pt x="287" y="275"/>
                        <a:pt x="306" y="196"/>
                      </a:cubicBezTo>
                      <a:cubicBezTo>
                        <a:pt x="324" y="116"/>
                        <a:pt x="275" y="37"/>
                        <a:pt x="19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5" name="Freeform 112">
                  <a:extLst>
                    <a:ext uri="{FF2B5EF4-FFF2-40B4-BE49-F238E27FC236}">
                      <a16:creationId xmlns:a16="http://schemas.microsoft.com/office/drawing/2014/main" id="{BCD6962D-34BD-499D-B8E2-4F47871F0746}"/>
                    </a:ext>
                  </a:extLst>
                </p:cNvPr>
                <p:cNvSpPr>
                  <a:spLocks/>
                </p:cNvSpPr>
                <p:nvPr/>
              </p:nvSpPr>
              <p:spPr bwMode="auto">
                <a:xfrm>
                  <a:off x="8562399" y="2509035"/>
                  <a:ext cx="574450" cy="1558507"/>
                </a:xfrm>
                <a:custGeom>
                  <a:avLst/>
                  <a:gdLst>
                    <a:gd name="T0" fmla="*/ 528 w 617"/>
                    <a:gd name="T1" fmla="*/ 1639 h 1675"/>
                    <a:gd name="T2" fmla="*/ 325 w 617"/>
                    <a:gd name="T3" fmla="*/ 1567 h 1675"/>
                    <a:gd name="T4" fmla="*/ 325 w 617"/>
                    <a:gd name="T5" fmla="*/ 1283 h 1675"/>
                    <a:gd name="T6" fmla="*/ 596 w 617"/>
                    <a:gd name="T7" fmla="*/ 1283 h 1675"/>
                    <a:gd name="T8" fmla="*/ 617 w 617"/>
                    <a:gd name="T9" fmla="*/ 1283 h 1675"/>
                    <a:gd name="T10" fmla="*/ 617 w 617"/>
                    <a:gd name="T11" fmla="*/ 1250 h 1675"/>
                    <a:gd name="T12" fmla="*/ 596 w 617"/>
                    <a:gd name="T13" fmla="*/ 1250 h 1675"/>
                    <a:gd name="T14" fmla="*/ 596 w 617"/>
                    <a:gd name="T15" fmla="*/ 33 h 1675"/>
                    <a:gd name="T16" fmla="*/ 617 w 617"/>
                    <a:gd name="T17" fmla="*/ 33 h 1675"/>
                    <a:gd name="T18" fmla="*/ 617 w 617"/>
                    <a:gd name="T19" fmla="*/ 0 h 1675"/>
                    <a:gd name="T20" fmla="*/ 0 w 617"/>
                    <a:gd name="T21" fmla="*/ 0 h 1675"/>
                    <a:gd name="T22" fmla="*/ 0 w 617"/>
                    <a:gd name="T23" fmla="*/ 33 h 1675"/>
                    <a:gd name="T24" fmla="*/ 21 w 617"/>
                    <a:gd name="T25" fmla="*/ 33 h 1675"/>
                    <a:gd name="T26" fmla="*/ 21 w 617"/>
                    <a:gd name="T27" fmla="*/ 302 h 1675"/>
                    <a:gd name="T28" fmla="*/ 44 w 617"/>
                    <a:gd name="T29" fmla="*/ 282 h 1675"/>
                    <a:gd name="T30" fmla="*/ 53 w 617"/>
                    <a:gd name="T31" fmla="*/ 275 h 1675"/>
                    <a:gd name="T32" fmla="*/ 53 w 617"/>
                    <a:gd name="T33" fmla="*/ 33 h 1675"/>
                    <a:gd name="T34" fmla="*/ 563 w 617"/>
                    <a:gd name="T35" fmla="*/ 33 h 1675"/>
                    <a:gd name="T36" fmla="*/ 563 w 617"/>
                    <a:gd name="T37" fmla="*/ 1250 h 1675"/>
                    <a:gd name="T38" fmla="*/ 53 w 617"/>
                    <a:gd name="T39" fmla="*/ 1250 h 1675"/>
                    <a:gd name="T40" fmla="*/ 53 w 617"/>
                    <a:gd name="T41" fmla="*/ 440 h 1675"/>
                    <a:gd name="T42" fmla="*/ 21 w 617"/>
                    <a:gd name="T43" fmla="*/ 462 h 1675"/>
                    <a:gd name="T44" fmla="*/ 21 w 617"/>
                    <a:gd name="T45" fmla="*/ 1250 h 1675"/>
                    <a:gd name="T46" fmla="*/ 0 w 617"/>
                    <a:gd name="T47" fmla="*/ 1250 h 1675"/>
                    <a:gd name="T48" fmla="*/ 0 w 617"/>
                    <a:gd name="T49" fmla="*/ 1283 h 1675"/>
                    <a:gd name="T50" fmla="*/ 21 w 617"/>
                    <a:gd name="T51" fmla="*/ 1283 h 1675"/>
                    <a:gd name="T52" fmla="*/ 292 w 617"/>
                    <a:gd name="T53" fmla="*/ 1283 h 1675"/>
                    <a:gd name="T54" fmla="*/ 292 w 617"/>
                    <a:gd name="T55" fmla="*/ 1567 h 1675"/>
                    <a:gd name="T56" fmla="*/ 89 w 617"/>
                    <a:gd name="T57" fmla="*/ 1639 h 1675"/>
                    <a:gd name="T58" fmla="*/ 308 w 617"/>
                    <a:gd name="T59" fmla="*/ 1675 h 1675"/>
                    <a:gd name="T60" fmla="*/ 528 w 617"/>
                    <a:gd name="T61" fmla="*/ 1639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7" h="1675">
                      <a:moveTo>
                        <a:pt x="528" y="1639"/>
                      </a:moveTo>
                      <a:cubicBezTo>
                        <a:pt x="528" y="1610"/>
                        <a:pt x="438" y="1570"/>
                        <a:pt x="325" y="1567"/>
                      </a:cubicBezTo>
                      <a:cubicBezTo>
                        <a:pt x="325" y="1283"/>
                        <a:pt x="325" y="1283"/>
                        <a:pt x="325" y="1283"/>
                      </a:cubicBezTo>
                      <a:cubicBezTo>
                        <a:pt x="596" y="1283"/>
                        <a:pt x="596" y="1283"/>
                        <a:pt x="596" y="1283"/>
                      </a:cubicBezTo>
                      <a:cubicBezTo>
                        <a:pt x="617" y="1283"/>
                        <a:pt x="617" y="1283"/>
                        <a:pt x="617" y="1283"/>
                      </a:cubicBezTo>
                      <a:cubicBezTo>
                        <a:pt x="617" y="1250"/>
                        <a:pt x="617" y="1250"/>
                        <a:pt x="617" y="1250"/>
                      </a:cubicBezTo>
                      <a:cubicBezTo>
                        <a:pt x="596" y="1250"/>
                        <a:pt x="596" y="1250"/>
                        <a:pt x="596" y="1250"/>
                      </a:cubicBezTo>
                      <a:cubicBezTo>
                        <a:pt x="596" y="33"/>
                        <a:pt x="596" y="33"/>
                        <a:pt x="596" y="33"/>
                      </a:cubicBezTo>
                      <a:cubicBezTo>
                        <a:pt x="617" y="33"/>
                        <a:pt x="617" y="33"/>
                        <a:pt x="617" y="33"/>
                      </a:cubicBezTo>
                      <a:cubicBezTo>
                        <a:pt x="617" y="0"/>
                        <a:pt x="617" y="0"/>
                        <a:pt x="617" y="0"/>
                      </a:cubicBezTo>
                      <a:cubicBezTo>
                        <a:pt x="0" y="0"/>
                        <a:pt x="0" y="0"/>
                        <a:pt x="0" y="0"/>
                      </a:cubicBezTo>
                      <a:cubicBezTo>
                        <a:pt x="0" y="33"/>
                        <a:pt x="0" y="33"/>
                        <a:pt x="0" y="33"/>
                      </a:cubicBezTo>
                      <a:cubicBezTo>
                        <a:pt x="21" y="33"/>
                        <a:pt x="21" y="33"/>
                        <a:pt x="21" y="33"/>
                      </a:cubicBezTo>
                      <a:cubicBezTo>
                        <a:pt x="21" y="302"/>
                        <a:pt x="21" y="302"/>
                        <a:pt x="21" y="302"/>
                      </a:cubicBezTo>
                      <a:cubicBezTo>
                        <a:pt x="28" y="295"/>
                        <a:pt x="36" y="289"/>
                        <a:pt x="44" y="282"/>
                      </a:cubicBezTo>
                      <a:cubicBezTo>
                        <a:pt x="47" y="280"/>
                        <a:pt x="50" y="277"/>
                        <a:pt x="53" y="275"/>
                      </a:cubicBezTo>
                      <a:cubicBezTo>
                        <a:pt x="53" y="33"/>
                        <a:pt x="53" y="33"/>
                        <a:pt x="53" y="33"/>
                      </a:cubicBezTo>
                      <a:cubicBezTo>
                        <a:pt x="563" y="33"/>
                        <a:pt x="563" y="33"/>
                        <a:pt x="563" y="33"/>
                      </a:cubicBezTo>
                      <a:cubicBezTo>
                        <a:pt x="563" y="1250"/>
                        <a:pt x="563" y="1250"/>
                        <a:pt x="563" y="1250"/>
                      </a:cubicBezTo>
                      <a:cubicBezTo>
                        <a:pt x="53" y="1250"/>
                        <a:pt x="53" y="1250"/>
                        <a:pt x="53" y="1250"/>
                      </a:cubicBezTo>
                      <a:cubicBezTo>
                        <a:pt x="53" y="440"/>
                        <a:pt x="53" y="440"/>
                        <a:pt x="53" y="440"/>
                      </a:cubicBezTo>
                      <a:cubicBezTo>
                        <a:pt x="42" y="448"/>
                        <a:pt x="31" y="455"/>
                        <a:pt x="21" y="462"/>
                      </a:cubicBezTo>
                      <a:cubicBezTo>
                        <a:pt x="21" y="1250"/>
                        <a:pt x="21" y="1250"/>
                        <a:pt x="21" y="1250"/>
                      </a:cubicBezTo>
                      <a:cubicBezTo>
                        <a:pt x="0" y="1250"/>
                        <a:pt x="0" y="1250"/>
                        <a:pt x="0" y="1250"/>
                      </a:cubicBezTo>
                      <a:cubicBezTo>
                        <a:pt x="0" y="1283"/>
                        <a:pt x="0" y="1283"/>
                        <a:pt x="0" y="1283"/>
                      </a:cubicBezTo>
                      <a:cubicBezTo>
                        <a:pt x="21" y="1283"/>
                        <a:pt x="21" y="1283"/>
                        <a:pt x="21" y="1283"/>
                      </a:cubicBezTo>
                      <a:cubicBezTo>
                        <a:pt x="292" y="1283"/>
                        <a:pt x="292" y="1283"/>
                        <a:pt x="292" y="1283"/>
                      </a:cubicBezTo>
                      <a:cubicBezTo>
                        <a:pt x="292" y="1567"/>
                        <a:pt x="292" y="1567"/>
                        <a:pt x="292" y="1567"/>
                      </a:cubicBezTo>
                      <a:cubicBezTo>
                        <a:pt x="178" y="1570"/>
                        <a:pt x="89" y="1610"/>
                        <a:pt x="89" y="1639"/>
                      </a:cubicBezTo>
                      <a:cubicBezTo>
                        <a:pt x="89" y="1669"/>
                        <a:pt x="187" y="1675"/>
                        <a:pt x="308" y="1675"/>
                      </a:cubicBezTo>
                      <a:cubicBezTo>
                        <a:pt x="430" y="1675"/>
                        <a:pt x="528" y="1669"/>
                        <a:pt x="528" y="16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grpSp>
        </p:grpSp>
        <p:sp>
          <p:nvSpPr>
            <p:cNvPr id="40" name="文本框 39">
              <a:extLst>
                <a:ext uri="{FF2B5EF4-FFF2-40B4-BE49-F238E27FC236}">
                  <a16:creationId xmlns:a16="http://schemas.microsoft.com/office/drawing/2014/main" id="{05C6C118-D0B7-4A04-80E3-5D04696A686B}"/>
                </a:ext>
              </a:extLst>
            </p:cNvPr>
            <p:cNvSpPr txBox="1"/>
            <p:nvPr/>
          </p:nvSpPr>
          <p:spPr>
            <a:xfrm>
              <a:off x="3090868" y="2590042"/>
              <a:ext cx="615553" cy="2246769"/>
            </a:xfrm>
            <a:prstGeom prst="rect">
              <a:avLst/>
            </a:prstGeom>
            <a:noFill/>
          </p:spPr>
          <p:txBody>
            <a:bodyPr vert="eaVert" wrap="none" rtlCol="0">
              <a:spAutoFit/>
            </a:bodyPr>
            <a:lstStyle/>
            <a:p>
              <a:pPr lvl="0" eaLnBrk="0" fontAlgn="base" hangingPunct="0">
                <a:spcBef>
                  <a:spcPct val="0"/>
                </a:spcBef>
                <a:spcAft>
                  <a:spcPct val="0"/>
                </a:spcAft>
              </a:pPr>
              <a:r>
                <a:rPr lang="zh-CN" altLang="en-US" sz="2800" b="1" kern="0" dirty="0">
                  <a:solidFill>
                    <a:srgbClr val="B51B25"/>
                  </a:solidFill>
                  <a:latin typeface="微软雅黑"/>
                </a:rPr>
                <a:t>禁止高利放贷</a:t>
              </a:r>
              <a:endParaRPr kumimoji="0" lang="zh-CN" altLang="en-US" sz="2800" b="1" i="0" u="none" strike="noStrike" kern="0" cap="none" spc="0" normalizeH="0" baseline="0" noProof="0" dirty="0">
                <a:ln>
                  <a:noFill/>
                </a:ln>
                <a:solidFill>
                  <a:srgbClr val="B51B25"/>
                </a:solidFill>
                <a:effectLst/>
                <a:uLnTx/>
                <a:uFillTx/>
                <a:latin typeface="微软雅黑"/>
              </a:endParaRPr>
            </a:p>
          </p:txBody>
        </p:sp>
      </p:grpSp>
      <p:sp>
        <p:nvSpPr>
          <p:cNvPr id="12" name="矩形 11">
            <a:extLst>
              <a:ext uri="{FF2B5EF4-FFF2-40B4-BE49-F238E27FC236}">
                <a16:creationId xmlns:a16="http://schemas.microsoft.com/office/drawing/2014/main" id="{1D6359D2-C26B-40AA-8604-CA455F6F62EC}"/>
              </a:ext>
            </a:extLst>
          </p:cNvPr>
          <p:cNvSpPr/>
          <p:nvPr/>
        </p:nvSpPr>
        <p:spPr>
          <a:xfrm>
            <a:off x="4357688" y="2033214"/>
            <a:ext cx="7029869" cy="1595287"/>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矩形: 圆角 63">
            <a:extLst>
              <a:ext uri="{FF2B5EF4-FFF2-40B4-BE49-F238E27FC236}">
                <a16:creationId xmlns:a16="http://schemas.microsoft.com/office/drawing/2014/main" id="{1145617C-4545-4DFC-ABA8-69A6957253FF}"/>
              </a:ext>
            </a:extLst>
          </p:cNvPr>
          <p:cNvSpPr/>
          <p:nvPr/>
        </p:nvSpPr>
        <p:spPr bwMode="auto">
          <a:xfrm>
            <a:off x="4691495" y="1754122"/>
            <a:ext cx="1752167" cy="483024"/>
          </a:xfrm>
          <a:prstGeom prst="roundRect">
            <a:avLst>
              <a:gd name="adj" fmla="val 50000"/>
            </a:avLst>
          </a:pr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2400" b="1" dirty="0">
                <a:solidFill>
                  <a:schemeClr val="bg1"/>
                </a:solidFill>
                <a:latin typeface="+mj-ea"/>
                <a:ea typeface="+mj-ea"/>
                <a:cs typeface="+mn-ea"/>
              </a:rPr>
              <a:t>　规定：</a:t>
            </a:r>
          </a:p>
        </p:txBody>
      </p:sp>
      <p:sp>
        <p:nvSpPr>
          <p:cNvPr id="13" name="矩形 12">
            <a:extLst>
              <a:ext uri="{FF2B5EF4-FFF2-40B4-BE49-F238E27FC236}">
                <a16:creationId xmlns:a16="http://schemas.microsoft.com/office/drawing/2014/main" id="{5F79918B-54D5-4708-A00A-57EDB9D31CEB}"/>
              </a:ext>
            </a:extLst>
          </p:cNvPr>
          <p:cNvSpPr/>
          <p:nvPr/>
        </p:nvSpPr>
        <p:spPr>
          <a:xfrm>
            <a:off x="4524591" y="2305062"/>
            <a:ext cx="6696061" cy="1323439"/>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solidFill>
                  <a:srgbClr val="FF0000"/>
                </a:solidFill>
              </a:rPr>
              <a:t>禁止高利放贷，借款的利率不得违反国家有关规定</a:t>
            </a:r>
            <a:r>
              <a:rPr lang="zh-CN" altLang="en-US" sz="1600" dirty="0"/>
              <a:t>。（</a:t>
            </a:r>
            <a:r>
              <a:rPr lang="zh-CN" altLang="en-US" sz="1600" b="1" dirty="0">
                <a:solidFill>
                  <a:srgbClr val="7030A0"/>
                </a:solidFill>
              </a:rPr>
              <a:t>如何理解适用</a:t>
            </a:r>
            <a:r>
              <a:rPr lang="zh-CN" altLang="en-US" sz="1600" dirty="0"/>
              <a:t>）</a:t>
            </a:r>
            <a:endParaRPr lang="en-US" altLang="zh-CN" sz="1600" dirty="0"/>
          </a:p>
          <a:p>
            <a:pPr marL="285750" indent="-285750" algn="just">
              <a:buFont typeface="Wingdings" panose="05000000000000000000" pitchFamily="2" charset="2"/>
              <a:buChar char="l"/>
            </a:pPr>
            <a:r>
              <a:rPr lang="zh-CN" altLang="en-US" sz="1600" dirty="0"/>
              <a:t>借款合同对支付利息没有约定的，视为没有利息。</a:t>
            </a:r>
            <a:endParaRPr lang="en-US" altLang="zh-CN" sz="1600" dirty="0"/>
          </a:p>
          <a:p>
            <a:pPr marL="285750" indent="-285750" algn="just">
              <a:buFont typeface="Wingdings" panose="05000000000000000000" pitchFamily="2" charset="2"/>
              <a:buChar char="l"/>
            </a:pPr>
            <a:r>
              <a:rPr lang="zh-CN" altLang="en-US" sz="1600" dirty="0"/>
              <a:t>借款合同对支付利息约定不明确，当事人不能达成补充协议的，按照当地或者当事人的交易方式、交易习惯、市场利率等因素确定利息；</a:t>
            </a:r>
            <a:r>
              <a:rPr lang="zh-CN" altLang="en-US" sz="1600" b="1" dirty="0">
                <a:solidFill>
                  <a:srgbClr val="FF0000"/>
                </a:solidFill>
              </a:rPr>
              <a:t>自然人之间借款的，视为没有利息</a:t>
            </a:r>
            <a:r>
              <a:rPr lang="zh-CN" altLang="en-US" sz="1600" dirty="0"/>
              <a:t>。</a:t>
            </a:r>
          </a:p>
        </p:txBody>
      </p:sp>
      <p:sp>
        <p:nvSpPr>
          <p:cNvPr id="15" name="矩形 14">
            <a:extLst>
              <a:ext uri="{FF2B5EF4-FFF2-40B4-BE49-F238E27FC236}">
                <a16:creationId xmlns:a16="http://schemas.microsoft.com/office/drawing/2014/main" id="{F6383AFD-0990-402B-A4A7-5CAEF7914C04}"/>
              </a:ext>
            </a:extLst>
          </p:cNvPr>
          <p:cNvSpPr/>
          <p:nvPr/>
        </p:nvSpPr>
        <p:spPr>
          <a:xfrm>
            <a:off x="5291557" y="4001606"/>
            <a:ext cx="6096000" cy="1155637"/>
          </a:xfrm>
          <a:prstGeom prst="rect">
            <a:avLst/>
          </a:prstGeom>
        </p:spPr>
        <p:txBody>
          <a:bodyPr>
            <a:spAutoFit/>
          </a:bodyPr>
          <a:lstStyle/>
          <a:p>
            <a:pPr algn="just">
              <a:lnSpc>
                <a:spcPct val="150000"/>
              </a:lnSpc>
            </a:pPr>
            <a:r>
              <a:rPr lang="zh-CN" altLang="en-US" sz="1600" dirty="0"/>
              <a:t>　</a:t>
            </a:r>
            <a:r>
              <a:rPr lang="zh-CN" altLang="en-US" sz="1600" b="1" dirty="0">
                <a:solidFill>
                  <a:srgbClr val="0070C0"/>
                </a:solidFill>
              </a:rPr>
              <a:t>近年来，“校园贷”“套路贷”等频发，高利贷问题引起广泛关注。民法典禁止高利放贷，表明了国家鼓励人们投资实体经济，助推经济高质量发展，解决因高利放贷导致的一系列社会问题。</a:t>
            </a:r>
          </a:p>
        </p:txBody>
      </p:sp>
      <p:sp>
        <p:nvSpPr>
          <p:cNvPr id="16" name="矩形 15">
            <a:extLst>
              <a:ext uri="{FF2B5EF4-FFF2-40B4-BE49-F238E27FC236}">
                <a16:creationId xmlns:a16="http://schemas.microsoft.com/office/drawing/2014/main" id="{F4864F38-C826-46C4-8C5E-6283F4741643}"/>
              </a:ext>
            </a:extLst>
          </p:cNvPr>
          <p:cNvSpPr/>
          <p:nvPr/>
        </p:nvSpPr>
        <p:spPr>
          <a:xfrm>
            <a:off x="4377252" y="4001606"/>
            <a:ext cx="909123" cy="11439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解</a:t>
            </a:r>
            <a:endParaRPr lang="en-US" altLang="zh-CN" sz="2800" b="1" dirty="0"/>
          </a:p>
          <a:p>
            <a:pPr algn="ctr"/>
            <a:r>
              <a:rPr lang="zh-CN" altLang="en-US" sz="2800" b="1" dirty="0"/>
              <a:t>读</a:t>
            </a:r>
          </a:p>
        </p:txBody>
      </p:sp>
    </p:spTree>
    <p:extLst>
      <p:ext uri="{BB962C8B-B14F-4D97-AF65-F5344CB8AC3E}">
        <p14:creationId xmlns:p14="http://schemas.microsoft.com/office/powerpoint/2010/main" val="28076748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barn(outVertical)">
                                      <p:cBhvr>
                                        <p:cTn id="1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民法典的基本概述</a:t>
            </a:r>
          </a:p>
        </p:txBody>
      </p:sp>
      <p:sp>
        <p:nvSpPr>
          <p:cNvPr id="6" name="矩形 5">
            <a:extLst>
              <a:ext uri="{FF2B5EF4-FFF2-40B4-BE49-F238E27FC236}">
                <a16:creationId xmlns:a16="http://schemas.microsoft.com/office/drawing/2014/main" id="{C80A3D2B-1F75-4EE2-A4CE-6D93E03FCD04}"/>
              </a:ext>
            </a:extLst>
          </p:cNvPr>
          <p:cNvSpPr/>
          <p:nvPr/>
        </p:nvSpPr>
        <p:spPr>
          <a:xfrm>
            <a:off x="1356033" y="2245241"/>
            <a:ext cx="9407705" cy="658257"/>
          </a:xfrm>
          <a:prstGeom prst="rect">
            <a:avLst/>
          </a:prstGeom>
        </p:spPr>
        <p:txBody>
          <a:bodyPr wrap="square">
            <a:spAutoFit/>
          </a:bodyPr>
          <a:lstStyle/>
          <a:p>
            <a:pPr algn="just">
              <a:lnSpc>
                <a:spcPct val="120000"/>
              </a:lnSpc>
              <a:spcAft>
                <a:spcPts val="1000"/>
              </a:spcAft>
            </a:pPr>
            <a:r>
              <a:rPr lang="zh-CN" altLang="en-US" sz="1600" dirty="0"/>
              <a:t>党的十八届四中全会作出关于全面推进依法治国若干重大问题的决定，其中对编纂民法典作出部署。这是新中国成立以来</a:t>
            </a:r>
            <a:r>
              <a:rPr lang="zh-CN" altLang="en-US" sz="1600" b="1" dirty="0">
                <a:solidFill>
                  <a:srgbClr val="00B050"/>
                </a:solidFill>
              </a:rPr>
              <a:t>第一部以“法典”命名</a:t>
            </a:r>
            <a:r>
              <a:rPr lang="zh-CN" altLang="en-US" sz="1600" dirty="0"/>
              <a:t>的法律，是新时代我国社会主义法治建设的重大成果。</a:t>
            </a:r>
            <a:endParaRPr lang="zh-CN" altLang="en-US" sz="1600" kern="0" dirty="0">
              <a:latin typeface="仿宋_GB2312" panose="02010609030101010101" pitchFamily="49" charset="-122"/>
              <a:ea typeface="微软雅黑" panose="020B0503020204020204" pitchFamily="34" charset="-122"/>
            </a:endParaRPr>
          </a:p>
        </p:txBody>
      </p:sp>
      <p:sp>
        <p:nvSpPr>
          <p:cNvPr id="7" name="文本框 6">
            <a:extLst>
              <a:ext uri="{FF2B5EF4-FFF2-40B4-BE49-F238E27FC236}">
                <a16:creationId xmlns:a16="http://schemas.microsoft.com/office/drawing/2014/main" id="{8A00F2A4-126A-4265-B6A9-FA87C4B77244}"/>
              </a:ext>
            </a:extLst>
          </p:cNvPr>
          <p:cNvSpPr txBox="1"/>
          <p:nvPr/>
        </p:nvSpPr>
        <p:spPr>
          <a:xfrm>
            <a:off x="1099675" y="1775043"/>
            <a:ext cx="5621146" cy="46166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spcBef>
                <a:spcPct val="20000"/>
              </a:spcBef>
              <a:buFont typeface="华文新魏" panose="02010800040101010101" pitchFamily="2" charset="-122"/>
              <a:buNone/>
              <a:defRPr sz="2400" b="1" kern="0">
                <a:solidFill>
                  <a:schemeClr val="accent1"/>
                </a:solidFill>
                <a:latin typeface="等线" panose="02010600030101010101" pitchFamily="2" charset="-122"/>
                <a:ea typeface="微软雅黑" panose="020B0503020204020204" pitchFamily="34" charset="-122"/>
              </a:defRPr>
            </a:lvl1pPr>
            <a:lvl2pPr marL="742950" indent="-287338">
              <a:spcBef>
                <a:spcPct val="20000"/>
              </a:spcBef>
              <a:buFont typeface="华文新魏" panose="02010800040101010101" pitchFamily="2" charset="-122"/>
              <a:buChar char="–"/>
              <a:defRPr sz="3700">
                <a:latin typeface="华文新魏" panose="02010800040101010101" pitchFamily="2" charset="-122"/>
              </a:defRPr>
            </a:lvl2pPr>
            <a:lvl3pPr marL="1143000" indent="-228600">
              <a:spcBef>
                <a:spcPct val="20000"/>
              </a:spcBef>
              <a:buFont typeface="华文新魏" panose="02010800040101010101" pitchFamily="2" charset="-122"/>
              <a:buChar char="•"/>
              <a:defRPr sz="3200">
                <a:latin typeface="华文新魏" panose="02010800040101010101" pitchFamily="2" charset="-122"/>
              </a:defRPr>
            </a:lvl3pPr>
            <a:lvl4pPr marL="1600200" indent="-230188">
              <a:spcBef>
                <a:spcPct val="20000"/>
              </a:spcBef>
              <a:buFont typeface="华文新魏" panose="02010800040101010101" pitchFamily="2" charset="-122"/>
              <a:buChar char="–"/>
              <a:defRPr sz="2700">
                <a:latin typeface="华文新魏" panose="02010800040101010101" pitchFamily="2" charset="-122"/>
              </a:defRPr>
            </a:lvl4pPr>
            <a:lvl5pPr marL="2058988" indent="-230188">
              <a:spcBef>
                <a:spcPct val="20000"/>
              </a:spcBef>
              <a:buFont typeface="华文新魏" panose="02010800040101010101" pitchFamily="2" charset="-122"/>
              <a:buChar char="»"/>
              <a:defRPr sz="2700">
                <a:latin typeface="华文新魏" panose="02010800040101010101" pitchFamily="2" charset="-122"/>
              </a:defRPr>
            </a:lvl5pPr>
            <a:lvl6pPr marL="2516188" indent="-230188" eaLnBrk="0" fontAlgn="base" hangingPunct="0">
              <a:spcBef>
                <a:spcPct val="20000"/>
              </a:spcBef>
              <a:spcAft>
                <a:spcPct val="0"/>
              </a:spcAft>
              <a:buFont typeface="华文新魏" panose="02010800040101010101" pitchFamily="2" charset="-122"/>
              <a:buChar char="»"/>
              <a:defRPr sz="2700">
                <a:latin typeface="华文新魏" panose="02010800040101010101" pitchFamily="2" charset="-122"/>
              </a:defRPr>
            </a:lvl6pPr>
            <a:lvl7pPr marL="2973388" indent="-230188" eaLnBrk="0" fontAlgn="base" hangingPunct="0">
              <a:spcBef>
                <a:spcPct val="20000"/>
              </a:spcBef>
              <a:spcAft>
                <a:spcPct val="0"/>
              </a:spcAft>
              <a:buFont typeface="华文新魏" panose="02010800040101010101" pitchFamily="2" charset="-122"/>
              <a:buChar char="»"/>
              <a:defRPr sz="2700">
                <a:latin typeface="华文新魏" panose="02010800040101010101" pitchFamily="2" charset="-122"/>
              </a:defRPr>
            </a:lvl7pPr>
            <a:lvl8pPr marL="3430588" indent="-230188" eaLnBrk="0" fontAlgn="base" hangingPunct="0">
              <a:spcBef>
                <a:spcPct val="20000"/>
              </a:spcBef>
              <a:spcAft>
                <a:spcPct val="0"/>
              </a:spcAft>
              <a:buFont typeface="华文新魏" panose="02010800040101010101" pitchFamily="2" charset="-122"/>
              <a:buChar char="»"/>
              <a:defRPr sz="2700">
                <a:latin typeface="华文新魏" panose="02010800040101010101" pitchFamily="2" charset="-122"/>
              </a:defRPr>
            </a:lvl8pPr>
            <a:lvl9pPr marL="3887788" indent="-230188" eaLnBrk="0" fontAlgn="base" hangingPunct="0">
              <a:spcBef>
                <a:spcPct val="20000"/>
              </a:spcBef>
              <a:spcAft>
                <a:spcPct val="0"/>
              </a:spcAft>
              <a:buFont typeface="华文新魏" panose="02010800040101010101" pitchFamily="2" charset="-122"/>
              <a:buChar char="»"/>
              <a:defRPr sz="2700">
                <a:latin typeface="华文新魏" panose="02010800040101010101" pitchFamily="2" charset="-122"/>
              </a:defRPr>
            </a:lvl9pPr>
          </a:lstStyle>
          <a:p>
            <a:r>
              <a:rPr lang="en-US" altLang="zh-CN" dirty="0">
                <a:latin typeface="仿宋_GB2312" panose="02010609030101010101" pitchFamily="49" charset="-122"/>
              </a:rPr>
              <a:t>《</a:t>
            </a:r>
            <a:r>
              <a:rPr lang="zh-CN" altLang="en-US" dirty="0">
                <a:latin typeface="仿宋_GB2312" panose="02010609030101010101" pitchFamily="49" charset="-122"/>
              </a:rPr>
              <a:t>中华人民共和国民法典</a:t>
            </a:r>
            <a:r>
              <a:rPr lang="en-US" altLang="zh-CN" dirty="0">
                <a:latin typeface="仿宋_GB2312" panose="02010609030101010101" pitchFamily="49" charset="-122"/>
              </a:rPr>
              <a:t>》</a:t>
            </a:r>
            <a:endParaRPr lang="zh-CN" altLang="en-US" dirty="0">
              <a:latin typeface="仿宋_GB2312" panose="02010609030101010101" pitchFamily="49" charset="-122"/>
            </a:endParaRPr>
          </a:p>
        </p:txBody>
      </p:sp>
      <p:sp>
        <p:nvSpPr>
          <p:cNvPr id="9" name="矩形 8">
            <a:extLst>
              <a:ext uri="{FF2B5EF4-FFF2-40B4-BE49-F238E27FC236}">
                <a16:creationId xmlns:a16="http://schemas.microsoft.com/office/drawing/2014/main" id="{D7275A26-EA96-44D3-B616-BC6247E8B468}"/>
              </a:ext>
            </a:extLst>
          </p:cNvPr>
          <p:cNvSpPr/>
          <p:nvPr/>
        </p:nvSpPr>
        <p:spPr>
          <a:xfrm>
            <a:off x="1356033" y="3444421"/>
            <a:ext cx="9407705" cy="728982"/>
          </a:xfrm>
          <a:prstGeom prst="rect">
            <a:avLst/>
          </a:prstGeom>
        </p:spPr>
        <p:txBody>
          <a:bodyPr wrap="square">
            <a:spAutoFit/>
          </a:bodyPr>
          <a:lstStyle/>
          <a:p>
            <a:pPr algn="just">
              <a:lnSpc>
                <a:spcPct val="120000"/>
              </a:lnSpc>
              <a:spcAft>
                <a:spcPts val="1000"/>
              </a:spcAft>
            </a:pPr>
            <a:r>
              <a:rPr lang="zh-CN" altLang="en-US" dirty="0"/>
              <a:t>在中国特色社会主义法律体系中具有重要地位，是一部</a:t>
            </a:r>
            <a:r>
              <a:rPr lang="zh-CN" altLang="en-US" b="1" dirty="0">
                <a:solidFill>
                  <a:srgbClr val="00B050"/>
                </a:solidFill>
              </a:rPr>
              <a:t>固根本、稳预期、利长远</a:t>
            </a:r>
            <a:r>
              <a:rPr lang="zh-CN" altLang="en-US" dirty="0"/>
              <a:t>的基础性法律</a:t>
            </a:r>
            <a:r>
              <a:rPr lang="en-US" altLang="zh-CN" dirty="0"/>
              <a:t>.</a:t>
            </a:r>
            <a:endParaRPr lang="zh-CN" altLang="en-US" kern="0" dirty="0">
              <a:latin typeface="仿宋_GB2312" panose="02010609030101010101" pitchFamily="49" charset="-122"/>
              <a:ea typeface="微软雅黑" panose="020B0503020204020204" pitchFamily="34" charset="-122"/>
            </a:endParaRPr>
          </a:p>
        </p:txBody>
      </p:sp>
      <p:sp>
        <p:nvSpPr>
          <p:cNvPr id="10" name="文本框 9">
            <a:extLst>
              <a:ext uri="{FF2B5EF4-FFF2-40B4-BE49-F238E27FC236}">
                <a16:creationId xmlns:a16="http://schemas.microsoft.com/office/drawing/2014/main" id="{BF9A5DD9-B821-463D-9EF8-7E0EA0159BE7}"/>
              </a:ext>
            </a:extLst>
          </p:cNvPr>
          <p:cNvSpPr txBox="1"/>
          <p:nvPr/>
        </p:nvSpPr>
        <p:spPr>
          <a:xfrm>
            <a:off x="1099675" y="2974223"/>
            <a:ext cx="5621146" cy="46166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spcBef>
                <a:spcPct val="20000"/>
              </a:spcBef>
              <a:buFont typeface="华文新魏" panose="02010800040101010101" pitchFamily="2" charset="-122"/>
              <a:buNone/>
              <a:defRPr sz="2400" b="1" kern="0">
                <a:solidFill>
                  <a:schemeClr val="accent1"/>
                </a:solidFill>
                <a:latin typeface="等线" panose="02010600030101010101" pitchFamily="2" charset="-122"/>
                <a:ea typeface="微软雅黑" panose="020B0503020204020204" pitchFamily="34" charset="-122"/>
              </a:defRPr>
            </a:lvl1pPr>
            <a:lvl2pPr marL="742950" indent="-287338">
              <a:spcBef>
                <a:spcPct val="20000"/>
              </a:spcBef>
              <a:buFont typeface="华文新魏" panose="02010800040101010101" pitchFamily="2" charset="-122"/>
              <a:buChar char="–"/>
              <a:defRPr sz="3700">
                <a:latin typeface="华文新魏" panose="02010800040101010101" pitchFamily="2" charset="-122"/>
              </a:defRPr>
            </a:lvl2pPr>
            <a:lvl3pPr marL="1143000" indent="-228600">
              <a:spcBef>
                <a:spcPct val="20000"/>
              </a:spcBef>
              <a:buFont typeface="华文新魏" panose="02010800040101010101" pitchFamily="2" charset="-122"/>
              <a:buChar char="•"/>
              <a:defRPr sz="3200">
                <a:latin typeface="华文新魏" panose="02010800040101010101" pitchFamily="2" charset="-122"/>
              </a:defRPr>
            </a:lvl3pPr>
            <a:lvl4pPr marL="1600200" indent="-230188">
              <a:spcBef>
                <a:spcPct val="20000"/>
              </a:spcBef>
              <a:buFont typeface="华文新魏" panose="02010800040101010101" pitchFamily="2" charset="-122"/>
              <a:buChar char="–"/>
              <a:defRPr sz="2700">
                <a:latin typeface="华文新魏" panose="02010800040101010101" pitchFamily="2" charset="-122"/>
              </a:defRPr>
            </a:lvl4pPr>
            <a:lvl5pPr marL="2058988" indent="-230188">
              <a:spcBef>
                <a:spcPct val="20000"/>
              </a:spcBef>
              <a:buFont typeface="华文新魏" panose="02010800040101010101" pitchFamily="2" charset="-122"/>
              <a:buChar char="»"/>
              <a:defRPr sz="2700">
                <a:latin typeface="华文新魏" panose="02010800040101010101" pitchFamily="2" charset="-122"/>
              </a:defRPr>
            </a:lvl5pPr>
            <a:lvl6pPr marL="2516188" indent="-230188" eaLnBrk="0" fontAlgn="base" hangingPunct="0">
              <a:spcBef>
                <a:spcPct val="20000"/>
              </a:spcBef>
              <a:spcAft>
                <a:spcPct val="0"/>
              </a:spcAft>
              <a:buFont typeface="华文新魏" panose="02010800040101010101" pitchFamily="2" charset="-122"/>
              <a:buChar char="»"/>
              <a:defRPr sz="2700">
                <a:latin typeface="华文新魏" panose="02010800040101010101" pitchFamily="2" charset="-122"/>
              </a:defRPr>
            </a:lvl6pPr>
            <a:lvl7pPr marL="2973388" indent="-230188" eaLnBrk="0" fontAlgn="base" hangingPunct="0">
              <a:spcBef>
                <a:spcPct val="20000"/>
              </a:spcBef>
              <a:spcAft>
                <a:spcPct val="0"/>
              </a:spcAft>
              <a:buFont typeface="华文新魏" panose="02010800040101010101" pitchFamily="2" charset="-122"/>
              <a:buChar char="»"/>
              <a:defRPr sz="2700">
                <a:latin typeface="华文新魏" panose="02010800040101010101" pitchFamily="2" charset="-122"/>
              </a:defRPr>
            </a:lvl7pPr>
            <a:lvl8pPr marL="3430588" indent="-230188" eaLnBrk="0" fontAlgn="base" hangingPunct="0">
              <a:spcBef>
                <a:spcPct val="20000"/>
              </a:spcBef>
              <a:spcAft>
                <a:spcPct val="0"/>
              </a:spcAft>
              <a:buFont typeface="华文新魏" panose="02010800040101010101" pitchFamily="2" charset="-122"/>
              <a:buChar char="»"/>
              <a:defRPr sz="2700">
                <a:latin typeface="华文新魏" panose="02010800040101010101" pitchFamily="2" charset="-122"/>
              </a:defRPr>
            </a:lvl8pPr>
            <a:lvl9pPr marL="3887788" indent="-230188" eaLnBrk="0" fontAlgn="base" hangingPunct="0">
              <a:spcBef>
                <a:spcPct val="20000"/>
              </a:spcBef>
              <a:spcAft>
                <a:spcPct val="0"/>
              </a:spcAft>
              <a:buFont typeface="华文新魏" panose="02010800040101010101" pitchFamily="2" charset="-122"/>
              <a:buChar char="»"/>
              <a:defRPr sz="2700">
                <a:latin typeface="华文新魏" panose="02010800040101010101" pitchFamily="2" charset="-122"/>
              </a:defRPr>
            </a:lvl9pPr>
          </a:lstStyle>
          <a:p>
            <a:r>
              <a:rPr lang="en-US" altLang="zh-CN" dirty="0">
                <a:latin typeface="仿宋_GB2312" panose="02010609030101010101" pitchFamily="49" charset="-122"/>
              </a:rPr>
              <a:t>《</a:t>
            </a:r>
            <a:r>
              <a:rPr lang="zh-CN" altLang="en-US" dirty="0">
                <a:latin typeface="仿宋_GB2312" panose="02010609030101010101" pitchFamily="49" charset="-122"/>
              </a:rPr>
              <a:t>中华人民共和国民法典</a:t>
            </a:r>
            <a:r>
              <a:rPr lang="en-US" altLang="zh-CN" dirty="0">
                <a:latin typeface="仿宋_GB2312" panose="02010609030101010101" pitchFamily="49" charset="-122"/>
              </a:rPr>
              <a:t>》</a:t>
            </a:r>
            <a:endParaRPr lang="zh-CN" altLang="en-US" dirty="0">
              <a:latin typeface="仿宋_GB2312" panose="02010609030101010101" pitchFamily="49" charset="-122"/>
            </a:endParaRPr>
          </a:p>
        </p:txBody>
      </p:sp>
      <p:sp>
        <p:nvSpPr>
          <p:cNvPr id="11" name="矩形 10">
            <a:extLst>
              <a:ext uri="{FF2B5EF4-FFF2-40B4-BE49-F238E27FC236}">
                <a16:creationId xmlns:a16="http://schemas.microsoft.com/office/drawing/2014/main" id="{E4A0FEAB-3897-447F-BC8A-6C32AC6A6D33}"/>
              </a:ext>
            </a:extLst>
          </p:cNvPr>
          <p:cNvSpPr/>
          <p:nvPr/>
        </p:nvSpPr>
        <p:spPr>
          <a:xfrm>
            <a:off x="1315073" y="4173403"/>
            <a:ext cx="442290" cy="442290"/>
          </a:xfrm>
          <a:prstGeom prst="rect">
            <a:avLst/>
          </a:prstGeom>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t>对</a:t>
            </a:r>
          </a:p>
        </p:txBody>
      </p:sp>
      <p:sp>
        <p:nvSpPr>
          <p:cNvPr id="12" name="矩形 11">
            <a:extLst>
              <a:ext uri="{FF2B5EF4-FFF2-40B4-BE49-F238E27FC236}">
                <a16:creationId xmlns:a16="http://schemas.microsoft.com/office/drawing/2014/main" id="{F18D452E-1371-4D56-BFFA-72E3E6E4E928}"/>
              </a:ext>
            </a:extLst>
          </p:cNvPr>
          <p:cNvSpPr/>
          <p:nvPr/>
        </p:nvSpPr>
        <p:spPr>
          <a:xfrm>
            <a:off x="1879713" y="4209882"/>
            <a:ext cx="5032147" cy="369332"/>
          </a:xfrm>
          <a:prstGeom prst="rect">
            <a:avLst/>
          </a:prstGeom>
        </p:spPr>
        <p:txBody>
          <a:bodyPr wrap="none">
            <a:spAutoFit/>
          </a:bodyPr>
          <a:lstStyle/>
          <a:p>
            <a:r>
              <a:rPr lang="zh-CN" altLang="en-US" b="0" i="0" dirty="0">
                <a:solidFill>
                  <a:srgbClr val="444444"/>
                </a:solidFill>
                <a:effectLst/>
                <a:latin typeface="微软雅黑" panose="020B0503020204020204" pitchFamily="34" charset="-122"/>
                <a:ea typeface="微软雅黑" panose="020B0503020204020204" pitchFamily="34" charset="-122"/>
              </a:rPr>
              <a:t>推进全面依法治国、加快建设社会主义法治国家</a:t>
            </a:r>
            <a:endParaRPr lang="zh-CN" altLang="en-US" dirty="0"/>
          </a:p>
        </p:txBody>
      </p:sp>
      <p:sp>
        <p:nvSpPr>
          <p:cNvPr id="13" name="矩形 12">
            <a:extLst>
              <a:ext uri="{FF2B5EF4-FFF2-40B4-BE49-F238E27FC236}">
                <a16:creationId xmlns:a16="http://schemas.microsoft.com/office/drawing/2014/main" id="{FF973C23-C6C5-4425-AADA-63FC1EBDDC33}"/>
              </a:ext>
            </a:extLst>
          </p:cNvPr>
          <p:cNvSpPr/>
          <p:nvPr/>
        </p:nvSpPr>
        <p:spPr>
          <a:xfrm>
            <a:off x="1315073" y="4689773"/>
            <a:ext cx="442290" cy="442290"/>
          </a:xfrm>
          <a:prstGeom prst="rect">
            <a:avLst/>
          </a:prstGeom>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t>对</a:t>
            </a:r>
          </a:p>
        </p:txBody>
      </p:sp>
      <p:sp>
        <p:nvSpPr>
          <p:cNvPr id="14" name="矩形 13">
            <a:extLst>
              <a:ext uri="{FF2B5EF4-FFF2-40B4-BE49-F238E27FC236}">
                <a16:creationId xmlns:a16="http://schemas.microsoft.com/office/drawing/2014/main" id="{4281A772-4388-4345-B56F-F9E7411FED17}"/>
              </a:ext>
            </a:extLst>
          </p:cNvPr>
          <p:cNvSpPr/>
          <p:nvPr/>
        </p:nvSpPr>
        <p:spPr>
          <a:xfrm>
            <a:off x="1879713" y="4726252"/>
            <a:ext cx="5493812" cy="369332"/>
          </a:xfrm>
          <a:prstGeom prst="rect">
            <a:avLst/>
          </a:prstGeom>
        </p:spPr>
        <p:txBody>
          <a:bodyPr wrap="none">
            <a:spAutoFit/>
          </a:bodyPr>
          <a:lstStyle/>
          <a:p>
            <a:r>
              <a:rPr lang="zh-CN" altLang="en-US" dirty="0"/>
              <a:t>发展社会主义市场经济、巩固社会主义基本经济制度</a:t>
            </a:r>
          </a:p>
        </p:txBody>
      </p:sp>
      <p:sp>
        <p:nvSpPr>
          <p:cNvPr id="15" name="矩形 14">
            <a:extLst>
              <a:ext uri="{FF2B5EF4-FFF2-40B4-BE49-F238E27FC236}">
                <a16:creationId xmlns:a16="http://schemas.microsoft.com/office/drawing/2014/main" id="{8D90E571-8683-4AD7-8A81-9AD3FA4153F1}"/>
              </a:ext>
            </a:extLst>
          </p:cNvPr>
          <p:cNvSpPr/>
          <p:nvPr/>
        </p:nvSpPr>
        <p:spPr>
          <a:xfrm>
            <a:off x="1315073" y="5203801"/>
            <a:ext cx="442290" cy="442290"/>
          </a:xfrm>
          <a:prstGeom prst="rect">
            <a:avLst/>
          </a:prstGeom>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t>对</a:t>
            </a:r>
          </a:p>
        </p:txBody>
      </p:sp>
      <p:sp>
        <p:nvSpPr>
          <p:cNvPr id="16" name="矩形 15">
            <a:extLst>
              <a:ext uri="{FF2B5EF4-FFF2-40B4-BE49-F238E27FC236}">
                <a16:creationId xmlns:a16="http://schemas.microsoft.com/office/drawing/2014/main" id="{9FB99DE8-F63E-4F29-A3BC-6D17743C25FD}"/>
              </a:ext>
            </a:extLst>
          </p:cNvPr>
          <p:cNvSpPr/>
          <p:nvPr/>
        </p:nvSpPr>
        <p:spPr>
          <a:xfrm>
            <a:off x="1879713" y="5240280"/>
            <a:ext cx="7802136" cy="369332"/>
          </a:xfrm>
          <a:prstGeom prst="rect">
            <a:avLst/>
          </a:prstGeom>
        </p:spPr>
        <p:txBody>
          <a:bodyPr wrap="none">
            <a:spAutoFit/>
          </a:bodyPr>
          <a:lstStyle/>
          <a:p>
            <a:r>
              <a:rPr lang="zh-CN" altLang="en-US" dirty="0"/>
              <a:t>坚持以人民为中心的发展思想、依法维护人民权益、推动我国人权事业发展</a:t>
            </a:r>
          </a:p>
        </p:txBody>
      </p:sp>
      <p:sp>
        <p:nvSpPr>
          <p:cNvPr id="17" name="矩形 16">
            <a:extLst>
              <a:ext uri="{FF2B5EF4-FFF2-40B4-BE49-F238E27FC236}">
                <a16:creationId xmlns:a16="http://schemas.microsoft.com/office/drawing/2014/main" id="{735DA4D5-2F45-4F86-9A6C-E3A232CDB359}"/>
              </a:ext>
            </a:extLst>
          </p:cNvPr>
          <p:cNvSpPr/>
          <p:nvPr/>
        </p:nvSpPr>
        <p:spPr>
          <a:xfrm>
            <a:off x="1315073" y="5717829"/>
            <a:ext cx="442290" cy="442290"/>
          </a:xfrm>
          <a:prstGeom prst="rect">
            <a:avLst/>
          </a:prstGeom>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a:t>对</a:t>
            </a:r>
          </a:p>
        </p:txBody>
      </p:sp>
      <p:sp>
        <p:nvSpPr>
          <p:cNvPr id="18" name="矩形 17">
            <a:extLst>
              <a:ext uri="{FF2B5EF4-FFF2-40B4-BE49-F238E27FC236}">
                <a16:creationId xmlns:a16="http://schemas.microsoft.com/office/drawing/2014/main" id="{E7D01411-E864-4C9A-A67C-9ACAE8572C09}"/>
              </a:ext>
            </a:extLst>
          </p:cNvPr>
          <p:cNvSpPr/>
          <p:nvPr/>
        </p:nvSpPr>
        <p:spPr>
          <a:xfrm>
            <a:off x="1879713" y="5754308"/>
            <a:ext cx="5724644" cy="369332"/>
          </a:xfrm>
          <a:prstGeom prst="rect">
            <a:avLst/>
          </a:prstGeom>
        </p:spPr>
        <p:txBody>
          <a:bodyPr wrap="none">
            <a:spAutoFit/>
          </a:bodyPr>
          <a:lstStyle/>
          <a:p>
            <a:r>
              <a:rPr lang="zh-CN" altLang="en-US" dirty="0"/>
              <a:t>推进国家治理体系和治理能力现代化</a:t>
            </a:r>
            <a:r>
              <a:rPr lang="zh-CN" altLang="en-US" b="1" dirty="0">
                <a:solidFill>
                  <a:srgbClr val="C00000"/>
                </a:solidFill>
              </a:rPr>
              <a:t>都具有重大意义。</a:t>
            </a:r>
          </a:p>
        </p:txBody>
      </p:sp>
      <p:sp>
        <p:nvSpPr>
          <p:cNvPr id="19" name="矩形 18">
            <a:extLst>
              <a:ext uri="{FF2B5EF4-FFF2-40B4-BE49-F238E27FC236}">
                <a16:creationId xmlns:a16="http://schemas.microsoft.com/office/drawing/2014/main" id="{B6F54960-BBE9-413A-87B2-8FC62DFD05BC}"/>
              </a:ext>
            </a:extLst>
          </p:cNvPr>
          <p:cNvSpPr/>
          <p:nvPr/>
        </p:nvSpPr>
        <p:spPr>
          <a:xfrm>
            <a:off x="11844339" y="6027340"/>
            <a:ext cx="347662" cy="3448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7" name="组合 26">
            <a:extLst>
              <a:ext uri="{FF2B5EF4-FFF2-40B4-BE49-F238E27FC236}">
                <a16:creationId xmlns:a16="http://schemas.microsoft.com/office/drawing/2014/main" id="{256B08E7-66CF-4DE6-B87B-5BF3074A1D0B}"/>
              </a:ext>
            </a:extLst>
          </p:cNvPr>
          <p:cNvGrpSpPr/>
          <p:nvPr/>
        </p:nvGrpSpPr>
        <p:grpSpPr>
          <a:xfrm>
            <a:off x="4581190" y="1061384"/>
            <a:ext cx="646331" cy="646331"/>
            <a:chOff x="4950625" y="833463"/>
            <a:chExt cx="646331" cy="646331"/>
          </a:xfrm>
        </p:grpSpPr>
        <p:sp>
          <p:nvSpPr>
            <p:cNvPr id="20" name="矩形 19">
              <a:extLst>
                <a:ext uri="{FF2B5EF4-FFF2-40B4-BE49-F238E27FC236}">
                  <a16:creationId xmlns:a16="http://schemas.microsoft.com/office/drawing/2014/main" id="{A36AC2DD-196B-4D62-8037-D46E4BA0868D}"/>
                </a:ext>
              </a:extLst>
            </p:cNvPr>
            <p:cNvSpPr/>
            <p:nvPr/>
          </p:nvSpPr>
          <p:spPr>
            <a:xfrm>
              <a:off x="4989745" y="874325"/>
              <a:ext cx="568093" cy="568093"/>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3" name="直接连接符 22">
              <a:extLst>
                <a:ext uri="{FF2B5EF4-FFF2-40B4-BE49-F238E27FC236}">
                  <a16:creationId xmlns:a16="http://schemas.microsoft.com/office/drawing/2014/main" id="{EA9F85F4-126B-425A-B951-AFAB6A4D2EDE}"/>
                </a:ext>
              </a:extLst>
            </p:cNvPr>
            <p:cNvCxnSpPr>
              <a:stCxn id="20" idx="0"/>
              <a:endCxn id="20" idx="2"/>
            </p:cNvCxnSpPr>
            <p:nvPr/>
          </p:nvCxnSpPr>
          <p:spPr>
            <a:xfrm>
              <a:off x="5273792" y="874325"/>
              <a:ext cx="0" cy="568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id="{EC9FCB11-7E00-4FAB-9D44-81FA25BE947C}"/>
                </a:ext>
              </a:extLst>
            </p:cNvPr>
            <p:cNvCxnSpPr>
              <a:stCxn id="20" idx="1"/>
              <a:endCxn id="20" idx="3"/>
            </p:cNvCxnSpPr>
            <p:nvPr/>
          </p:nvCxnSpPr>
          <p:spPr>
            <a:xfrm>
              <a:off x="4989745" y="1158372"/>
              <a:ext cx="568093"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a16="http://schemas.microsoft.com/office/drawing/2014/main" id="{08844CDA-0B72-43BB-A098-C09CD40DF737}"/>
                </a:ext>
              </a:extLst>
            </p:cNvPr>
            <p:cNvSpPr txBox="1"/>
            <p:nvPr/>
          </p:nvSpPr>
          <p:spPr>
            <a:xfrm>
              <a:off x="4950625" y="833463"/>
              <a:ext cx="646331" cy="646331"/>
            </a:xfrm>
            <a:prstGeom prst="rect">
              <a:avLst/>
            </a:prstGeom>
            <a:noFill/>
          </p:spPr>
          <p:txBody>
            <a:bodyPr wrap="none" rtlCol="0">
              <a:spAutoFit/>
            </a:bodyPr>
            <a:lstStyle/>
            <a:p>
              <a:r>
                <a:rPr lang="zh-CN" altLang="en-US" sz="3600" b="1" dirty="0">
                  <a:solidFill>
                    <a:schemeClr val="accent6"/>
                  </a:solidFill>
                </a:rPr>
                <a:t>重</a:t>
              </a:r>
            </a:p>
          </p:txBody>
        </p:sp>
      </p:grpSp>
      <p:grpSp>
        <p:nvGrpSpPr>
          <p:cNvPr id="28" name="组合 27">
            <a:extLst>
              <a:ext uri="{FF2B5EF4-FFF2-40B4-BE49-F238E27FC236}">
                <a16:creationId xmlns:a16="http://schemas.microsoft.com/office/drawing/2014/main" id="{7C52BB06-0024-47AB-85AB-4BE0895D4442}"/>
              </a:ext>
            </a:extLst>
          </p:cNvPr>
          <p:cNvGrpSpPr/>
          <p:nvPr/>
        </p:nvGrpSpPr>
        <p:grpSpPr>
          <a:xfrm>
            <a:off x="5481190" y="1061384"/>
            <a:ext cx="646331" cy="646331"/>
            <a:chOff x="4950625" y="833463"/>
            <a:chExt cx="646331" cy="646331"/>
          </a:xfrm>
        </p:grpSpPr>
        <p:sp>
          <p:nvSpPr>
            <p:cNvPr id="29" name="矩形 28">
              <a:extLst>
                <a:ext uri="{FF2B5EF4-FFF2-40B4-BE49-F238E27FC236}">
                  <a16:creationId xmlns:a16="http://schemas.microsoft.com/office/drawing/2014/main" id="{80107A8A-F8C3-4FF9-B4B2-1DB1BFF4B3B8}"/>
                </a:ext>
              </a:extLst>
            </p:cNvPr>
            <p:cNvSpPr/>
            <p:nvPr/>
          </p:nvSpPr>
          <p:spPr>
            <a:xfrm>
              <a:off x="4989745" y="874325"/>
              <a:ext cx="568093" cy="568093"/>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30" name="直接连接符 29">
              <a:extLst>
                <a:ext uri="{FF2B5EF4-FFF2-40B4-BE49-F238E27FC236}">
                  <a16:creationId xmlns:a16="http://schemas.microsoft.com/office/drawing/2014/main" id="{49E3E274-3D21-4810-BAAA-DD8CF07F1C90}"/>
                </a:ext>
              </a:extLst>
            </p:cNvPr>
            <p:cNvCxnSpPr>
              <a:stCxn id="29" idx="0"/>
              <a:endCxn id="29" idx="2"/>
            </p:cNvCxnSpPr>
            <p:nvPr/>
          </p:nvCxnSpPr>
          <p:spPr>
            <a:xfrm>
              <a:off x="5273792" y="874325"/>
              <a:ext cx="0" cy="568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id="{9D7788A6-FEBB-47E8-A935-DAAA23837E57}"/>
                </a:ext>
              </a:extLst>
            </p:cNvPr>
            <p:cNvCxnSpPr>
              <a:stCxn id="29" idx="1"/>
              <a:endCxn id="29" idx="3"/>
            </p:cNvCxnSpPr>
            <p:nvPr/>
          </p:nvCxnSpPr>
          <p:spPr>
            <a:xfrm>
              <a:off x="4989745" y="1158372"/>
              <a:ext cx="568093"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id="{99210520-E0A7-4FCC-9516-BD89FE0D3FBB}"/>
                </a:ext>
              </a:extLst>
            </p:cNvPr>
            <p:cNvSpPr txBox="1"/>
            <p:nvPr/>
          </p:nvSpPr>
          <p:spPr>
            <a:xfrm>
              <a:off x="4950625" y="833463"/>
              <a:ext cx="646331" cy="646331"/>
            </a:xfrm>
            <a:prstGeom prst="rect">
              <a:avLst/>
            </a:prstGeom>
            <a:noFill/>
          </p:spPr>
          <p:txBody>
            <a:bodyPr wrap="none" rtlCol="0">
              <a:spAutoFit/>
            </a:bodyPr>
            <a:lstStyle/>
            <a:p>
              <a:r>
                <a:rPr lang="zh-CN" altLang="en-US" sz="3600" b="1" dirty="0">
                  <a:solidFill>
                    <a:schemeClr val="accent6"/>
                  </a:solidFill>
                </a:rPr>
                <a:t>要</a:t>
              </a:r>
            </a:p>
          </p:txBody>
        </p:sp>
      </p:grpSp>
      <p:grpSp>
        <p:nvGrpSpPr>
          <p:cNvPr id="33" name="组合 32">
            <a:extLst>
              <a:ext uri="{FF2B5EF4-FFF2-40B4-BE49-F238E27FC236}">
                <a16:creationId xmlns:a16="http://schemas.microsoft.com/office/drawing/2014/main" id="{BE82CA46-049C-4C94-A76A-D2CEAFEACEFC}"/>
              </a:ext>
            </a:extLst>
          </p:cNvPr>
          <p:cNvGrpSpPr/>
          <p:nvPr/>
        </p:nvGrpSpPr>
        <p:grpSpPr>
          <a:xfrm>
            <a:off x="6381190" y="1061384"/>
            <a:ext cx="646331" cy="646331"/>
            <a:chOff x="4950625" y="833463"/>
            <a:chExt cx="646331" cy="646331"/>
          </a:xfrm>
        </p:grpSpPr>
        <p:sp>
          <p:nvSpPr>
            <p:cNvPr id="34" name="矩形 33">
              <a:extLst>
                <a:ext uri="{FF2B5EF4-FFF2-40B4-BE49-F238E27FC236}">
                  <a16:creationId xmlns:a16="http://schemas.microsoft.com/office/drawing/2014/main" id="{38DD56FA-3EF0-4947-A9E8-222E38B57E58}"/>
                </a:ext>
              </a:extLst>
            </p:cNvPr>
            <p:cNvSpPr/>
            <p:nvPr/>
          </p:nvSpPr>
          <p:spPr>
            <a:xfrm>
              <a:off x="4989745" y="874325"/>
              <a:ext cx="568093" cy="568093"/>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35" name="直接连接符 34">
              <a:extLst>
                <a:ext uri="{FF2B5EF4-FFF2-40B4-BE49-F238E27FC236}">
                  <a16:creationId xmlns:a16="http://schemas.microsoft.com/office/drawing/2014/main" id="{999869DB-676A-4796-9513-D759190D06F7}"/>
                </a:ext>
              </a:extLst>
            </p:cNvPr>
            <p:cNvCxnSpPr>
              <a:stCxn id="34" idx="0"/>
              <a:endCxn id="34" idx="2"/>
            </p:cNvCxnSpPr>
            <p:nvPr/>
          </p:nvCxnSpPr>
          <p:spPr>
            <a:xfrm>
              <a:off x="5273792" y="874325"/>
              <a:ext cx="0" cy="568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id="{E9F0A4FF-4DBF-4B2E-AFCC-8C9D46B8EED3}"/>
                </a:ext>
              </a:extLst>
            </p:cNvPr>
            <p:cNvCxnSpPr>
              <a:stCxn id="34" idx="1"/>
              <a:endCxn id="34" idx="3"/>
            </p:cNvCxnSpPr>
            <p:nvPr/>
          </p:nvCxnSpPr>
          <p:spPr>
            <a:xfrm>
              <a:off x="4989745" y="1158372"/>
              <a:ext cx="568093" cy="0"/>
            </a:xfrm>
            <a:prstGeom prst="line">
              <a:avLst/>
            </a:prstGeom>
          </p:spPr>
          <p:style>
            <a:lnRef idx="1">
              <a:schemeClr val="accent1"/>
            </a:lnRef>
            <a:fillRef idx="0">
              <a:schemeClr val="accent1"/>
            </a:fillRef>
            <a:effectRef idx="0">
              <a:schemeClr val="accent1"/>
            </a:effectRef>
            <a:fontRef idx="minor">
              <a:schemeClr val="tx1"/>
            </a:fontRef>
          </p:style>
        </p:cxnSp>
        <p:sp>
          <p:nvSpPr>
            <p:cNvPr id="37" name="文本框 36">
              <a:extLst>
                <a:ext uri="{FF2B5EF4-FFF2-40B4-BE49-F238E27FC236}">
                  <a16:creationId xmlns:a16="http://schemas.microsoft.com/office/drawing/2014/main" id="{0A2C2E7D-138E-40C9-BDCD-2E843F54B16F}"/>
                </a:ext>
              </a:extLst>
            </p:cNvPr>
            <p:cNvSpPr txBox="1"/>
            <p:nvPr/>
          </p:nvSpPr>
          <p:spPr>
            <a:xfrm>
              <a:off x="4950625" y="833463"/>
              <a:ext cx="646331" cy="646331"/>
            </a:xfrm>
            <a:prstGeom prst="rect">
              <a:avLst/>
            </a:prstGeom>
            <a:noFill/>
          </p:spPr>
          <p:txBody>
            <a:bodyPr wrap="none" rtlCol="0">
              <a:spAutoFit/>
            </a:bodyPr>
            <a:lstStyle/>
            <a:p>
              <a:r>
                <a:rPr lang="zh-CN" altLang="en-US" sz="3600" b="1" dirty="0">
                  <a:solidFill>
                    <a:schemeClr val="accent6"/>
                  </a:solidFill>
                </a:rPr>
                <a:t>意</a:t>
              </a:r>
            </a:p>
          </p:txBody>
        </p:sp>
      </p:grpSp>
      <p:grpSp>
        <p:nvGrpSpPr>
          <p:cNvPr id="38" name="组合 37">
            <a:extLst>
              <a:ext uri="{FF2B5EF4-FFF2-40B4-BE49-F238E27FC236}">
                <a16:creationId xmlns:a16="http://schemas.microsoft.com/office/drawing/2014/main" id="{42C364AB-F133-4F75-9692-0B4592BBF737}"/>
              </a:ext>
            </a:extLst>
          </p:cNvPr>
          <p:cNvGrpSpPr/>
          <p:nvPr/>
        </p:nvGrpSpPr>
        <p:grpSpPr>
          <a:xfrm>
            <a:off x="7281191" y="1061384"/>
            <a:ext cx="646331" cy="646331"/>
            <a:chOff x="4950625" y="833463"/>
            <a:chExt cx="646331" cy="646331"/>
          </a:xfrm>
        </p:grpSpPr>
        <p:sp>
          <p:nvSpPr>
            <p:cNvPr id="39" name="矩形 38">
              <a:extLst>
                <a:ext uri="{FF2B5EF4-FFF2-40B4-BE49-F238E27FC236}">
                  <a16:creationId xmlns:a16="http://schemas.microsoft.com/office/drawing/2014/main" id="{20092D62-198C-4C91-83EC-4A41762BF48C}"/>
                </a:ext>
              </a:extLst>
            </p:cNvPr>
            <p:cNvSpPr/>
            <p:nvPr/>
          </p:nvSpPr>
          <p:spPr>
            <a:xfrm>
              <a:off x="4989745" y="874325"/>
              <a:ext cx="568093" cy="568093"/>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40" name="直接连接符 39">
              <a:extLst>
                <a:ext uri="{FF2B5EF4-FFF2-40B4-BE49-F238E27FC236}">
                  <a16:creationId xmlns:a16="http://schemas.microsoft.com/office/drawing/2014/main" id="{93AF108C-9A7A-411F-B7D0-07403CC1C751}"/>
                </a:ext>
              </a:extLst>
            </p:cNvPr>
            <p:cNvCxnSpPr>
              <a:stCxn id="39" idx="0"/>
              <a:endCxn id="39" idx="2"/>
            </p:cNvCxnSpPr>
            <p:nvPr/>
          </p:nvCxnSpPr>
          <p:spPr>
            <a:xfrm>
              <a:off x="5273792" y="874325"/>
              <a:ext cx="0" cy="568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id="{67BE0974-7947-4629-B50D-87F6AEE306FE}"/>
                </a:ext>
              </a:extLst>
            </p:cNvPr>
            <p:cNvCxnSpPr>
              <a:stCxn id="39" idx="1"/>
              <a:endCxn id="39" idx="3"/>
            </p:cNvCxnSpPr>
            <p:nvPr/>
          </p:nvCxnSpPr>
          <p:spPr>
            <a:xfrm>
              <a:off x="4989745" y="1158372"/>
              <a:ext cx="568093" cy="0"/>
            </a:xfrm>
            <a:prstGeom prst="line">
              <a:avLst/>
            </a:prstGeom>
          </p:spPr>
          <p:style>
            <a:lnRef idx="1">
              <a:schemeClr val="accent1"/>
            </a:lnRef>
            <a:fillRef idx="0">
              <a:schemeClr val="accent1"/>
            </a:fillRef>
            <a:effectRef idx="0">
              <a:schemeClr val="accent1"/>
            </a:effectRef>
            <a:fontRef idx="minor">
              <a:schemeClr val="tx1"/>
            </a:fontRef>
          </p:style>
        </p:cxnSp>
        <p:sp>
          <p:nvSpPr>
            <p:cNvPr id="42" name="文本框 41">
              <a:extLst>
                <a:ext uri="{FF2B5EF4-FFF2-40B4-BE49-F238E27FC236}">
                  <a16:creationId xmlns:a16="http://schemas.microsoft.com/office/drawing/2014/main" id="{AD30D0EB-646A-4BD5-9B1F-C5BFDED06D2E}"/>
                </a:ext>
              </a:extLst>
            </p:cNvPr>
            <p:cNvSpPr txBox="1"/>
            <p:nvPr/>
          </p:nvSpPr>
          <p:spPr>
            <a:xfrm>
              <a:off x="4950625" y="833463"/>
              <a:ext cx="646331" cy="646331"/>
            </a:xfrm>
            <a:prstGeom prst="rect">
              <a:avLst/>
            </a:prstGeom>
            <a:noFill/>
          </p:spPr>
          <p:txBody>
            <a:bodyPr wrap="none" rtlCol="0">
              <a:spAutoFit/>
            </a:bodyPr>
            <a:lstStyle/>
            <a:p>
              <a:r>
                <a:rPr lang="zh-CN" altLang="en-US" sz="3600" b="1" dirty="0">
                  <a:solidFill>
                    <a:schemeClr val="accent6"/>
                  </a:solidFill>
                </a:rPr>
                <a:t>义</a:t>
              </a:r>
            </a:p>
          </p:txBody>
        </p:sp>
      </p:grpSp>
      <p:grpSp>
        <p:nvGrpSpPr>
          <p:cNvPr id="43" name="组合 42">
            <a:extLst>
              <a:ext uri="{FF2B5EF4-FFF2-40B4-BE49-F238E27FC236}">
                <a16:creationId xmlns:a16="http://schemas.microsoft.com/office/drawing/2014/main" id="{CF03D476-61F4-4A13-8A1D-2E74A43C9ACF}"/>
              </a:ext>
            </a:extLst>
          </p:cNvPr>
          <p:cNvGrpSpPr/>
          <p:nvPr/>
        </p:nvGrpSpPr>
        <p:grpSpPr>
          <a:xfrm>
            <a:off x="3749455" y="1061384"/>
            <a:ext cx="646331" cy="646331"/>
            <a:chOff x="4950625" y="833463"/>
            <a:chExt cx="646331" cy="646331"/>
          </a:xfrm>
        </p:grpSpPr>
        <p:sp>
          <p:nvSpPr>
            <p:cNvPr id="44" name="矩形 43">
              <a:extLst>
                <a:ext uri="{FF2B5EF4-FFF2-40B4-BE49-F238E27FC236}">
                  <a16:creationId xmlns:a16="http://schemas.microsoft.com/office/drawing/2014/main" id="{3B9C86CD-0BF6-4A47-983F-AFE09269FB29}"/>
                </a:ext>
              </a:extLst>
            </p:cNvPr>
            <p:cNvSpPr/>
            <p:nvPr/>
          </p:nvSpPr>
          <p:spPr>
            <a:xfrm>
              <a:off x="4989745" y="874325"/>
              <a:ext cx="568093" cy="568093"/>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45" name="直接连接符 44">
              <a:extLst>
                <a:ext uri="{FF2B5EF4-FFF2-40B4-BE49-F238E27FC236}">
                  <a16:creationId xmlns:a16="http://schemas.microsoft.com/office/drawing/2014/main" id="{A88C14D2-7DC2-40D4-AD83-3198691F111E}"/>
                </a:ext>
              </a:extLst>
            </p:cNvPr>
            <p:cNvCxnSpPr>
              <a:stCxn id="44" idx="0"/>
              <a:endCxn id="44" idx="2"/>
            </p:cNvCxnSpPr>
            <p:nvPr/>
          </p:nvCxnSpPr>
          <p:spPr>
            <a:xfrm>
              <a:off x="5273792" y="874325"/>
              <a:ext cx="0" cy="568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a16="http://schemas.microsoft.com/office/drawing/2014/main" id="{E7E831D8-4E08-4182-A4E6-8B66702B495A}"/>
                </a:ext>
              </a:extLst>
            </p:cNvPr>
            <p:cNvCxnSpPr>
              <a:stCxn id="44" idx="1"/>
              <a:endCxn id="44" idx="3"/>
            </p:cNvCxnSpPr>
            <p:nvPr/>
          </p:nvCxnSpPr>
          <p:spPr>
            <a:xfrm>
              <a:off x="4989745" y="1158372"/>
              <a:ext cx="568093"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文本框 46">
              <a:extLst>
                <a:ext uri="{FF2B5EF4-FFF2-40B4-BE49-F238E27FC236}">
                  <a16:creationId xmlns:a16="http://schemas.microsoft.com/office/drawing/2014/main" id="{CD0B7AB2-6F84-47A7-B7EC-BD32890852F4}"/>
                </a:ext>
              </a:extLst>
            </p:cNvPr>
            <p:cNvSpPr txBox="1"/>
            <p:nvPr/>
          </p:nvSpPr>
          <p:spPr>
            <a:xfrm>
              <a:off x="4950625" y="833463"/>
              <a:ext cx="646331" cy="646331"/>
            </a:xfrm>
            <a:prstGeom prst="rect">
              <a:avLst/>
            </a:prstGeom>
            <a:noFill/>
          </p:spPr>
          <p:txBody>
            <a:bodyPr wrap="none" rtlCol="0">
              <a:spAutoFit/>
            </a:bodyPr>
            <a:lstStyle/>
            <a:p>
              <a:r>
                <a:rPr lang="zh-CN" altLang="en-US" sz="3600" b="1" dirty="0">
                  <a:solidFill>
                    <a:schemeClr val="accent1"/>
                  </a:solidFill>
                </a:rPr>
                <a:t>一</a:t>
              </a:r>
            </a:p>
          </p:txBody>
        </p:sp>
      </p:grpSp>
    </p:spTree>
    <p:extLst>
      <p:ext uri="{BB962C8B-B14F-4D97-AF65-F5344CB8AC3E}">
        <p14:creationId xmlns:p14="http://schemas.microsoft.com/office/powerpoint/2010/main" val="34489500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250" autoRev="1" fill="hold">
                                              <p:stCondLst>
                                                <p:cond delay="0"/>
                                              </p:stCondLst>
                                            </p:cTn>
                                            <p:tgtEl>
                                              <p:spTgt spid="7"/>
                                            </p:tgtEl>
                                            <p:attrNameLst>
                                              <p:attrName>ppt_w</p:attrName>
                                            </p:attrNameLst>
                                          </p:cBhvr>
                                        </p:anim>
                                        <p:anim by="(#ppt_w*0.50)" calcmode="lin" valueType="num">
                                          <p:cBhvr>
                                            <p:cTn id="8" dur="250" decel="50000" autoRev="1" fill="hold">
                                              <p:stCondLst>
                                                <p:cond delay="0"/>
                                              </p:stCondLst>
                                            </p:cTn>
                                            <p:tgtEl>
                                              <p:spTgt spid="7"/>
                                            </p:tgtEl>
                                            <p:attrNameLst>
                                              <p:attrName>ppt_x</p:attrName>
                                            </p:attrNameLst>
                                          </p:cBhvr>
                                        </p:anim>
                                        <p:anim from="(-#ppt_h/2)" to="(#ppt_y)" calcmode="lin" valueType="num">
                                          <p:cBhvr>
                                            <p:cTn id="9" dur="500" fill="hold">
                                              <p:stCondLst>
                                                <p:cond delay="0"/>
                                              </p:stCondLst>
                                            </p:cTn>
                                            <p:tgtEl>
                                              <p:spTgt spid="7"/>
                                            </p:tgtEl>
                                            <p:attrNameLst>
                                              <p:attrName>ppt_y</p:attrName>
                                            </p:attrNameLst>
                                          </p:cBhvr>
                                        </p:anim>
                                        <p:animRot by="21600000">
                                          <p:cBhvr>
                                            <p:cTn id="10" dur="500" fill="hold">
                                              <p:stCondLst>
                                                <p:cond delay="0"/>
                                              </p:stCondLst>
                                            </p:cTn>
                                            <p:tgtEl>
                                              <p:spTgt spid="7"/>
                                            </p:tgtEl>
                                            <p:attrNameLst>
                                              <p:attrName>r</p:attrName>
                                            </p:attrNameLst>
                                          </p:cBhvr>
                                        </p:animRot>
                                      </p:childTnLst>
                                    </p:cTn>
                                  </p:par>
                                </p:childTnLst>
                              </p:cTn>
                            </p:par>
                            <p:par>
                              <p:cTn id="11" fill="hold">
                                <p:stCondLst>
                                  <p:cond delay="1050"/>
                                </p:stCondLst>
                                <p:childTnLst>
                                  <p:par>
                                    <p:cTn id="12" presetID="42"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155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0"/>
                                            </p:tgtEl>
                                            <p:attrNameLst>
                                              <p:attrName>style.visibility</p:attrName>
                                            </p:attrNameLst>
                                          </p:cBhvr>
                                          <p:to>
                                            <p:strVal val="visible"/>
                                          </p:to>
                                        </p:set>
                                        <p:anim by="(-#ppt_w*2)" calcmode="lin" valueType="num">
                                          <p:cBhvr rctx="PPT">
                                            <p:cTn id="20" dur="250" autoRev="1" fill="hold">
                                              <p:stCondLst>
                                                <p:cond delay="0"/>
                                              </p:stCondLst>
                                            </p:cTn>
                                            <p:tgtEl>
                                              <p:spTgt spid="10"/>
                                            </p:tgtEl>
                                            <p:attrNameLst>
                                              <p:attrName>ppt_w</p:attrName>
                                            </p:attrNameLst>
                                          </p:cBhvr>
                                        </p:anim>
                                        <p:anim by="(#ppt_w*0.50)" calcmode="lin" valueType="num">
                                          <p:cBhvr>
                                            <p:cTn id="21" dur="250" decel="50000" autoRev="1" fill="hold">
                                              <p:stCondLst>
                                                <p:cond delay="0"/>
                                              </p:stCondLst>
                                            </p:cTn>
                                            <p:tgtEl>
                                              <p:spTgt spid="10"/>
                                            </p:tgtEl>
                                            <p:attrNameLst>
                                              <p:attrName>ppt_x</p:attrName>
                                            </p:attrNameLst>
                                          </p:cBhvr>
                                        </p:anim>
                                        <p:anim from="(-#ppt_h/2)" to="(#ppt_y)" calcmode="lin" valueType="num">
                                          <p:cBhvr>
                                            <p:cTn id="22" dur="500" fill="hold">
                                              <p:stCondLst>
                                                <p:cond delay="0"/>
                                              </p:stCondLst>
                                            </p:cTn>
                                            <p:tgtEl>
                                              <p:spTgt spid="10"/>
                                            </p:tgtEl>
                                            <p:attrNameLst>
                                              <p:attrName>ppt_y</p:attrName>
                                            </p:attrNameLst>
                                          </p:cBhvr>
                                        </p:anim>
                                        <p:animRot by="21600000">
                                          <p:cBhvr>
                                            <p:cTn id="23" dur="500" fill="hold">
                                              <p:stCondLst>
                                                <p:cond delay="0"/>
                                              </p:stCondLst>
                                            </p:cTn>
                                            <p:tgtEl>
                                              <p:spTgt spid="10"/>
                                            </p:tgtEl>
                                            <p:attrNameLst>
                                              <p:attrName>r</p:attrName>
                                            </p:attrNameLst>
                                          </p:cBhvr>
                                        </p:animRot>
                                      </p:childTnLst>
                                    </p:cTn>
                                  </p:par>
                                </p:childTnLst>
                              </p:cTn>
                            </p:par>
                            <p:par>
                              <p:cTn id="24" fill="hold">
                                <p:stCondLst>
                                  <p:cond delay="2600"/>
                                </p:stCondLst>
                                <p:childTnLst>
                                  <p:par>
                                    <p:cTn id="25" presetID="42"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3100"/>
                                </p:stCondLst>
                                <p:childTnLst>
                                  <p:par>
                                    <p:cTn id="31" presetID="2" presetClass="entr" presetSubtype="8" fill="hold" grpId="0" nodeType="afterEffect" p14:presetBounceEnd="46000">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14:bounceEnd="46000">
                                          <p:cBhvr additive="base">
                                            <p:cTn id="33" dur="50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par>
                              <p:cTn id="35" fill="hold">
                                <p:stCondLst>
                                  <p:cond delay="3600"/>
                                </p:stCondLst>
                                <p:childTnLst>
                                  <p:par>
                                    <p:cTn id="36" presetID="2" presetClass="entr" presetSubtype="8" fill="hold" grpId="0" nodeType="afterEffect" p14:presetBounceEnd="46000">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14:bounceEnd="46000">
                                          <p:cBhvr additive="base">
                                            <p:cTn id="38" dur="50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39" dur="500" fill="hold"/>
                                            <p:tgtEl>
                                              <p:spTgt spid="12"/>
                                            </p:tgtEl>
                                            <p:attrNameLst>
                                              <p:attrName>ppt_y</p:attrName>
                                            </p:attrNameLst>
                                          </p:cBhvr>
                                          <p:tavLst>
                                            <p:tav tm="0">
                                              <p:val>
                                                <p:strVal val="#ppt_y"/>
                                              </p:val>
                                            </p:tav>
                                            <p:tav tm="100000">
                                              <p:val>
                                                <p:strVal val="#ppt_y"/>
                                              </p:val>
                                            </p:tav>
                                          </p:tavLst>
                                        </p:anim>
                                      </p:childTnLst>
                                    </p:cTn>
                                  </p:par>
                                </p:childTnLst>
                              </p:cTn>
                            </p:par>
                            <p:par>
                              <p:cTn id="40" fill="hold">
                                <p:stCondLst>
                                  <p:cond delay="4100"/>
                                </p:stCondLst>
                                <p:childTnLst>
                                  <p:par>
                                    <p:cTn id="41" presetID="2" presetClass="entr" presetSubtype="8" fill="hold" grpId="0" nodeType="afterEffect" p14:presetBounceEnd="46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46000">
                                          <p:cBhvr additive="base">
                                            <p:cTn id="43" dur="500" fill="hold"/>
                                            <p:tgtEl>
                                              <p:spTgt spid="13"/>
                                            </p:tgtEl>
                                            <p:attrNameLst>
                                              <p:attrName>ppt_x</p:attrName>
                                            </p:attrNameLst>
                                          </p:cBhvr>
                                          <p:tavLst>
                                            <p:tav tm="0">
                                              <p:val>
                                                <p:strVal val="0-#ppt_w/2"/>
                                              </p:val>
                                            </p:tav>
                                            <p:tav tm="100000">
                                              <p:val>
                                                <p:strVal val="#ppt_x"/>
                                              </p:val>
                                            </p:tav>
                                          </p:tavLst>
                                        </p:anim>
                                        <p:anim calcmode="lin" valueType="num" p14:bounceEnd="46000">
                                          <p:cBhvr additive="base">
                                            <p:cTn id="44" dur="50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4600"/>
                                </p:stCondLst>
                                <p:childTnLst>
                                  <p:par>
                                    <p:cTn id="46" presetID="2" presetClass="entr" presetSubtype="8" fill="hold" grpId="0" nodeType="afterEffect" p14:presetBounceEnd="46000">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14:bounceEnd="46000">
                                          <p:cBhvr additive="base">
                                            <p:cTn id="48" dur="5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49" dur="500" fill="hold"/>
                                            <p:tgtEl>
                                              <p:spTgt spid="14"/>
                                            </p:tgtEl>
                                            <p:attrNameLst>
                                              <p:attrName>ppt_y</p:attrName>
                                            </p:attrNameLst>
                                          </p:cBhvr>
                                          <p:tavLst>
                                            <p:tav tm="0">
                                              <p:val>
                                                <p:strVal val="#ppt_y"/>
                                              </p:val>
                                            </p:tav>
                                            <p:tav tm="100000">
                                              <p:val>
                                                <p:strVal val="#ppt_y"/>
                                              </p:val>
                                            </p:tav>
                                          </p:tavLst>
                                        </p:anim>
                                      </p:childTnLst>
                                    </p:cTn>
                                  </p:par>
                                </p:childTnLst>
                              </p:cTn>
                            </p:par>
                            <p:par>
                              <p:cTn id="50" fill="hold">
                                <p:stCondLst>
                                  <p:cond delay="5100"/>
                                </p:stCondLst>
                                <p:childTnLst>
                                  <p:par>
                                    <p:cTn id="51" presetID="2" presetClass="entr" presetSubtype="8" fill="hold" grpId="0" nodeType="afterEffect" p14:presetBounceEnd="46000">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14:bounceEnd="46000">
                                          <p:cBhvr additive="base">
                                            <p:cTn id="53" dur="50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54" dur="500" fill="hold"/>
                                            <p:tgtEl>
                                              <p:spTgt spid="15"/>
                                            </p:tgtEl>
                                            <p:attrNameLst>
                                              <p:attrName>ppt_y</p:attrName>
                                            </p:attrNameLst>
                                          </p:cBhvr>
                                          <p:tavLst>
                                            <p:tav tm="0">
                                              <p:val>
                                                <p:strVal val="#ppt_y"/>
                                              </p:val>
                                            </p:tav>
                                            <p:tav tm="100000">
                                              <p:val>
                                                <p:strVal val="#ppt_y"/>
                                              </p:val>
                                            </p:tav>
                                          </p:tavLst>
                                        </p:anim>
                                      </p:childTnLst>
                                    </p:cTn>
                                  </p:par>
                                </p:childTnLst>
                              </p:cTn>
                            </p:par>
                            <p:par>
                              <p:cTn id="55" fill="hold">
                                <p:stCondLst>
                                  <p:cond delay="5600"/>
                                </p:stCondLst>
                                <p:childTnLst>
                                  <p:par>
                                    <p:cTn id="56" presetID="2" presetClass="entr" presetSubtype="8" fill="hold" grpId="0" nodeType="afterEffect" p14:presetBounceEnd="46000">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14:bounceEnd="46000">
                                          <p:cBhvr additive="base">
                                            <p:cTn id="58" dur="50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59" dur="500" fill="hold"/>
                                            <p:tgtEl>
                                              <p:spTgt spid="16"/>
                                            </p:tgtEl>
                                            <p:attrNameLst>
                                              <p:attrName>ppt_y</p:attrName>
                                            </p:attrNameLst>
                                          </p:cBhvr>
                                          <p:tavLst>
                                            <p:tav tm="0">
                                              <p:val>
                                                <p:strVal val="#ppt_y"/>
                                              </p:val>
                                            </p:tav>
                                            <p:tav tm="100000">
                                              <p:val>
                                                <p:strVal val="#ppt_y"/>
                                              </p:val>
                                            </p:tav>
                                          </p:tavLst>
                                        </p:anim>
                                      </p:childTnLst>
                                    </p:cTn>
                                  </p:par>
                                </p:childTnLst>
                              </p:cTn>
                            </p:par>
                            <p:par>
                              <p:cTn id="60" fill="hold">
                                <p:stCondLst>
                                  <p:cond delay="6100"/>
                                </p:stCondLst>
                                <p:childTnLst>
                                  <p:par>
                                    <p:cTn id="61" presetID="2" presetClass="entr" presetSubtype="8" fill="hold" grpId="0" nodeType="afterEffect" p14:presetBounceEnd="46000">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14:bounceEnd="46000">
                                          <p:cBhvr additive="base">
                                            <p:cTn id="63" dur="500" fill="hold"/>
                                            <p:tgtEl>
                                              <p:spTgt spid="17"/>
                                            </p:tgtEl>
                                            <p:attrNameLst>
                                              <p:attrName>ppt_x</p:attrName>
                                            </p:attrNameLst>
                                          </p:cBhvr>
                                          <p:tavLst>
                                            <p:tav tm="0">
                                              <p:val>
                                                <p:strVal val="0-#ppt_w/2"/>
                                              </p:val>
                                            </p:tav>
                                            <p:tav tm="100000">
                                              <p:val>
                                                <p:strVal val="#ppt_x"/>
                                              </p:val>
                                            </p:tav>
                                          </p:tavLst>
                                        </p:anim>
                                        <p:anim calcmode="lin" valueType="num" p14:bounceEnd="46000">
                                          <p:cBhvr additive="base">
                                            <p:cTn id="64" dur="500" fill="hold"/>
                                            <p:tgtEl>
                                              <p:spTgt spid="17"/>
                                            </p:tgtEl>
                                            <p:attrNameLst>
                                              <p:attrName>ppt_y</p:attrName>
                                            </p:attrNameLst>
                                          </p:cBhvr>
                                          <p:tavLst>
                                            <p:tav tm="0">
                                              <p:val>
                                                <p:strVal val="#ppt_y"/>
                                              </p:val>
                                            </p:tav>
                                            <p:tav tm="100000">
                                              <p:val>
                                                <p:strVal val="#ppt_y"/>
                                              </p:val>
                                            </p:tav>
                                          </p:tavLst>
                                        </p:anim>
                                      </p:childTnLst>
                                    </p:cTn>
                                  </p:par>
                                </p:childTnLst>
                              </p:cTn>
                            </p:par>
                            <p:par>
                              <p:cTn id="65" fill="hold">
                                <p:stCondLst>
                                  <p:cond delay="6600"/>
                                </p:stCondLst>
                                <p:childTnLst>
                                  <p:par>
                                    <p:cTn id="66" presetID="2" presetClass="entr" presetSubtype="8" fill="hold" grpId="0" nodeType="afterEffect" p14:presetBounceEnd="46000">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14:bounceEnd="46000">
                                          <p:cBhvr additive="base">
                                            <p:cTn id="68" dur="500" fill="hold"/>
                                            <p:tgtEl>
                                              <p:spTgt spid="18"/>
                                            </p:tgtEl>
                                            <p:attrNameLst>
                                              <p:attrName>ppt_x</p:attrName>
                                            </p:attrNameLst>
                                          </p:cBhvr>
                                          <p:tavLst>
                                            <p:tav tm="0">
                                              <p:val>
                                                <p:strVal val="0-#ppt_w/2"/>
                                              </p:val>
                                            </p:tav>
                                            <p:tav tm="100000">
                                              <p:val>
                                                <p:strVal val="#ppt_x"/>
                                              </p:val>
                                            </p:tav>
                                          </p:tavLst>
                                        </p:anim>
                                        <p:anim calcmode="lin" valueType="num" p14:bounceEnd="46000">
                                          <p:cBhvr additive="base">
                                            <p:cTn id="69"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11" grpId="0" animBg="1"/>
          <p:bldP spid="12" grpId="0"/>
          <p:bldP spid="13" grpId="0" animBg="1"/>
          <p:bldP spid="14" grpId="0"/>
          <p:bldP spid="15" grpId="0" animBg="1"/>
          <p:bldP spid="16" grpId="0"/>
          <p:bldP spid="17" grpId="0" animBg="1"/>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250" autoRev="1" fill="hold">
                                              <p:stCondLst>
                                                <p:cond delay="0"/>
                                              </p:stCondLst>
                                            </p:cTn>
                                            <p:tgtEl>
                                              <p:spTgt spid="7"/>
                                            </p:tgtEl>
                                            <p:attrNameLst>
                                              <p:attrName>ppt_w</p:attrName>
                                            </p:attrNameLst>
                                          </p:cBhvr>
                                        </p:anim>
                                        <p:anim by="(#ppt_w*0.50)" calcmode="lin" valueType="num">
                                          <p:cBhvr>
                                            <p:cTn id="8" dur="250" decel="50000" autoRev="1" fill="hold">
                                              <p:stCondLst>
                                                <p:cond delay="0"/>
                                              </p:stCondLst>
                                            </p:cTn>
                                            <p:tgtEl>
                                              <p:spTgt spid="7"/>
                                            </p:tgtEl>
                                            <p:attrNameLst>
                                              <p:attrName>ppt_x</p:attrName>
                                            </p:attrNameLst>
                                          </p:cBhvr>
                                        </p:anim>
                                        <p:anim from="(-#ppt_h/2)" to="(#ppt_y)" calcmode="lin" valueType="num">
                                          <p:cBhvr>
                                            <p:cTn id="9" dur="500" fill="hold">
                                              <p:stCondLst>
                                                <p:cond delay="0"/>
                                              </p:stCondLst>
                                            </p:cTn>
                                            <p:tgtEl>
                                              <p:spTgt spid="7"/>
                                            </p:tgtEl>
                                            <p:attrNameLst>
                                              <p:attrName>ppt_y</p:attrName>
                                            </p:attrNameLst>
                                          </p:cBhvr>
                                        </p:anim>
                                        <p:animRot by="21600000">
                                          <p:cBhvr>
                                            <p:cTn id="10" dur="500" fill="hold">
                                              <p:stCondLst>
                                                <p:cond delay="0"/>
                                              </p:stCondLst>
                                            </p:cTn>
                                            <p:tgtEl>
                                              <p:spTgt spid="7"/>
                                            </p:tgtEl>
                                            <p:attrNameLst>
                                              <p:attrName>r</p:attrName>
                                            </p:attrNameLst>
                                          </p:cBhvr>
                                        </p:animRot>
                                      </p:childTnLst>
                                    </p:cTn>
                                  </p:par>
                                </p:childTnLst>
                              </p:cTn>
                            </p:par>
                            <p:par>
                              <p:cTn id="11" fill="hold">
                                <p:stCondLst>
                                  <p:cond delay="1050"/>
                                </p:stCondLst>
                                <p:childTnLst>
                                  <p:par>
                                    <p:cTn id="12" presetID="42"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1"/>
                                              </p:val>
                                            </p:tav>
                                            <p:tav tm="100000">
                                              <p:val>
                                                <p:strVal val="#ppt_y"/>
                                              </p:val>
                                            </p:tav>
                                          </p:tavLst>
                                        </p:anim>
                                      </p:childTnLst>
                                    </p:cTn>
                                  </p:par>
                                </p:childTnLst>
                              </p:cTn>
                            </p:par>
                            <p:par>
                              <p:cTn id="17" fill="hold">
                                <p:stCondLst>
                                  <p:cond delay="155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0"/>
                                            </p:tgtEl>
                                            <p:attrNameLst>
                                              <p:attrName>style.visibility</p:attrName>
                                            </p:attrNameLst>
                                          </p:cBhvr>
                                          <p:to>
                                            <p:strVal val="visible"/>
                                          </p:to>
                                        </p:set>
                                        <p:anim by="(-#ppt_w*2)" calcmode="lin" valueType="num">
                                          <p:cBhvr rctx="PPT">
                                            <p:cTn id="20" dur="250" autoRev="1" fill="hold">
                                              <p:stCondLst>
                                                <p:cond delay="0"/>
                                              </p:stCondLst>
                                            </p:cTn>
                                            <p:tgtEl>
                                              <p:spTgt spid="10"/>
                                            </p:tgtEl>
                                            <p:attrNameLst>
                                              <p:attrName>ppt_w</p:attrName>
                                            </p:attrNameLst>
                                          </p:cBhvr>
                                        </p:anim>
                                        <p:anim by="(#ppt_w*0.50)" calcmode="lin" valueType="num">
                                          <p:cBhvr>
                                            <p:cTn id="21" dur="250" decel="50000" autoRev="1" fill="hold">
                                              <p:stCondLst>
                                                <p:cond delay="0"/>
                                              </p:stCondLst>
                                            </p:cTn>
                                            <p:tgtEl>
                                              <p:spTgt spid="10"/>
                                            </p:tgtEl>
                                            <p:attrNameLst>
                                              <p:attrName>ppt_x</p:attrName>
                                            </p:attrNameLst>
                                          </p:cBhvr>
                                        </p:anim>
                                        <p:anim from="(-#ppt_h/2)" to="(#ppt_y)" calcmode="lin" valueType="num">
                                          <p:cBhvr>
                                            <p:cTn id="22" dur="500" fill="hold">
                                              <p:stCondLst>
                                                <p:cond delay="0"/>
                                              </p:stCondLst>
                                            </p:cTn>
                                            <p:tgtEl>
                                              <p:spTgt spid="10"/>
                                            </p:tgtEl>
                                            <p:attrNameLst>
                                              <p:attrName>ppt_y</p:attrName>
                                            </p:attrNameLst>
                                          </p:cBhvr>
                                        </p:anim>
                                        <p:animRot by="21600000">
                                          <p:cBhvr>
                                            <p:cTn id="23" dur="500" fill="hold">
                                              <p:stCondLst>
                                                <p:cond delay="0"/>
                                              </p:stCondLst>
                                            </p:cTn>
                                            <p:tgtEl>
                                              <p:spTgt spid="10"/>
                                            </p:tgtEl>
                                            <p:attrNameLst>
                                              <p:attrName>r</p:attrName>
                                            </p:attrNameLst>
                                          </p:cBhvr>
                                        </p:animRot>
                                      </p:childTnLst>
                                    </p:cTn>
                                  </p:par>
                                </p:childTnLst>
                              </p:cTn>
                            </p:par>
                            <p:par>
                              <p:cTn id="24" fill="hold">
                                <p:stCondLst>
                                  <p:cond delay="2600"/>
                                </p:stCondLst>
                                <p:childTnLst>
                                  <p:par>
                                    <p:cTn id="25" presetID="42"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3100"/>
                                </p:stCondLst>
                                <p:childTnLst>
                                  <p:par>
                                    <p:cTn id="31" presetID="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0-#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par>
                              <p:cTn id="35" fill="hold">
                                <p:stCondLst>
                                  <p:cond delay="3600"/>
                                </p:stCondLst>
                                <p:childTnLst>
                                  <p:par>
                                    <p:cTn id="36" presetID="2" presetClass="entr" presetSubtype="8"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0-#ppt_w/2"/>
                                              </p:val>
                                            </p:tav>
                                            <p:tav tm="100000">
                                              <p:val>
                                                <p:strVal val="#ppt_x"/>
                                              </p:val>
                                            </p:tav>
                                          </p:tavLst>
                                        </p:anim>
                                        <p:anim calcmode="lin" valueType="num">
                                          <p:cBhvr additive="base">
                                            <p:cTn id="39" dur="500" fill="hold"/>
                                            <p:tgtEl>
                                              <p:spTgt spid="12"/>
                                            </p:tgtEl>
                                            <p:attrNameLst>
                                              <p:attrName>ppt_y</p:attrName>
                                            </p:attrNameLst>
                                          </p:cBhvr>
                                          <p:tavLst>
                                            <p:tav tm="0">
                                              <p:val>
                                                <p:strVal val="#ppt_y"/>
                                              </p:val>
                                            </p:tav>
                                            <p:tav tm="100000">
                                              <p:val>
                                                <p:strVal val="#ppt_y"/>
                                              </p:val>
                                            </p:tav>
                                          </p:tavLst>
                                        </p:anim>
                                      </p:childTnLst>
                                    </p:cTn>
                                  </p:par>
                                </p:childTnLst>
                              </p:cTn>
                            </p:par>
                            <p:par>
                              <p:cTn id="40" fill="hold">
                                <p:stCondLst>
                                  <p:cond delay="4100"/>
                                </p:stCondLst>
                                <p:childTnLst>
                                  <p:par>
                                    <p:cTn id="41" presetID="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0-#ppt_w/2"/>
                                              </p:val>
                                            </p:tav>
                                            <p:tav tm="100000">
                                              <p:val>
                                                <p:strVal val="#ppt_x"/>
                                              </p:val>
                                            </p:tav>
                                          </p:tavLst>
                                        </p:anim>
                                        <p:anim calcmode="lin" valueType="num">
                                          <p:cBhvr additive="base">
                                            <p:cTn id="44" dur="50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4600"/>
                                </p:stCondLst>
                                <p:childTnLst>
                                  <p:par>
                                    <p:cTn id="46" presetID="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0-#ppt_w/2"/>
                                              </p:val>
                                            </p:tav>
                                            <p:tav tm="100000">
                                              <p:val>
                                                <p:strVal val="#ppt_x"/>
                                              </p:val>
                                            </p:tav>
                                          </p:tavLst>
                                        </p:anim>
                                        <p:anim calcmode="lin" valueType="num">
                                          <p:cBhvr additive="base">
                                            <p:cTn id="49" dur="500" fill="hold"/>
                                            <p:tgtEl>
                                              <p:spTgt spid="14"/>
                                            </p:tgtEl>
                                            <p:attrNameLst>
                                              <p:attrName>ppt_y</p:attrName>
                                            </p:attrNameLst>
                                          </p:cBhvr>
                                          <p:tavLst>
                                            <p:tav tm="0">
                                              <p:val>
                                                <p:strVal val="#ppt_y"/>
                                              </p:val>
                                            </p:tav>
                                            <p:tav tm="100000">
                                              <p:val>
                                                <p:strVal val="#ppt_y"/>
                                              </p:val>
                                            </p:tav>
                                          </p:tavLst>
                                        </p:anim>
                                      </p:childTnLst>
                                    </p:cTn>
                                  </p:par>
                                </p:childTnLst>
                              </p:cTn>
                            </p:par>
                            <p:par>
                              <p:cTn id="50" fill="hold">
                                <p:stCondLst>
                                  <p:cond delay="5100"/>
                                </p:stCondLst>
                                <p:childTnLst>
                                  <p:par>
                                    <p:cTn id="51" presetID="2" presetClass="entr" presetSubtype="8"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0-#ppt_w/2"/>
                                              </p:val>
                                            </p:tav>
                                            <p:tav tm="100000">
                                              <p:val>
                                                <p:strVal val="#ppt_x"/>
                                              </p:val>
                                            </p:tav>
                                          </p:tavLst>
                                        </p:anim>
                                        <p:anim calcmode="lin" valueType="num">
                                          <p:cBhvr additive="base">
                                            <p:cTn id="54" dur="500" fill="hold"/>
                                            <p:tgtEl>
                                              <p:spTgt spid="15"/>
                                            </p:tgtEl>
                                            <p:attrNameLst>
                                              <p:attrName>ppt_y</p:attrName>
                                            </p:attrNameLst>
                                          </p:cBhvr>
                                          <p:tavLst>
                                            <p:tav tm="0">
                                              <p:val>
                                                <p:strVal val="#ppt_y"/>
                                              </p:val>
                                            </p:tav>
                                            <p:tav tm="100000">
                                              <p:val>
                                                <p:strVal val="#ppt_y"/>
                                              </p:val>
                                            </p:tav>
                                          </p:tavLst>
                                        </p:anim>
                                      </p:childTnLst>
                                    </p:cTn>
                                  </p:par>
                                </p:childTnLst>
                              </p:cTn>
                            </p:par>
                            <p:par>
                              <p:cTn id="55" fill="hold">
                                <p:stCondLst>
                                  <p:cond delay="5600"/>
                                </p:stCondLst>
                                <p:childTnLst>
                                  <p:par>
                                    <p:cTn id="56" presetID="2" presetClass="entr" presetSubtype="8"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fill="hold"/>
                                            <p:tgtEl>
                                              <p:spTgt spid="16"/>
                                            </p:tgtEl>
                                            <p:attrNameLst>
                                              <p:attrName>ppt_x</p:attrName>
                                            </p:attrNameLst>
                                          </p:cBhvr>
                                          <p:tavLst>
                                            <p:tav tm="0">
                                              <p:val>
                                                <p:strVal val="0-#ppt_w/2"/>
                                              </p:val>
                                            </p:tav>
                                            <p:tav tm="100000">
                                              <p:val>
                                                <p:strVal val="#ppt_x"/>
                                              </p:val>
                                            </p:tav>
                                          </p:tavLst>
                                        </p:anim>
                                        <p:anim calcmode="lin" valueType="num">
                                          <p:cBhvr additive="base">
                                            <p:cTn id="59" dur="500" fill="hold"/>
                                            <p:tgtEl>
                                              <p:spTgt spid="16"/>
                                            </p:tgtEl>
                                            <p:attrNameLst>
                                              <p:attrName>ppt_y</p:attrName>
                                            </p:attrNameLst>
                                          </p:cBhvr>
                                          <p:tavLst>
                                            <p:tav tm="0">
                                              <p:val>
                                                <p:strVal val="#ppt_y"/>
                                              </p:val>
                                            </p:tav>
                                            <p:tav tm="100000">
                                              <p:val>
                                                <p:strVal val="#ppt_y"/>
                                              </p:val>
                                            </p:tav>
                                          </p:tavLst>
                                        </p:anim>
                                      </p:childTnLst>
                                    </p:cTn>
                                  </p:par>
                                </p:childTnLst>
                              </p:cTn>
                            </p:par>
                            <p:par>
                              <p:cTn id="60" fill="hold">
                                <p:stCondLst>
                                  <p:cond delay="6100"/>
                                </p:stCondLst>
                                <p:childTnLst>
                                  <p:par>
                                    <p:cTn id="61" presetID="2" presetClass="entr" presetSubtype="8"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0-#ppt_w/2"/>
                                              </p:val>
                                            </p:tav>
                                            <p:tav tm="100000">
                                              <p:val>
                                                <p:strVal val="#ppt_x"/>
                                              </p:val>
                                            </p:tav>
                                          </p:tavLst>
                                        </p:anim>
                                        <p:anim calcmode="lin" valueType="num">
                                          <p:cBhvr additive="base">
                                            <p:cTn id="64" dur="500" fill="hold"/>
                                            <p:tgtEl>
                                              <p:spTgt spid="17"/>
                                            </p:tgtEl>
                                            <p:attrNameLst>
                                              <p:attrName>ppt_y</p:attrName>
                                            </p:attrNameLst>
                                          </p:cBhvr>
                                          <p:tavLst>
                                            <p:tav tm="0">
                                              <p:val>
                                                <p:strVal val="#ppt_y"/>
                                              </p:val>
                                            </p:tav>
                                            <p:tav tm="100000">
                                              <p:val>
                                                <p:strVal val="#ppt_y"/>
                                              </p:val>
                                            </p:tav>
                                          </p:tavLst>
                                        </p:anim>
                                      </p:childTnLst>
                                    </p:cTn>
                                  </p:par>
                                </p:childTnLst>
                              </p:cTn>
                            </p:par>
                            <p:par>
                              <p:cTn id="65" fill="hold">
                                <p:stCondLst>
                                  <p:cond delay="6600"/>
                                </p:stCondLst>
                                <p:childTnLst>
                                  <p:par>
                                    <p:cTn id="66" presetID="2" presetClass="entr" presetSubtype="8"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0-#ppt_w/2"/>
                                              </p:val>
                                            </p:tav>
                                            <p:tav tm="100000">
                                              <p:val>
                                                <p:strVal val="#ppt_x"/>
                                              </p:val>
                                            </p:tav>
                                          </p:tavLst>
                                        </p:anim>
                                        <p:anim calcmode="lin" valueType="num">
                                          <p:cBhvr additive="base">
                                            <p:cTn id="69"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11" grpId="0" animBg="1"/>
          <p:bldP spid="12" grpId="0"/>
          <p:bldP spid="13" grpId="0" animBg="1"/>
          <p:bldP spid="14" grpId="0"/>
          <p:bldP spid="15" grpId="0" animBg="1"/>
          <p:bldP spid="16" grpId="0"/>
          <p:bldP spid="17" grpId="0" animBg="1"/>
          <p:bldP spid="18" grpId="0"/>
        </p:bldLst>
      </p:timing>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民法典亮点解读</a:t>
            </a:r>
          </a:p>
        </p:txBody>
      </p:sp>
      <p:grpSp>
        <p:nvGrpSpPr>
          <p:cNvPr id="38" name="组合 37">
            <a:extLst>
              <a:ext uri="{FF2B5EF4-FFF2-40B4-BE49-F238E27FC236}">
                <a16:creationId xmlns:a16="http://schemas.microsoft.com/office/drawing/2014/main" id="{6FF55907-FE91-490A-9833-BF88F99739FD}"/>
              </a:ext>
            </a:extLst>
          </p:cNvPr>
          <p:cNvGrpSpPr/>
          <p:nvPr/>
        </p:nvGrpSpPr>
        <p:grpSpPr>
          <a:xfrm>
            <a:off x="804443" y="1550191"/>
            <a:ext cx="3266100" cy="3976675"/>
            <a:chOff x="804443" y="2250279"/>
            <a:chExt cx="3266100" cy="3976675"/>
          </a:xfrm>
        </p:grpSpPr>
        <p:grpSp>
          <p:nvGrpSpPr>
            <p:cNvPr id="39" name="组合 38">
              <a:extLst>
                <a:ext uri="{FF2B5EF4-FFF2-40B4-BE49-F238E27FC236}">
                  <a16:creationId xmlns:a16="http://schemas.microsoft.com/office/drawing/2014/main" id="{1DDCE979-2D38-4256-9579-D7EF046CA0A5}"/>
                </a:ext>
              </a:extLst>
            </p:cNvPr>
            <p:cNvGrpSpPr/>
            <p:nvPr/>
          </p:nvGrpSpPr>
          <p:grpSpPr>
            <a:xfrm>
              <a:off x="804443" y="2250279"/>
              <a:ext cx="3266100" cy="3976675"/>
              <a:chOff x="804443" y="2250279"/>
              <a:chExt cx="3266100" cy="3976675"/>
            </a:xfrm>
          </p:grpSpPr>
          <p:sp>
            <p:nvSpPr>
              <p:cNvPr id="41" name="矩形 40">
                <a:extLst>
                  <a:ext uri="{FF2B5EF4-FFF2-40B4-BE49-F238E27FC236}">
                    <a16:creationId xmlns:a16="http://schemas.microsoft.com/office/drawing/2014/main" id="{7445373D-D811-487E-B4E9-DEA74CE308D1}"/>
                  </a:ext>
                </a:extLst>
              </p:cNvPr>
              <p:cNvSpPr/>
              <p:nvPr/>
            </p:nvSpPr>
            <p:spPr bwMode="auto">
              <a:xfrm>
                <a:off x="2678138" y="2306471"/>
                <a:ext cx="1279713" cy="2920621"/>
              </a:xfrm>
              <a:prstGeom prst="rect">
                <a:avLst/>
              </a:prstGeom>
              <a:solidFill>
                <a:srgbClr val="FFFFFF"/>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3D3D3D"/>
                  </a:solidFill>
                  <a:effectLst/>
                  <a:uLnTx/>
                  <a:uFillTx/>
                  <a:latin typeface="Arial" pitchFamily="34" charset="0"/>
                  <a:ea typeface="宋体" pitchFamily="2" charset="-122"/>
                </a:endParaRPr>
              </a:p>
            </p:txBody>
          </p:sp>
          <p:grpSp>
            <p:nvGrpSpPr>
              <p:cNvPr id="42" name="组合 41">
                <a:extLst>
                  <a:ext uri="{FF2B5EF4-FFF2-40B4-BE49-F238E27FC236}">
                    <a16:creationId xmlns:a16="http://schemas.microsoft.com/office/drawing/2014/main" id="{A9AB6BA3-EE86-4382-8112-1C34B194C075}"/>
                  </a:ext>
                </a:extLst>
              </p:cNvPr>
              <p:cNvGrpSpPr/>
              <p:nvPr/>
            </p:nvGrpSpPr>
            <p:grpSpPr>
              <a:xfrm>
                <a:off x="804443" y="2250279"/>
                <a:ext cx="3266100" cy="3976675"/>
                <a:chOff x="7856825" y="2509035"/>
                <a:chExt cx="1280024" cy="1558507"/>
              </a:xfrm>
              <a:solidFill>
                <a:srgbClr val="3D3D3D"/>
              </a:solidFill>
            </p:grpSpPr>
            <p:sp>
              <p:nvSpPr>
                <p:cNvPr id="43" name="Freeform 110">
                  <a:extLst>
                    <a:ext uri="{FF2B5EF4-FFF2-40B4-BE49-F238E27FC236}">
                      <a16:creationId xmlns:a16="http://schemas.microsoft.com/office/drawing/2014/main" id="{E334E062-48D9-468E-9C65-38E109842E76}"/>
                    </a:ext>
                  </a:extLst>
                </p:cNvPr>
                <p:cNvSpPr>
                  <a:spLocks/>
                </p:cNvSpPr>
                <p:nvPr/>
              </p:nvSpPr>
              <p:spPr bwMode="auto">
                <a:xfrm>
                  <a:off x="7856825" y="2762542"/>
                  <a:ext cx="841694" cy="1253799"/>
                </a:xfrm>
                <a:custGeom>
                  <a:avLst/>
                  <a:gdLst>
                    <a:gd name="T0" fmla="*/ 779 w 904"/>
                    <a:gd name="T1" fmla="*/ 173 h 1347"/>
                    <a:gd name="T2" fmla="*/ 811 w 904"/>
                    <a:gd name="T3" fmla="*/ 151 h 1347"/>
                    <a:gd name="T4" fmla="*/ 880 w 904"/>
                    <a:gd name="T5" fmla="*/ 98 h 1347"/>
                    <a:gd name="T6" fmla="*/ 885 w 904"/>
                    <a:gd name="T7" fmla="*/ 24 h 1347"/>
                    <a:gd name="T8" fmla="*/ 811 w 904"/>
                    <a:gd name="T9" fmla="*/ 18 h 1347"/>
                    <a:gd name="T10" fmla="*/ 811 w 904"/>
                    <a:gd name="T11" fmla="*/ 19 h 1347"/>
                    <a:gd name="T12" fmla="*/ 779 w 904"/>
                    <a:gd name="T13" fmla="*/ 45 h 1347"/>
                    <a:gd name="T14" fmla="*/ 469 w 904"/>
                    <a:gd name="T15" fmla="*/ 169 h 1347"/>
                    <a:gd name="T16" fmla="*/ 459 w 904"/>
                    <a:gd name="T17" fmla="*/ 168 h 1347"/>
                    <a:gd name="T18" fmla="*/ 423 w 904"/>
                    <a:gd name="T19" fmla="*/ 168 h 1347"/>
                    <a:gd name="T20" fmla="*/ 206 w 904"/>
                    <a:gd name="T21" fmla="*/ 168 h 1347"/>
                    <a:gd name="T22" fmla="*/ 197 w 904"/>
                    <a:gd name="T23" fmla="*/ 169 h 1347"/>
                    <a:gd name="T24" fmla="*/ 151 w 904"/>
                    <a:gd name="T25" fmla="*/ 177 h 1347"/>
                    <a:gd name="T26" fmla="*/ 49 w 904"/>
                    <a:gd name="T27" fmla="*/ 260 h 1347"/>
                    <a:gd name="T28" fmla="*/ 0 w 904"/>
                    <a:gd name="T29" fmla="*/ 474 h 1347"/>
                    <a:gd name="T30" fmla="*/ 33 w 904"/>
                    <a:gd name="T31" fmla="*/ 736 h 1347"/>
                    <a:gd name="T32" fmla="*/ 84 w 904"/>
                    <a:gd name="T33" fmla="*/ 777 h 1347"/>
                    <a:gd name="T34" fmla="*/ 95 w 904"/>
                    <a:gd name="T35" fmla="*/ 776 h 1347"/>
                    <a:gd name="T36" fmla="*/ 136 w 904"/>
                    <a:gd name="T37" fmla="*/ 713 h 1347"/>
                    <a:gd name="T38" fmla="*/ 105 w 904"/>
                    <a:gd name="T39" fmla="*/ 474 h 1347"/>
                    <a:gd name="T40" fmla="*/ 122 w 904"/>
                    <a:gd name="T41" fmla="*/ 350 h 1347"/>
                    <a:gd name="T42" fmla="*/ 155 w 904"/>
                    <a:gd name="T43" fmla="*/ 294 h 1347"/>
                    <a:gd name="T44" fmla="*/ 155 w 904"/>
                    <a:gd name="T45" fmla="*/ 543 h 1347"/>
                    <a:gd name="T46" fmla="*/ 155 w 904"/>
                    <a:gd name="T47" fmla="*/ 667 h 1347"/>
                    <a:gd name="T48" fmla="*/ 155 w 904"/>
                    <a:gd name="T49" fmla="*/ 1266 h 1347"/>
                    <a:gd name="T50" fmla="*/ 236 w 904"/>
                    <a:gd name="T51" fmla="*/ 1347 h 1347"/>
                    <a:gd name="T52" fmla="*/ 317 w 904"/>
                    <a:gd name="T53" fmla="*/ 1266 h 1347"/>
                    <a:gd name="T54" fmla="*/ 317 w 904"/>
                    <a:gd name="T55" fmla="*/ 718 h 1347"/>
                    <a:gd name="T56" fmla="*/ 347 w 904"/>
                    <a:gd name="T57" fmla="*/ 718 h 1347"/>
                    <a:gd name="T58" fmla="*/ 347 w 904"/>
                    <a:gd name="T59" fmla="*/ 1266 h 1347"/>
                    <a:gd name="T60" fmla="*/ 429 w 904"/>
                    <a:gd name="T61" fmla="*/ 1347 h 1347"/>
                    <a:gd name="T62" fmla="*/ 510 w 904"/>
                    <a:gd name="T63" fmla="*/ 1266 h 1347"/>
                    <a:gd name="T64" fmla="*/ 510 w 904"/>
                    <a:gd name="T65" fmla="*/ 667 h 1347"/>
                    <a:gd name="T66" fmla="*/ 510 w 904"/>
                    <a:gd name="T67" fmla="*/ 543 h 1347"/>
                    <a:gd name="T68" fmla="*/ 510 w 904"/>
                    <a:gd name="T69" fmla="*/ 284 h 1347"/>
                    <a:gd name="T70" fmla="*/ 510 w 904"/>
                    <a:gd name="T71" fmla="*/ 271 h 1347"/>
                    <a:gd name="T72" fmla="*/ 779 w 904"/>
                    <a:gd name="T73" fmla="*/ 173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1347">
                      <a:moveTo>
                        <a:pt x="779" y="173"/>
                      </a:moveTo>
                      <a:cubicBezTo>
                        <a:pt x="789" y="166"/>
                        <a:pt x="800" y="159"/>
                        <a:pt x="811" y="151"/>
                      </a:cubicBezTo>
                      <a:cubicBezTo>
                        <a:pt x="834" y="136"/>
                        <a:pt x="857" y="118"/>
                        <a:pt x="880" y="98"/>
                      </a:cubicBezTo>
                      <a:cubicBezTo>
                        <a:pt x="902" y="79"/>
                        <a:pt x="904" y="46"/>
                        <a:pt x="885" y="24"/>
                      </a:cubicBezTo>
                      <a:cubicBezTo>
                        <a:pt x="866" y="2"/>
                        <a:pt x="833" y="0"/>
                        <a:pt x="811" y="18"/>
                      </a:cubicBezTo>
                      <a:cubicBezTo>
                        <a:pt x="811" y="19"/>
                        <a:pt x="811" y="19"/>
                        <a:pt x="811" y="19"/>
                      </a:cubicBezTo>
                      <a:cubicBezTo>
                        <a:pt x="800" y="28"/>
                        <a:pt x="789" y="37"/>
                        <a:pt x="779" y="45"/>
                      </a:cubicBezTo>
                      <a:cubicBezTo>
                        <a:pt x="627" y="163"/>
                        <a:pt x="494" y="169"/>
                        <a:pt x="469" y="169"/>
                      </a:cubicBezTo>
                      <a:cubicBezTo>
                        <a:pt x="465" y="168"/>
                        <a:pt x="462" y="168"/>
                        <a:pt x="459" y="168"/>
                      </a:cubicBezTo>
                      <a:cubicBezTo>
                        <a:pt x="423" y="168"/>
                        <a:pt x="423" y="168"/>
                        <a:pt x="423" y="168"/>
                      </a:cubicBezTo>
                      <a:cubicBezTo>
                        <a:pt x="206" y="168"/>
                        <a:pt x="206" y="168"/>
                        <a:pt x="206" y="168"/>
                      </a:cubicBezTo>
                      <a:cubicBezTo>
                        <a:pt x="203" y="168"/>
                        <a:pt x="200" y="168"/>
                        <a:pt x="197" y="169"/>
                      </a:cubicBezTo>
                      <a:cubicBezTo>
                        <a:pt x="187" y="169"/>
                        <a:pt x="171" y="170"/>
                        <a:pt x="151" y="177"/>
                      </a:cubicBezTo>
                      <a:cubicBezTo>
                        <a:pt x="119" y="187"/>
                        <a:pt x="78" y="212"/>
                        <a:pt x="49" y="260"/>
                      </a:cubicBezTo>
                      <a:cubicBezTo>
                        <a:pt x="19" y="308"/>
                        <a:pt x="0" y="377"/>
                        <a:pt x="0" y="474"/>
                      </a:cubicBezTo>
                      <a:cubicBezTo>
                        <a:pt x="0" y="544"/>
                        <a:pt x="10" y="630"/>
                        <a:pt x="33" y="736"/>
                      </a:cubicBezTo>
                      <a:cubicBezTo>
                        <a:pt x="38" y="760"/>
                        <a:pt x="60" y="777"/>
                        <a:pt x="84" y="777"/>
                      </a:cubicBezTo>
                      <a:cubicBezTo>
                        <a:pt x="88" y="777"/>
                        <a:pt x="92" y="776"/>
                        <a:pt x="95" y="776"/>
                      </a:cubicBezTo>
                      <a:cubicBezTo>
                        <a:pt x="124" y="769"/>
                        <a:pt x="142" y="741"/>
                        <a:pt x="136" y="713"/>
                      </a:cubicBezTo>
                      <a:cubicBezTo>
                        <a:pt x="114" y="613"/>
                        <a:pt x="105" y="534"/>
                        <a:pt x="105" y="474"/>
                      </a:cubicBezTo>
                      <a:cubicBezTo>
                        <a:pt x="105" y="418"/>
                        <a:pt x="112" y="378"/>
                        <a:pt x="122" y="350"/>
                      </a:cubicBezTo>
                      <a:cubicBezTo>
                        <a:pt x="132" y="321"/>
                        <a:pt x="144" y="304"/>
                        <a:pt x="155" y="294"/>
                      </a:cubicBezTo>
                      <a:cubicBezTo>
                        <a:pt x="155" y="543"/>
                        <a:pt x="155" y="543"/>
                        <a:pt x="155" y="543"/>
                      </a:cubicBezTo>
                      <a:cubicBezTo>
                        <a:pt x="155" y="667"/>
                        <a:pt x="155" y="667"/>
                        <a:pt x="155" y="667"/>
                      </a:cubicBezTo>
                      <a:cubicBezTo>
                        <a:pt x="155" y="1266"/>
                        <a:pt x="155" y="1266"/>
                        <a:pt x="155" y="1266"/>
                      </a:cubicBezTo>
                      <a:cubicBezTo>
                        <a:pt x="155" y="1310"/>
                        <a:pt x="191" y="1347"/>
                        <a:pt x="236" y="1347"/>
                      </a:cubicBezTo>
                      <a:cubicBezTo>
                        <a:pt x="281" y="1347"/>
                        <a:pt x="317" y="1310"/>
                        <a:pt x="317" y="1266"/>
                      </a:cubicBezTo>
                      <a:cubicBezTo>
                        <a:pt x="317" y="718"/>
                        <a:pt x="317" y="718"/>
                        <a:pt x="317" y="718"/>
                      </a:cubicBezTo>
                      <a:cubicBezTo>
                        <a:pt x="347" y="718"/>
                        <a:pt x="347" y="718"/>
                        <a:pt x="347" y="718"/>
                      </a:cubicBezTo>
                      <a:cubicBezTo>
                        <a:pt x="347" y="1266"/>
                        <a:pt x="347" y="1266"/>
                        <a:pt x="347" y="1266"/>
                      </a:cubicBezTo>
                      <a:cubicBezTo>
                        <a:pt x="347" y="1310"/>
                        <a:pt x="384" y="1347"/>
                        <a:pt x="429" y="1347"/>
                      </a:cubicBezTo>
                      <a:cubicBezTo>
                        <a:pt x="473" y="1347"/>
                        <a:pt x="510" y="1310"/>
                        <a:pt x="510" y="1266"/>
                      </a:cubicBezTo>
                      <a:cubicBezTo>
                        <a:pt x="510" y="667"/>
                        <a:pt x="510" y="667"/>
                        <a:pt x="510" y="667"/>
                      </a:cubicBezTo>
                      <a:cubicBezTo>
                        <a:pt x="510" y="543"/>
                        <a:pt x="510" y="543"/>
                        <a:pt x="510" y="543"/>
                      </a:cubicBezTo>
                      <a:cubicBezTo>
                        <a:pt x="510" y="284"/>
                        <a:pt x="510" y="284"/>
                        <a:pt x="510" y="284"/>
                      </a:cubicBezTo>
                      <a:cubicBezTo>
                        <a:pt x="510" y="271"/>
                        <a:pt x="510" y="271"/>
                        <a:pt x="510" y="271"/>
                      </a:cubicBezTo>
                      <a:cubicBezTo>
                        <a:pt x="567" y="265"/>
                        <a:pt x="667" y="243"/>
                        <a:pt x="779"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4" name="Freeform 111">
                  <a:extLst>
                    <a:ext uri="{FF2B5EF4-FFF2-40B4-BE49-F238E27FC236}">
                      <a16:creationId xmlns:a16="http://schemas.microsoft.com/office/drawing/2014/main" id="{CCEFAAAE-3384-4C24-B9BD-42CC1672EEE7}"/>
                    </a:ext>
                  </a:extLst>
                </p:cNvPr>
                <p:cNvSpPr>
                  <a:spLocks/>
                </p:cNvSpPr>
                <p:nvPr/>
              </p:nvSpPr>
              <p:spPr bwMode="auto">
                <a:xfrm>
                  <a:off x="8006681" y="2588958"/>
                  <a:ext cx="300962" cy="302211"/>
                </a:xfrm>
                <a:custGeom>
                  <a:avLst/>
                  <a:gdLst>
                    <a:gd name="T0" fmla="*/ 196 w 324"/>
                    <a:gd name="T1" fmla="*/ 19 h 324"/>
                    <a:gd name="T2" fmla="*/ 19 w 324"/>
                    <a:gd name="T3" fmla="*/ 129 h 324"/>
                    <a:gd name="T4" fmla="*/ 129 w 324"/>
                    <a:gd name="T5" fmla="*/ 306 h 324"/>
                    <a:gd name="T6" fmla="*/ 306 w 324"/>
                    <a:gd name="T7" fmla="*/ 196 h 324"/>
                    <a:gd name="T8" fmla="*/ 196 w 324"/>
                    <a:gd name="T9" fmla="*/ 19 h 324"/>
                  </a:gdLst>
                  <a:ahLst/>
                  <a:cxnLst>
                    <a:cxn ang="0">
                      <a:pos x="T0" y="T1"/>
                    </a:cxn>
                    <a:cxn ang="0">
                      <a:pos x="T2" y="T3"/>
                    </a:cxn>
                    <a:cxn ang="0">
                      <a:pos x="T4" y="T5"/>
                    </a:cxn>
                    <a:cxn ang="0">
                      <a:pos x="T6" y="T7"/>
                    </a:cxn>
                    <a:cxn ang="0">
                      <a:pos x="T8" y="T9"/>
                    </a:cxn>
                  </a:cxnLst>
                  <a:rect l="0" t="0" r="r" b="b"/>
                  <a:pathLst>
                    <a:path w="324" h="324">
                      <a:moveTo>
                        <a:pt x="196" y="19"/>
                      </a:moveTo>
                      <a:cubicBezTo>
                        <a:pt x="116" y="0"/>
                        <a:pt x="37" y="49"/>
                        <a:pt x="19" y="129"/>
                      </a:cubicBezTo>
                      <a:cubicBezTo>
                        <a:pt x="0" y="208"/>
                        <a:pt x="49" y="288"/>
                        <a:pt x="129" y="306"/>
                      </a:cubicBezTo>
                      <a:cubicBezTo>
                        <a:pt x="208" y="324"/>
                        <a:pt x="287" y="275"/>
                        <a:pt x="306" y="196"/>
                      </a:cubicBezTo>
                      <a:cubicBezTo>
                        <a:pt x="324" y="116"/>
                        <a:pt x="275" y="37"/>
                        <a:pt x="19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5" name="Freeform 112">
                  <a:extLst>
                    <a:ext uri="{FF2B5EF4-FFF2-40B4-BE49-F238E27FC236}">
                      <a16:creationId xmlns:a16="http://schemas.microsoft.com/office/drawing/2014/main" id="{BCD6962D-34BD-499D-B8E2-4F47871F0746}"/>
                    </a:ext>
                  </a:extLst>
                </p:cNvPr>
                <p:cNvSpPr>
                  <a:spLocks/>
                </p:cNvSpPr>
                <p:nvPr/>
              </p:nvSpPr>
              <p:spPr bwMode="auto">
                <a:xfrm>
                  <a:off x="8562399" y="2509035"/>
                  <a:ext cx="574450" cy="1558507"/>
                </a:xfrm>
                <a:custGeom>
                  <a:avLst/>
                  <a:gdLst>
                    <a:gd name="T0" fmla="*/ 528 w 617"/>
                    <a:gd name="T1" fmla="*/ 1639 h 1675"/>
                    <a:gd name="T2" fmla="*/ 325 w 617"/>
                    <a:gd name="T3" fmla="*/ 1567 h 1675"/>
                    <a:gd name="T4" fmla="*/ 325 w 617"/>
                    <a:gd name="T5" fmla="*/ 1283 h 1675"/>
                    <a:gd name="T6" fmla="*/ 596 w 617"/>
                    <a:gd name="T7" fmla="*/ 1283 h 1675"/>
                    <a:gd name="T8" fmla="*/ 617 w 617"/>
                    <a:gd name="T9" fmla="*/ 1283 h 1675"/>
                    <a:gd name="T10" fmla="*/ 617 w 617"/>
                    <a:gd name="T11" fmla="*/ 1250 h 1675"/>
                    <a:gd name="T12" fmla="*/ 596 w 617"/>
                    <a:gd name="T13" fmla="*/ 1250 h 1675"/>
                    <a:gd name="T14" fmla="*/ 596 w 617"/>
                    <a:gd name="T15" fmla="*/ 33 h 1675"/>
                    <a:gd name="T16" fmla="*/ 617 w 617"/>
                    <a:gd name="T17" fmla="*/ 33 h 1675"/>
                    <a:gd name="T18" fmla="*/ 617 w 617"/>
                    <a:gd name="T19" fmla="*/ 0 h 1675"/>
                    <a:gd name="T20" fmla="*/ 0 w 617"/>
                    <a:gd name="T21" fmla="*/ 0 h 1675"/>
                    <a:gd name="T22" fmla="*/ 0 w 617"/>
                    <a:gd name="T23" fmla="*/ 33 h 1675"/>
                    <a:gd name="T24" fmla="*/ 21 w 617"/>
                    <a:gd name="T25" fmla="*/ 33 h 1675"/>
                    <a:gd name="T26" fmla="*/ 21 w 617"/>
                    <a:gd name="T27" fmla="*/ 302 h 1675"/>
                    <a:gd name="T28" fmla="*/ 44 w 617"/>
                    <a:gd name="T29" fmla="*/ 282 h 1675"/>
                    <a:gd name="T30" fmla="*/ 53 w 617"/>
                    <a:gd name="T31" fmla="*/ 275 h 1675"/>
                    <a:gd name="T32" fmla="*/ 53 w 617"/>
                    <a:gd name="T33" fmla="*/ 33 h 1675"/>
                    <a:gd name="T34" fmla="*/ 563 w 617"/>
                    <a:gd name="T35" fmla="*/ 33 h 1675"/>
                    <a:gd name="T36" fmla="*/ 563 w 617"/>
                    <a:gd name="T37" fmla="*/ 1250 h 1675"/>
                    <a:gd name="T38" fmla="*/ 53 w 617"/>
                    <a:gd name="T39" fmla="*/ 1250 h 1675"/>
                    <a:gd name="T40" fmla="*/ 53 w 617"/>
                    <a:gd name="T41" fmla="*/ 440 h 1675"/>
                    <a:gd name="T42" fmla="*/ 21 w 617"/>
                    <a:gd name="T43" fmla="*/ 462 h 1675"/>
                    <a:gd name="T44" fmla="*/ 21 w 617"/>
                    <a:gd name="T45" fmla="*/ 1250 h 1675"/>
                    <a:gd name="T46" fmla="*/ 0 w 617"/>
                    <a:gd name="T47" fmla="*/ 1250 h 1675"/>
                    <a:gd name="T48" fmla="*/ 0 w 617"/>
                    <a:gd name="T49" fmla="*/ 1283 h 1675"/>
                    <a:gd name="T50" fmla="*/ 21 w 617"/>
                    <a:gd name="T51" fmla="*/ 1283 h 1675"/>
                    <a:gd name="T52" fmla="*/ 292 w 617"/>
                    <a:gd name="T53" fmla="*/ 1283 h 1675"/>
                    <a:gd name="T54" fmla="*/ 292 w 617"/>
                    <a:gd name="T55" fmla="*/ 1567 h 1675"/>
                    <a:gd name="T56" fmla="*/ 89 w 617"/>
                    <a:gd name="T57" fmla="*/ 1639 h 1675"/>
                    <a:gd name="T58" fmla="*/ 308 w 617"/>
                    <a:gd name="T59" fmla="*/ 1675 h 1675"/>
                    <a:gd name="T60" fmla="*/ 528 w 617"/>
                    <a:gd name="T61" fmla="*/ 1639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7" h="1675">
                      <a:moveTo>
                        <a:pt x="528" y="1639"/>
                      </a:moveTo>
                      <a:cubicBezTo>
                        <a:pt x="528" y="1610"/>
                        <a:pt x="438" y="1570"/>
                        <a:pt x="325" y="1567"/>
                      </a:cubicBezTo>
                      <a:cubicBezTo>
                        <a:pt x="325" y="1283"/>
                        <a:pt x="325" y="1283"/>
                        <a:pt x="325" y="1283"/>
                      </a:cubicBezTo>
                      <a:cubicBezTo>
                        <a:pt x="596" y="1283"/>
                        <a:pt x="596" y="1283"/>
                        <a:pt x="596" y="1283"/>
                      </a:cubicBezTo>
                      <a:cubicBezTo>
                        <a:pt x="617" y="1283"/>
                        <a:pt x="617" y="1283"/>
                        <a:pt x="617" y="1283"/>
                      </a:cubicBezTo>
                      <a:cubicBezTo>
                        <a:pt x="617" y="1250"/>
                        <a:pt x="617" y="1250"/>
                        <a:pt x="617" y="1250"/>
                      </a:cubicBezTo>
                      <a:cubicBezTo>
                        <a:pt x="596" y="1250"/>
                        <a:pt x="596" y="1250"/>
                        <a:pt x="596" y="1250"/>
                      </a:cubicBezTo>
                      <a:cubicBezTo>
                        <a:pt x="596" y="33"/>
                        <a:pt x="596" y="33"/>
                        <a:pt x="596" y="33"/>
                      </a:cubicBezTo>
                      <a:cubicBezTo>
                        <a:pt x="617" y="33"/>
                        <a:pt x="617" y="33"/>
                        <a:pt x="617" y="33"/>
                      </a:cubicBezTo>
                      <a:cubicBezTo>
                        <a:pt x="617" y="0"/>
                        <a:pt x="617" y="0"/>
                        <a:pt x="617" y="0"/>
                      </a:cubicBezTo>
                      <a:cubicBezTo>
                        <a:pt x="0" y="0"/>
                        <a:pt x="0" y="0"/>
                        <a:pt x="0" y="0"/>
                      </a:cubicBezTo>
                      <a:cubicBezTo>
                        <a:pt x="0" y="33"/>
                        <a:pt x="0" y="33"/>
                        <a:pt x="0" y="33"/>
                      </a:cubicBezTo>
                      <a:cubicBezTo>
                        <a:pt x="21" y="33"/>
                        <a:pt x="21" y="33"/>
                        <a:pt x="21" y="33"/>
                      </a:cubicBezTo>
                      <a:cubicBezTo>
                        <a:pt x="21" y="302"/>
                        <a:pt x="21" y="302"/>
                        <a:pt x="21" y="302"/>
                      </a:cubicBezTo>
                      <a:cubicBezTo>
                        <a:pt x="28" y="295"/>
                        <a:pt x="36" y="289"/>
                        <a:pt x="44" y="282"/>
                      </a:cubicBezTo>
                      <a:cubicBezTo>
                        <a:pt x="47" y="280"/>
                        <a:pt x="50" y="277"/>
                        <a:pt x="53" y="275"/>
                      </a:cubicBezTo>
                      <a:cubicBezTo>
                        <a:pt x="53" y="33"/>
                        <a:pt x="53" y="33"/>
                        <a:pt x="53" y="33"/>
                      </a:cubicBezTo>
                      <a:cubicBezTo>
                        <a:pt x="563" y="33"/>
                        <a:pt x="563" y="33"/>
                        <a:pt x="563" y="33"/>
                      </a:cubicBezTo>
                      <a:cubicBezTo>
                        <a:pt x="563" y="1250"/>
                        <a:pt x="563" y="1250"/>
                        <a:pt x="563" y="1250"/>
                      </a:cubicBezTo>
                      <a:cubicBezTo>
                        <a:pt x="53" y="1250"/>
                        <a:pt x="53" y="1250"/>
                        <a:pt x="53" y="1250"/>
                      </a:cubicBezTo>
                      <a:cubicBezTo>
                        <a:pt x="53" y="440"/>
                        <a:pt x="53" y="440"/>
                        <a:pt x="53" y="440"/>
                      </a:cubicBezTo>
                      <a:cubicBezTo>
                        <a:pt x="42" y="448"/>
                        <a:pt x="31" y="455"/>
                        <a:pt x="21" y="462"/>
                      </a:cubicBezTo>
                      <a:cubicBezTo>
                        <a:pt x="21" y="1250"/>
                        <a:pt x="21" y="1250"/>
                        <a:pt x="21" y="1250"/>
                      </a:cubicBezTo>
                      <a:cubicBezTo>
                        <a:pt x="0" y="1250"/>
                        <a:pt x="0" y="1250"/>
                        <a:pt x="0" y="1250"/>
                      </a:cubicBezTo>
                      <a:cubicBezTo>
                        <a:pt x="0" y="1283"/>
                        <a:pt x="0" y="1283"/>
                        <a:pt x="0" y="1283"/>
                      </a:cubicBezTo>
                      <a:cubicBezTo>
                        <a:pt x="21" y="1283"/>
                        <a:pt x="21" y="1283"/>
                        <a:pt x="21" y="1283"/>
                      </a:cubicBezTo>
                      <a:cubicBezTo>
                        <a:pt x="292" y="1283"/>
                        <a:pt x="292" y="1283"/>
                        <a:pt x="292" y="1283"/>
                      </a:cubicBezTo>
                      <a:cubicBezTo>
                        <a:pt x="292" y="1567"/>
                        <a:pt x="292" y="1567"/>
                        <a:pt x="292" y="1567"/>
                      </a:cubicBezTo>
                      <a:cubicBezTo>
                        <a:pt x="178" y="1570"/>
                        <a:pt x="89" y="1610"/>
                        <a:pt x="89" y="1639"/>
                      </a:cubicBezTo>
                      <a:cubicBezTo>
                        <a:pt x="89" y="1669"/>
                        <a:pt x="187" y="1675"/>
                        <a:pt x="308" y="1675"/>
                      </a:cubicBezTo>
                      <a:cubicBezTo>
                        <a:pt x="430" y="1675"/>
                        <a:pt x="528" y="1669"/>
                        <a:pt x="528" y="16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grpSp>
        </p:grpSp>
        <p:sp>
          <p:nvSpPr>
            <p:cNvPr id="40" name="文本框 39">
              <a:extLst>
                <a:ext uri="{FF2B5EF4-FFF2-40B4-BE49-F238E27FC236}">
                  <a16:creationId xmlns:a16="http://schemas.microsoft.com/office/drawing/2014/main" id="{05C6C118-D0B7-4A04-80E3-5D04696A686B}"/>
                </a:ext>
              </a:extLst>
            </p:cNvPr>
            <p:cNvSpPr txBox="1"/>
            <p:nvPr/>
          </p:nvSpPr>
          <p:spPr>
            <a:xfrm>
              <a:off x="3090868" y="2590042"/>
              <a:ext cx="615553" cy="2246769"/>
            </a:xfrm>
            <a:prstGeom prst="rect">
              <a:avLst/>
            </a:prstGeom>
            <a:noFill/>
          </p:spPr>
          <p:txBody>
            <a:bodyPr vert="eaVert" wrap="none" rtlCol="0">
              <a:spAutoFit/>
            </a:bodyPr>
            <a:lstStyle/>
            <a:p>
              <a:pPr lvl="0" eaLnBrk="0" fontAlgn="base" hangingPunct="0">
                <a:spcBef>
                  <a:spcPct val="0"/>
                </a:spcBef>
                <a:spcAft>
                  <a:spcPct val="0"/>
                </a:spcAft>
              </a:pPr>
              <a:r>
                <a:rPr lang="zh-CN" altLang="en-US" sz="2800" b="1" kern="0" dirty="0">
                  <a:solidFill>
                    <a:srgbClr val="B51B25"/>
                  </a:solidFill>
                  <a:latin typeface="微软雅黑"/>
                </a:rPr>
                <a:t>保护个人信息</a:t>
              </a:r>
              <a:endParaRPr kumimoji="0" lang="zh-CN" altLang="en-US" sz="2800" b="1" i="0" u="none" strike="noStrike" kern="0" cap="none" spc="0" normalizeH="0" baseline="0" noProof="0" dirty="0">
                <a:ln>
                  <a:noFill/>
                </a:ln>
                <a:solidFill>
                  <a:srgbClr val="B51B25"/>
                </a:solidFill>
                <a:effectLst/>
                <a:uLnTx/>
                <a:uFillTx/>
                <a:latin typeface="微软雅黑"/>
              </a:endParaRPr>
            </a:p>
          </p:txBody>
        </p:sp>
      </p:grpSp>
      <p:sp>
        <p:nvSpPr>
          <p:cNvPr id="12" name="矩形 11">
            <a:extLst>
              <a:ext uri="{FF2B5EF4-FFF2-40B4-BE49-F238E27FC236}">
                <a16:creationId xmlns:a16="http://schemas.microsoft.com/office/drawing/2014/main" id="{1D6359D2-C26B-40AA-8604-CA455F6F62EC}"/>
              </a:ext>
            </a:extLst>
          </p:cNvPr>
          <p:cNvSpPr/>
          <p:nvPr/>
        </p:nvSpPr>
        <p:spPr>
          <a:xfrm>
            <a:off x="4357688" y="1550191"/>
            <a:ext cx="7029869" cy="208773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矩形: 圆角 63">
            <a:extLst>
              <a:ext uri="{FF2B5EF4-FFF2-40B4-BE49-F238E27FC236}">
                <a16:creationId xmlns:a16="http://schemas.microsoft.com/office/drawing/2014/main" id="{1145617C-4545-4DFC-ABA8-69A6957253FF}"/>
              </a:ext>
            </a:extLst>
          </p:cNvPr>
          <p:cNvSpPr/>
          <p:nvPr/>
        </p:nvSpPr>
        <p:spPr bwMode="auto">
          <a:xfrm>
            <a:off x="4691495" y="1271099"/>
            <a:ext cx="1752167" cy="483024"/>
          </a:xfrm>
          <a:prstGeom prst="roundRect">
            <a:avLst>
              <a:gd name="adj" fmla="val 50000"/>
            </a:avLst>
          </a:pr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2400" b="1" dirty="0">
                <a:solidFill>
                  <a:schemeClr val="bg1"/>
                </a:solidFill>
                <a:latin typeface="+mj-ea"/>
                <a:ea typeface="+mj-ea"/>
                <a:cs typeface="+mn-ea"/>
              </a:rPr>
              <a:t>　规定：</a:t>
            </a:r>
          </a:p>
        </p:txBody>
      </p:sp>
      <p:sp>
        <p:nvSpPr>
          <p:cNvPr id="13" name="矩形 12">
            <a:extLst>
              <a:ext uri="{FF2B5EF4-FFF2-40B4-BE49-F238E27FC236}">
                <a16:creationId xmlns:a16="http://schemas.microsoft.com/office/drawing/2014/main" id="{5F79918B-54D5-4708-A00A-57EDB9D31CEB}"/>
              </a:ext>
            </a:extLst>
          </p:cNvPr>
          <p:cNvSpPr/>
          <p:nvPr/>
        </p:nvSpPr>
        <p:spPr>
          <a:xfrm>
            <a:off x="4524591" y="1822039"/>
            <a:ext cx="6696061" cy="1815882"/>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t>处理自然人个人信息的，应当遵循合法、正当、必要原则，不得过度处理，并符合下列条件：</a:t>
            </a:r>
          </a:p>
          <a:p>
            <a:pPr algn="just"/>
            <a:r>
              <a:rPr lang="zh-CN" altLang="en-US" sz="1600" dirty="0"/>
              <a:t>（一）征得该自然人或者其监护人同意，但是法律、行政法规另有规定的除外；</a:t>
            </a:r>
          </a:p>
          <a:p>
            <a:pPr algn="just"/>
            <a:r>
              <a:rPr lang="zh-CN" altLang="en-US" sz="1600" dirty="0"/>
              <a:t>（二）公开处理信息的规则；</a:t>
            </a:r>
          </a:p>
          <a:p>
            <a:pPr algn="just"/>
            <a:r>
              <a:rPr lang="zh-CN" altLang="en-US" sz="1600" dirty="0"/>
              <a:t>（三）明示处理信息的目的、方式和范围；</a:t>
            </a:r>
          </a:p>
          <a:p>
            <a:pPr algn="just"/>
            <a:r>
              <a:rPr lang="zh-CN" altLang="en-US" sz="1600" dirty="0"/>
              <a:t>（四）不违反法律、行政法规的规定和双方的约定。</a:t>
            </a:r>
          </a:p>
        </p:txBody>
      </p:sp>
      <p:sp>
        <p:nvSpPr>
          <p:cNvPr id="15" name="矩形 14">
            <a:extLst>
              <a:ext uri="{FF2B5EF4-FFF2-40B4-BE49-F238E27FC236}">
                <a16:creationId xmlns:a16="http://schemas.microsoft.com/office/drawing/2014/main" id="{F6383AFD-0990-402B-A4A7-5CAEF7914C04}"/>
              </a:ext>
            </a:extLst>
          </p:cNvPr>
          <p:cNvSpPr/>
          <p:nvPr/>
        </p:nvSpPr>
        <p:spPr>
          <a:xfrm>
            <a:off x="5291557" y="4001606"/>
            <a:ext cx="6096000" cy="1524969"/>
          </a:xfrm>
          <a:prstGeom prst="rect">
            <a:avLst/>
          </a:prstGeom>
        </p:spPr>
        <p:txBody>
          <a:bodyPr>
            <a:spAutoFit/>
          </a:bodyPr>
          <a:lstStyle/>
          <a:p>
            <a:pPr algn="just">
              <a:lnSpc>
                <a:spcPct val="150000"/>
              </a:lnSpc>
            </a:pPr>
            <a:r>
              <a:rPr lang="zh-CN" altLang="en-US" sz="1600" b="1" dirty="0">
                <a:solidFill>
                  <a:srgbClr val="0070C0"/>
                </a:solidFill>
              </a:rPr>
              <a:t>数字化时代，个人信息如何保护？面对人肉搜索、垃圾短信、电信诈骗等挑战，民法典确认和保障与个人信息有关的人格权益，并规定个人信息利用的基本规则，让个人信息使用有法可依，将有效遏制过度搜集个人信息的乱象。</a:t>
            </a:r>
          </a:p>
        </p:txBody>
      </p:sp>
      <p:sp>
        <p:nvSpPr>
          <p:cNvPr id="16" name="矩形 15">
            <a:extLst>
              <a:ext uri="{FF2B5EF4-FFF2-40B4-BE49-F238E27FC236}">
                <a16:creationId xmlns:a16="http://schemas.microsoft.com/office/drawing/2014/main" id="{F4864F38-C826-46C4-8C5E-6283F4741643}"/>
              </a:ext>
            </a:extLst>
          </p:cNvPr>
          <p:cNvSpPr/>
          <p:nvPr/>
        </p:nvSpPr>
        <p:spPr>
          <a:xfrm>
            <a:off x="4377252" y="4001606"/>
            <a:ext cx="909123" cy="1394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解</a:t>
            </a:r>
            <a:endParaRPr lang="en-US" altLang="zh-CN" sz="2800" b="1" dirty="0"/>
          </a:p>
          <a:p>
            <a:pPr algn="ctr"/>
            <a:r>
              <a:rPr lang="zh-CN" altLang="en-US" sz="2800" b="1" dirty="0"/>
              <a:t>读</a:t>
            </a:r>
          </a:p>
        </p:txBody>
      </p:sp>
    </p:spTree>
    <p:extLst>
      <p:ext uri="{BB962C8B-B14F-4D97-AF65-F5344CB8AC3E}">
        <p14:creationId xmlns:p14="http://schemas.microsoft.com/office/powerpoint/2010/main" val="1954900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barn(outVertical)">
                                      <p:cBhvr>
                                        <p:cTn id="1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民法典亮点解读</a:t>
            </a:r>
          </a:p>
        </p:txBody>
      </p:sp>
      <p:grpSp>
        <p:nvGrpSpPr>
          <p:cNvPr id="38" name="组合 37">
            <a:extLst>
              <a:ext uri="{FF2B5EF4-FFF2-40B4-BE49-F238E27FC236}">
                <a16:creationId xmlns:a16="http://schemas.microsoft.com/office/drawing/2014/main" id="{6FF55907-FE91-490A-9833-BF88F99739FD}"/>
              </a:ext>
            </a:extLst>
          </p:cNvPr>
          <p:cNvGrpSpPr/>
          <p:nvPr/>
        </p:nvGrpSpPr>
        <p:grpSpPr>
          <a:xfrm>
            <a:off x="804443" y="1550191"/>
            <a:ext cx="3266100" cy="3976675"/>
            <a:chOff x="804443" y="2250279"/>
            <a:chExt cx="3266100" cy="3976675"/>
          </a:xfrm>
        </p:grpSpPr>
        <p:grpSp>
          <p:nvGrpSpPr>
            <p:cNvPr id="39" name="组合 38">
              <a:extLst>
                <a:ext uri="{FF2B5EF4-FFF2-40B4-BE49-F238E27FC236}">
                  <a16:creationId xmlns:a16="http://schemas.microsoft.com/office/drawing/2014/main" id="{1DDCE979-2D38-4256-9579-D7EF046CA0A5}"/>
                </a:ext>
              </a:extLst>
            </p:cNvPr>
            <p:cNvGrpSpPr/>
            <p:nvPr/>
          </p:nvGrpSpPr>
          <p:grpSpPr>
            <a:xfrm>
              <a:off x="804443" y="2250279"/>
              <a:ext cx="3266100" cy="3976675"/>
              <a:chOff x="804443" y="2250279"/>
              <a:chExt cx="3266100" cy="3976675"/>
            </a:xfrm>
          </p:grpSpPr>
          <p:sp>
            <p:nvSpPr>
              <p:cNvPr id="41" name="矩形 40">
                <a:extLst>
                  <a:ext uri="{FF2B5EF4-FFF2-40B4-BE49-F238E27FC236}">
                    <a16:creationId xmlns:a16="http://schemas.microsoft.com/office/drawing/2014/main" id="{7445373D-D811-487E-B4E9-DEA74CE308D1}"/>
                  </a:ext>
                </a:extLst>
              </p:cNvPr>
              <p:cNvSpPr/>
              <p:nvPr/>
            </p:nvSpPr>
            <p:spPr bwMode="auto">
              <a:xfrm>
                <a:off x="2678138" y="2306471"/>
                <a:ext cx="1279713" cy="2920621"/>
              </a:xfrm>
              <a:prstGeom prst="rect">
                <a:avLst/>
              </a:prstGeom>
              <a:solidFill>
                <a:srgbClr val="FFFFFF"/>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3D3D3D"/>
                  </a:solidFill>
                  <a:effectLst/>
                  <a:uLnTx/>
                  <a:uFillTx/>
                  <a:latin typeface="Arial" pitchFamily="34" charset="0"/>
                  <a:ea typeface="宋体" pitchFamily="2" charset="-122"/>
                </a:endParaRPr>
              </a:p>
            </p:txBody>
          </p:sp>
          <p:grpSp>
            <p:nvGrpSpPr>
              <p:cNvPr id="42" name="组合 41">
                <a:extLst>
                  <a:ext uri="{FF2B5EF4-FFF2-40B4-BE49-F238E27FC236}">
                    <a16:creationId xmlns:a16="http://schemas.microsoft.com/office/drawing/2014/main" id="{A9AB6BA3-EE86-4382-8112-1C34B194C075}"/>
                  </a:ext>
                </a:extLst>
              </p:cNvPr>
              <p:cNvGrpSpPr/>
              <p:nvPr/>
            </p:nvGrpSpPr>
            <p:grpSpPr>
              <a:xfrm>
                <a:off x="804443" y="2250279"/>
                <a:ext cx="3266100" cy="3976675"/>
                <a:chOff x="7856825" y="2509035"/>
                <a:chExt cx="1280024" cy="1558507"/>
              </a:xfrm>
              <a:solidFill>
                <a:srgbClr val="3D3D3D"/>
              </a:solidFill>
            </p:grpSpPr>
            <p:sp>
              <p:nvSpPr>
                <p:cNvPr id="43" name="Freeform 110">
                  <a:extLst>
                    <a:ext uri="{FF2B5EF4-FFF2-40B4-BE49-F238E27FC236}">
                      <a16:creationId xmlns:a16="http://schemas.microsoft.com/office/drawing/2014/main" id="{E334E062-48D9-468E-9C65-38E109842E76}"/>
                    </a:ext>
                  </a:extLst>
                </p:cNvPr>
                <p:cNvSpPr>
                  <a:spLocks/>
                </p:cNvSpPr>
                <p:nvPr/>
              </p:nvSpPr>
              <p:spPr bwMode="auto">
                <a:xfrm>
                  <a:off x="7856825" y="2762542"/>
                  <a:ext cx="841694" cy="1253799"/>
                </a:xfrm>
                <a:custGeom>
                  <a:avLst/>
                  <a:gdLst>
                    <a:gd name="T0" fmla="*/ 779 w 904"/>
                    <a:gd name="T1" fmla="*/ 173 h 1347"/>
                    <a:gd name="T2" fmla="*/ 811 w 904"/>
                    <a:gd name="T3" fmla="*/ 151 h 1347"/>
                    <a:gd name="T4" fmla="*/ 880 w 904"/>
                    <a:gd name="T5" fmla="*/ 98 h 1347"/>
                    <a:gd name="T6" fmla="*/ 885 w 904"/>
                    <a:gd name="T7" fmla="*/ 24 h 1347"/>
                    <a:gd name="T8" fmla="*/ 811 w 904"/>
                    <a:gd name="T9" fmla="*/ 18 h 1347"/>
                    <a:gd name="T10" fmla="*/ 811 w 904"/>
                    <a:gd name="T11" fmla="*/ 19 h 1347"/>
                    <a:gd name="T12" fmla="*/ 779 w 904"/>
                    <a:gd name="T13" fmla="*/ 45 h 1347"/>
                    <a:gd name="T14" fmla="*/ 469 w 904"/>
                    <a:gd name="T15" fmla="*/ 169 h 1347"/>
                    <a:gd name="T16" fmla="*/ 459 w 904"/>
                    <a:gd name="T17" fmla="*/ 168 h 1347"/>
                    <a:gd name="T18" fmla="*/ 423 w 904"/>
                    <a:gd name="T19" fmla="*/ 168 h 1347"/>
                    <a:gd name="T20" fmla="*/ 206 w 904"/>
                    <a:gd name="T21" fmla="*/ 168 h 1347"/>
                    <a:gd name="T22" fmla="*/ 197 w 904"/>
                    <a:gd name="T23" fmla="*/ 169 h 1347"/>
                    <a:gd name="T24" fmla="*/ 151 w 904"/>
                    <a:gd name="T25" fmla="*/ 177 h 1347"/>
                    <a:gd name="T26" fmla="*/ 49 w 904"/>
                    <a:gd name="T27" fmla="*/ 260 h 1347"/>
                    <a:gd name="T28" fmla="*/ 0 w 904"/>
                    <a:gd name="T29" fmla="*/ 474 h 1347"/>
                    <a:gd name="T30" fmla="*/ 33 w 904"/>
                    <a:gd name="T31" fmla="*/ 736 h 1347"/>
                    <a:gd name="T32" fmla="*/ 84 w 904"/>
                    <a:gd name="T33" fmla="*/ 777 h 1347"/>
                    <a:gd name="T34" fmla="*/ 95 w 904"/>
                    <a:gd name="T35" fmla="*/ 776 h 1347"/>
                    <a:gd name="T36" fmla="*/ 136 w 904"/>
                    <a:gd name="T37" fmla="*/ 713 h 1347"/>
                    <a:gd name="T38" fmla="*/ 105 w 904"/>
                    <a:gd name="T39" fmla="*/ 474 h 1347"/>
                    <a:gd name="T40" fmla="*/ 122 w 904"/>
                    <a:gd name="T41" fmla="*/ 350 h 1347"/>
                    <a:gd name="T42" fmla="*/ 155 w 904"/>
                    <a:gd name="T43" fmla="*/ 294 h 1347"/>
                    <a:gd name="T44" fmla="*/ 155 w 904"/>
                    <a:gd name="T45" fmla="*/ 543 h 1347"/>
                    <a:gd name="T46" fmla="*/ 155 w 904"/>
                    <a:gd name="T47" fmla="*/ 667 h 1347"/>
                    <a:gd name="T48" fmla="*/ 155 w 904"/>
                    <a:gd name="T49" fmla="*/ 1266 h 1347"/>
                    <a:gd name="T50" fmla="*/ 236 w 904"/>
                    <a:gd name="T51" fmla="*/ 1347 h 1347"/>
                    <a:gd name="T52" fmla="*/ 317 w 904"/>
                    <a:gd name="T53" fmla="*/ 1266 h 1347"/>
                    <a:gd name="T54" fmla="*/ 317 w 904"/>
                    <a:gd name="T55" fmla="*/ 718 h 1347"/>
                    <a:gd name="T56" fmla="*/ 347 w 904"/>
                    <a:gd name="T57" fmla="*/ 718 h 1347"/>
                    <a:gd name="T58" fmla="*/ 347 w 904"/>
                    <a:gd name="T59" fmla="*/ 1266 h 1347"/>
                    <a:gd name="T60" fmla="*/ 429 w 904"/>
                    <a:gd name="T61" fmla="*/ 1347 h 1347"/>
                    <a:gd name="T62" fmla="*/ 510 w 904"/>
                    <a:gd name="T63" fmla="*/ 1266 h 1347"/>
                    <a:gd name="T64" fmla="*/ 510 w 904"/>
                    <a:gd name="T65" fmla="*/ 667 h 1347"/>
                    <a:gd name="T66" fmla="*/ 510 w 904"/>
                    <a:gd name="T67" fmla="*/ 543 h 1347"/>
                    <a:gd name="T68" fmla="*/ 510 w 904"/>
                    <a:gd name="T69" fmla="*/ 284 h 1347"/>
                    <a:gd name="T70" fmla="*/ 510 w 904"/>
                    <a:gd name="T71" fmla="*/ 271 h 1347"/>
                    <a:gd name="T72" fmla="*/ 779 w 904"/>
                    <a:gd name="T73" fmla="*/ 173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1347">
                      <a:moveTo>
                        <a:pt x="779" y="173"/>
                      </a:moveTo>
                      <a:cubicBezTo>
                        <a:pt x="789" y="166"/>
                        <a:pt x="800" y="159"/>
                        <a:pt x="811" y="151"/>
                      </a:cubicBezTo>
                      <a:cubicBezTo>
                        <a:pt x="834" y="136"/>
                        <a:pt x="857" y="118"/>
                        <a:pt x="880" y="98"/>
                      </a:cubicBezTo>
                      <a:cubicBezTo>
                        <a:pt x="902" y="79"/>
                        <a:pt x="904" y="46"/>
                        <a:pt x="885" y="24"/>
                      </a:cubicBezTo>
                      <a:cubicBezTo>
                        <a:pt x="866" y="2"/>
                        <a:pt x="833" y="0"/>
                        <a:pt x="811" y="18"/>
                      </a:cubicBezTo>
                      <a:cubicBezTo>
                        <a:pt x="811" y="19"/>
                        <a:pt x="811" y="19"/>
                        <a:pt x="811" y="19"/>
                      </a:cubicBezTo>
                      <a:cubicBezTo>
                        <a:pt x="800" y="28"/>
                        <a:pt x="789" y="37"/>
                        <a:pt x="779" y="45"/>
                      </a:cubicBezTo>
                      <a:cubicBezTo>
                        <a:pt x="627" y="163"/>
                        <a:pt x="494" y="169"/>
                        <a:pt x="469" y="169"/>
                      </a:cubicBezTo>
                      <a:cubicBezTo>
                        <a:pt x="465" y="168"/>
                        <a:pt x="462" y="168"/>
                        <a:pt x="459" y="168"/>
                      </a:cubicBezTo>
                      <a:cubicBezTo>
                        <a:pt x="423" y="168"/>
                        <a:pt x="423" y="168"/>
                        <a:pt x="423" y="168"/>
                      </a:cubicBezTo>
                      <a:cubicBezTo>
                        <a:pt x="206" y="168"/>
                        <a:pt x="206" y="168"/>
                        <a:pt x="206" y="168"/>
                      </a:cubicBezTo>
                      <a:cubicBezTo>
                        <a:pt x="203" y="168"/>
                        <a:pt x="200" y="168"/>
                        <a:pt x="197" y="169"/>
                      </a:cubicBezTo>
                      <a:cubicBezTo>
                        <a:pt x="187" y="169"/>
                        <a:pt x="171" y="170"/>
                        <a:pt x="151" y="177"/>
                      </a:cubicBezTo>
                      <a:cubicBezTo>
                        <a:pt x="119" y="187"/>
                        <a:pt x="78" y="212"/>
                        <a:pt x="49" y="260"/>
                      </a:cubicBezTo>
                      <a:cubicBezTo>
                        <a:pt x="19" y="308"/>
                        <a:pt x="0" y="377"/>
                        <a:pt x="0" y="474"/>
                      </a:cubicBezTo>
                      <a:cubicBezTo>
                        <a:pt x="0" y="544"/>
                        <a:pt x="10" y="630"/>
                        <a:pt x="33" y="736"/>
                      </a:cubicBezTo>
                      <a:cubicBezTo>
                        <a:pt x="38" y="760"/>
                        <a:pt x="60" y="777"/>
                        <a:pt x="84" y="777"/>
                      </a:cubicBezTo>
                      <a:cubicBezTo>
                        <a:pt x="88" y="777"/>
                        <a:pt x="92" y="776"/>
                        <a:pt x="95" y="776"/>
                      </a:cubicBezTo>
                      <a:cubicBezTo>
                        <a:pt x="124" y="769"/>
                        <a:pt x="142" y="741"/>
                        <a:pt x="136" y="713"/>
                      </a:cubicBezTo>
                      <a:cubicBezTo>
                        <a:pt x="114" y="613"/>
                        <a:pt x="105" y="534"/>
                        <a:pt x="105" y="474"/>
                      </a:cubicBezTo>
                      <a:cubicBezTo>
                        <a:pt x="105" y="418"/>
                        <a:pt x="112" y="378"/>
                        <a:pt x="122" y="350"/>
                      </a:cubicBezTo>
                      <a:cubicBezTo>
                        <a:pt x="132" y="321"/>
                        <a:pt x="144" y="304"/>
                        <a:pt x="155" y="294"/>
                      </a:cubicBezTo>
                      <a:cubicBezTo>
                        <a:pt x="155" y="543"/>
                        <a:pt x="155" y="543"/>
                        <a:pt x="155" y="543"/>
                      </a:cubicBezTo>
                      <a:cubicBezTo>
                        <a:pt x="155" y="667"/>
                        <a:pt x="155" y="667"/>
                        <a:pt x="155" y="667"/>
                      </a:cubicBezTo>
                      <a:cubicBezTo>
                        <a:pt x="155" y="1266"/>
                        <a:pt x="155" y="1266"/>
                        <a:pt x="155" y="1266"/>
                      </a:cubicBezTo>
                      <a:cubicBezTo>
                        <a:pt x="155" y="1310"/>
                        <a:pt x="191" y="1347"/>
                        <a:pt x="236" y="1347"/>
                      </a:cubicBezTo>
                      <a:cubicBezTo>
                        <a:pt x="281" y="1347"/>
                        <a:pt x="317" y="1310"/>
                        <a:pt x="317" y="1266"/>
                      </a:cubicBezTo>
                      <a:cubicBezTo>
                        <a:pt x="317" y="718"/>
                        <a:pt x="317" y="718"/>
                        <a:pt x="317" y="718"/>
                      </a:cubicBezTo>
                      <a:cubicBezTo>
                        <a:pt x="347" y="718"/>
                        <a:pt x="347" y="718"/>
                        <a:pt x="347" y="718"/>
                      </a:cubicBezTo>
                      <a:cubicBezTo>
                        <a:pt x="347" y="1266"/>
                        <a:pt x="347" y="1266"/>
                        <a:pt x="347" y="1266"/>
                      </a:cubicBezTo>
                      <a:cubicBezTo>
                        <a:pt x="347" y="1310"/>
                        <a:pt x="384" y="1347"/>
                        <a:pt x="429" y="1347"/>
                      </a:cubicBezTo>
                      <a:cubicBezTo>
                        <a:pt x="473" y="1347"/>
                        <a:pt x="510" y="1310"/>
                        <a:pt x="510" y="1266"/>
                      </a:cubicBezTo>
                      <a:cubicBezTo>
                        <a:pt x="510" y="667"/>
                        <a:pt x="510" y="667"/>
                        <a:pt x="510" y="667"/>
                      </a:cubicBezTo>
                      <a:cubicBezTo>
                        <a:pt x="510" y="543"/>
                        <a:pt x="510" y="543"/>
                        <a:pt x="510" y="543"/>
                      </a:cubicBezTo>
                      <a:cubicBezTo>
                        <a:pt x="510" y="284"/>
                        <a:pt x="510" y="284"/>
                        <a:pt x="510" y="284"/>
                      </a:cubicBezTo>
                      <a:cubicBezTo>
                        <a:pt x="510" y="271"/>
                        <a:pt x="510" y="271"/>
                        <a:pt x="510" y="271"/>
                      </a:cubicBezTo>
                      <a:cubicBezTo>
                        <a:pt x="567" y="265"/>
                        <a:pt x="667" y="243"/>
                        <a:pt x="779"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4" name="Freeform 111">
                  <a:extLst>
                    <a:ext uri="{FF2B5EF4-FFF2-40B4-BE49-F238E27FC236}">
                      <a16:creationId xmlns:a16="http://schemas.microsoft.com/office/drawing/2014/main" id="{CCEFAAAE-3384-4C24-B9BD-42CC1672EEE7}"/>
                    </a:ext>
                  </a:extLst>
                </p:cNvPr>
                <p:cNvSpPr>
                  <a:spLocks/>
                </p:cNvSpPr>
                <p:nvPr/>
              </p:nvSpPr>
              <p:spPr bwMode="auto">
                <a:xfrm>
                  <a:off x="8006681" y="2588958"/>
                  <a:ext cx="300962" cy="302211"/>
                </a:xfrm>
                <a:custGeom>
                  <a:avLst/>
                  <a:gdLst>
                    <a:gd name="T0" fmla="*/ 196 w 324"/>
                    <a:gd name="T1" fmla="*/ 19 h 324"/>
                    <a:gd name="T2" fmla="*/ 19 w 324"/>
                    <a:gd name="T3" fmla="*/ 129 h 324"/>
                    <a:gd name="T4" fmla="*/ 129 w 324"/>
                    <a:gd name="T5" fmla="*/ 306 h 324"/>
                    <a:gd name="T6" fmla="*/ 306 w 324"/>
                    <a:gd name="T7" fmla="*/ 196 h 324"/>
                    <a:gd name="T8" fmla="*/ 196 w 324"/>
                    <a:gd name="T9" fmla="*/ 19 h 324"/>
                  </a:gdLst>
                  <a:ahLst/>
                  <a:cxnLst>
                    <a:cxn ang="0">
                      <a:pos x="T0" y="T1"/>
                    </a:cxn>
                    <a:cxn ang="0">
                      <a:pos x="T2" y="T3"/>
                    </a:cxn>
                    <a:cxn ang="0">
                      <a:pos x="T4" y="T5"/>
                    </a:cxn>
                    <a:cxn ang="0">
                      <a:pos x="T6" y="T7"/>
                    </a:cxn>
                    <a:cxn ang="0">
                      <a:pos x="T8" y="T9"/>
                    </a:cxn>
                  </a:cxnLst>
                  <a:rect l="0" t="0" r="r" b="b"/>
                  <a:pathLst>
                    <a:path w="324" h="324">
                      <a:moveTo>
                        <a:pt x="196" y="19"/>
                      </a:moveTo>
                      <a:cubicBezTo>
                        <a:pt x="116" y="0"/>
                        <a:pt x="37" y="49"/>
                        <a:pt x="19" y="129"/>
                      </a:cubicBezTo>
                      <a:cubicBezTo>
                        <a:pt x="0" y="208"/>
                        <a:pt x="49" y="288"/>
                        <a:pt x="129" y="306"/>
                      </a:cubicBezTo>
                      <a:cubicBezTo>
                        <a:pt x="208" y="324"/>
                        <a:pt x="287" y="275"/>
                        <a:pt x="306" y="196"/>
                      </a:cubicBezTo>
                      <a:cubicBezTo>
                        <a:pt x="324" y="116"/>
                        <a:pt x="275" y="37"/>
                        <a:pt x="19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5" name="Freeform 112">
                  <a:extLst>
                    <a:ext uri="{FF2B5EF4-FFF2-40B4-BE49-F238E27FC236}">
                      <a16:creationId xmlns:a16="http://schemas.microsoft.com/office/drawing/2014/main" id="{BCD6962D-34BD-499D-B8E2-4F47871F0746}"/>
                    </a:ext>
                  </a:extLst>
                </p:cNvPr>
                <p:cNvSpPr>
                  <a:spLocks/>
                </p:cNvSpPr>
                <p:nvPr/>
              </p:nvSpPr>
              <p:spPr bwMode="auto">
                <a:xfrm>
                  <a:off x="8562399" y="2509035"/>
                  <a:ext cx="574450" cy="1558507"/>
                </a:xfrm>
                <a:custGeom>
                  <a:avLst/>
                  <a:gdLst>
                    <a:gd name="T0" fmla="*/ 528 w 617"/>
                    <a:gd name="T1" fmla="*/ 1639 h 1675"/>
                    <a:gd name="T2" fmla="*/ 325 w 617"/>
                    <a:gd name="T3" fmla="*/ 1567 h 1675"/>
                    <a:gd name="T4" fmla="*/ 325 w 617"/>
                    <a:gd name="T5" fmla="*/ 1283 h 1675"/>
                    <a:gd name="T6" fmla="*/ 596 w 617"/>
                    <a:gd name="T7" fmla="*/ 1283 h 1675"/>
                    <a:gd name="T8" fmla="*/ 617 w 617"/>
                    <a:gd name="T9" fmla="*/ 1283 h 1675"/>
                    <a:gd name="T10" fmla="*/ 617 w 617"/>
                    <a:gd name="T11" fmla="*/ 1250 h 1675"/>
                    <a:gd name="T12" fmla="*/ 596 w 617"/>
                    <a:gd name="T13" fmla="*/ 1250 h 1675"/>
                    <a:gd name="T14" fmla="*/ 596 w 617"/>
                    <a:gd name="T15" fmla="*/ 33 h 1675"/>
                    <a:gd name="T16" fmla="*/ 617 w 617"/>
                    <a:gd name="T17" fmla="*/ 33 h 1675"/>
                    <a:gd name="T18" fmla="*/ 617 w 617"/>
                    <a:gd name="T19" fmla="*/ 0 h 1675"/>
                    <a:gd name="T20" fmla="*/ 0 w 617"/>
                    <a:gd name="T21" fmla="*/ 0 h 1675"/>
                    <a:gd name="T22" fmla="*/ 0 w 617"/>
                    <a:gd name="T23" fmla="*/ 33 h 1675"/>
                    <a:gd name="T24" fmla="*/ 21 w 617"/>
                    <a:gd name="T25" fmla="*/ 33 h 1675"/>
                    <a:gd name="T26" fmla="*/ 21 w 617"/>
                    <a:gd name="T27" fmla="*/ 302 h 1675"/>
                    <a:gd name="T28" fmla="*/ 44 w 617"/>
                    <a:gd name="T29" fmla="*/ 282 h 1675"/>
                    <a:gd name="T30" fmla="*/ 53 w 617"/>
                    <a:gd name="T31" fmla="*/ 275 h 1675"/>
                    <a:gd name="T32" fmla="*/ 53 w 617"/>
                    <a:gd name="T33" fmla="*/ 33 h 1675"/>
                    <a:gd name="T34" fmla="*/ 563 w 617"/>
                    <a:gd name="T35" fmla="*/ 33 h 1675"/>
                    <a:gd name="T36" fmla="*/ 563 w 617"/>
                    <a:gd name="T37" fmla="*/ 1250 h 1675"/>
                    <a:gd name="T38" fmla="*/ 53 w 617"/>
                    <a:gd name="T39" fmla="*/ 1250 h 1675"/>
                    <a:gd name="T40" fmla="*/ 53 w 617"/>
                    <a:gd name="T41" fmla="*/ 440 h 1675"/>
                    <a:gd name="T42" fmla="*/ 21 w 617"/>
                    <a:gd name="T43" fmla="*/ 462 h 1675"/>
                    <a:gd name="T44" fmla="*/ 21 w 617"/>
                    <a:gd name="T45" fmla="*/ 1250 h 1675"/>
                    <a:gd name="T46" fmla="*/ 0 w 617"/>
                    <a:gd name="T47" fmla="*/ 1250 h 1675"/>
                    <a:gd name="T48" fmla="*/ 0 w 617"/>
                    <a:gd name="T49" fmla="*/ 1283 h 1675"/>
                    <a:gd name="T50" fmla="*/ 21 w 617"/>
                    <a:gd name="T51" fmla="*/ 1283 h 1675"/>
                    <a:gd name="T52" fmla="*/ 292 w 617"/>
                    <a:gd name="T53" fmla="*/ 1283 h 1675"/>
                    <a:gd name="T54" fmla="*/ 292 w 617"/>
                    <a:gd name="T55" fmla="*/ 1567 h 1675"/>
                    <a:gd name="T56" fmla="*/ 89 w 617"/>
                    <a:gd name="T57" fmla="*/ 1639 h 1675"/>
                    <a:gd name="T58" fmla="*/ 308 w 617"/>
                    <a:gd name="T59" fmla="*/ 1675 h 1675"/>
                    <a:gd name="T60" fmla="*/ 528 w 617"/>
                    <a:gd name="T61" fmla="*/ 1639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7" h="1675">
                      <a:moveTo>
                        <a:pt x="528" y="1639"/>
                      </a:moveTo>
                      <a:cubicBezTo>
                        <a:pt x="528" y="1610"/>
                        <a:pt x="438" y="1570"/>
                        <a:pt x="325" y="1567"/>
                      </a:cubicBezTo>
                      <a:cubicBezTo>
                        <a:pt x="325" y="1283"/>
                        <a:pt x="325" y="1283"/>
                        <a:pt x="325" y="1283"/>
                      </a:cubicBezTo>
                      <a:cubicBezTo>
                        <a:pt x="596" y="1283"/>
                        <a:pt x="596" y="1283"/>
                        <a:pt x="596" y="1283"/>
                      </a:cubicBezTo>
                      <a:cubicBezTo>
                        <a:pt x="617" y="1283"/>
                        <a:pt x="617" y="1283"/>
                        <a:pt x="617" y="1283"/>
                      </a:cubicBezTo>
                      <a:cubicBezTo>
                        <a:pt x="617" y="1250"/>
                        <a:pt x="617" y="1250"/>
                        <a:pt x="617" y="1250"/>
                      </a:cubicBezTo>
                      <a:cubicBezTo>
                        <a:pt x="596" y="1250"/>
                        <a:pt x="596" y="1250"/>
                        <a:pt x="596" y="1250"/>
                      </a:cubicBezTo>
                      <a:cubicBezTo>
                        <a:pt x="596" y="33"/>
                        <a:pt x="596" y="33"/>
                        <a:pt x="596" y="33"/>
                      </a:cubicBezTo>
                      <a:cubicBezTo>
                        <a:pt x="617" y="33"/>
                        <a:pt x="617" y="33"/>
                        <a:pt x="617" y="33"/>
                      </a:cubicBezTo>
                      <a:cubicBezTo>
                        <a:pt x="617" y="0"/>
                        <a:pt x="617" y="0"/>
                        <a:pt x="617" y="0"/>
                      </a:cubicBezTo>
                      <a:cubicBezTo>
                        <a:pt x="0" y="0"/>
                        <a:pt x="0" y="0"/>
                        <a:pt x="0" y="0"/>
                      </a:cubicBezTo>
                      <a:cubicBezTo>
                        <a:pt x="0" y="33"/>
                        <a:pt x="0" y="33"/>
                        <a:pt x="0" y="33"/>
                      </a:cubicBezTo>
                      <a:cubicBezTo>
                        <a:pt x="21" y="33"/>
                        <a:pt x="21" y="33"/>
                        <a:pt x="21" y="33"/>
                      </a:cubicBezTo>
                      <a:cubicBezTo>
                        <a:pt x="21" y="302"/>
                        <a:pt x="21" y="302"/>
                        <a:pt x="21" y="302"/>
                      </a:cubicBezTo>
                      <a:cubicBezTo>
                        <a:pt x="28" y="295"/>
                        <a:pt x="36" y="289"/>
                        <a:pt x="44" y="282"/>
                      </a:cubicBezTo>
                      <a:cubicBezTo>
                        <a:pt x="47" y="280"/>
                        <a:pt x="50" y="277"/>
                        <a:pt x="53" y="275"/>
                      </a:cubicBezTo>
                      <a:cubicBezTo>
                        <a:pt x="53" y="33"/>
                        <a:pt x="53" y="33"/>
                        <a:pt x="53" y="33"/>
                      </a:cubicBezTo>
                      <a:cubicBezTo>
                        <a:pt x="563" y="33"/>
                        <a:pt x="563" y="33"/>
                        <a:pt x="563" y="33"/>
                      </a:cubicBezTo>
                      <a:cubicBezTo>
                        <a:pt x="563" y="1250"/>
                        <a:pt x="563" y="1250"/>
                        <a:pt x="563" y="1250"/>
                      </a:cubicBezTo>
                      <a:cubicBezTo>
                        <a:pt x="53" y="1250"/>
                        <a:pt x="53" y="1250"/>
                        <a:pt x="53" y="1250"/>
                      </a:cubicBezTo>
                      <a:cubicBezTo>
                        <a:pt x="53" y="440"/>
                        <a:pt x="53" y="440"/>
                        <a:pt x="53" y="440"/>
                      </a:cubicBezTo>
                      <a:cubicBezTo>
                        <a:pt x="42" y="448"/>
                        <a:pt x="31" y="455"/>
                        <a:pt x="21" y="462"/>
                      </a:cubicBezTo>
                      <a:cubicBezTo>
                        <a:pt x="21" y="1250"/>
                        <a:pt x="21" y="1250"/>
                        <a:pt x="21" y="1250"/>
                      </a:cubicBezTo>
                      <a:cubicBezTo>
                        <a:pt x="0" y="1250"/>
                        <a:pt x="0" y="1250"/>
                        <a:pt x="0" y="1250"/>
                      </a:cubicBezTo>
                      <a:cubicBezTo>
                        <a:pt x="0" y="1283"/>
                        <a:pt x="0" y="1283"/>
                        <a:pt x="0" y="1283"/>
                      </a:cubicBezTo>
                      <a:cubicBezTo>
                        <a:pt x="21" y="1283"/>
                        <a:pt x="21" y="1283"/>
                        <a:pt x="21" y="1283"/>
                      </a:cubicBezTo>
                      <a:cubicBezTo>
                        <a:pt x="292" y="1283"/>
                        <a:pt x="292" y="1283"/>
                        <a:pt x="292" y="1283"/>
                      </a:cubicBezTo>
                      <a:cubicBezTo>
                        <a:pt x="292" y="1567"/>
                        <a:pt x="292" y="1567"/>
                        <a:pt x="292" y="1567"/>
                      </a:cubicBezTo>
                      <a:cubicBezTo>
                        <a:pt x="178" y="1570"/>
                        <a:pt x="89" y="1610"/>
                        <a:pt x="89" y="1639"/>
                      </a:cubicBezTo>
                      <a:cubicBezTo>
                        <a:pt x="89" y="1669"/>
                        <a:pt x="187" y="1675"/>
                        <a:pt x="308" y="1675"/>
                      </a:cubicBezTo>
                      <a:cubicBezTo>
                        <a:pt x="430" y="1675"/>
                        <a:pt x="528" y="1669"/>
                        <a:pt x="528" y="16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grpSp>
        </p:grpSp>
        <p:sp>
          <p:nvSpPr>
            <p:cNvPr id="40" name="文本框 39">
              <a:extLst>
                <a:ext uri="{FF2B5EF4-FFF2-40B4-BE49-F238E27FC236}">
                  <a16:creationId xmlns:a16="http://schemas.microsoft.com/office/drawing/2014/main" id="{05C6C118-D0B7-4A04-80E3-5D04696A686B}"/>
                </a:ext>
              </a:extLst>
            </p:cNvPr>
            <p:cNvSpPr txBox="1"/>
            <p:nvPr/>
          </p:nvSpPr>
          <p:spPr>
            <a:xfrm>
              <a:off x="2871480" y="2590042"/>
              <a:ext cx="1046440" cy="2246769"/>
            </a:xfrm>
            <a:prstGeom prst="rect">
              <a:avLst/>
            </a:prstGeom>
            <a:noFill/>
          </p:spPr>
          <p:txBody>
            <a:bodyPr vert="eaVert" wrap="none" rtlCol="0">
              <a:spAutoFit/>
            </a:bodyPr>
            <a:lstStyle/>
            <a:p>
              <a:pPr lvl="0" eaLnBrk="0" fontAlgn="base" hangingPunct="0">
                <a:spcBef>
                  <a:spcPct val="0"/>
                </a:spcBef>
                <a:spcAft>
                  <a:spcPct val="0"/>
                </a:spcAft>
              </a:pPr>
              <a:r>
                <a:rPr lang="zh-CN" altLang="en-US" sz="2800" b="1" kern="0" dirty="0">
                  <a:solidFill>
                    <a:srgbClr val="B51B25"/>
                  </a:solidFill>
                  <a:latin typeface="微软雅黑"/>
                </a:rPr>
                <a:t>界定夫妻共同</a:t>
              </a:r>
              <a:endParaRPr lang="en-US" altLang="zh-CN" sz="2800" b="1" kern="0" dirty="0">
                <a:solidFill>
                  <a:srgbClr val="B51B25"/>
                </a:solidFill>
                <a:latin typeface="微软雅黑"/>
              </a:endParaRPr>
            </a:p>
            <a:p>
              <a:pPr lvl="0" eaLnBrk="0" fontAlgn="base" hangingPunct="0">
                <a:spcBef>
                  <a:spcPct val="0"/>
                </a:spcBef>
                <a:spcAft>
                  <a:spcPct val="0"/>
                </a:spcAft>
              </a:pPr>
              <a:r>
                <a:rPr lang="zh-CN" altLang="en-US" sz="2800" b="1" kern="0" dirty="0">
                  <a:solidFill>
                    <a:srgbClr val="B51B25"/>
                  </a:solidFill>
                  <a:latin typeface="微软雅黑"/>
                </a:rPr>
                <a:t>债务</a:t>
              </a:r>
              <a:endParaRPr kumimoji="0" lang="zh-CN" altLang="en-US" sz="2800" b="1" i="0" u="none" strike="noStrike" kern="0" cap="none" spc="0" normalizeH="0" baseline="0" noProof="0" dirty="0">
                <a:ln>
                  <a:noFill/>
                </a:ln>
                <a:solidFill>
                  <a:srgbClr val="B51B25"/>
                </a:solidFill>
                <a:effectLst/>
                <a:uLnTx/>
                <a:uFillTx/>
                <a:latin typeface="微软雅黑"/>
              </a:endParaRPr>
            </a:p>
          </p:txBody>
        </p:sp>
      </p:grpSp>
      <p:sp>
        <p:nvSpPr>
          <p:cNvPr id="12" name="矩形 11">
            <a:extLst>
              <a:ext uri="{FF2B5EF4-FFF2-40B4-BE49-F238E27FC236}">
                <a16:creationId xmlns:a16="http://schemas.microsoft.com/office/drawing/2014/main" id="{1D6359D2-C26B-40AA-8604-CA455F6F62EC}"/>
              </a:ext>
            </a:extLst>
          </p:cNvPr>
          <p:cNvSpPr/>
          <p:nvPr/>
        </p:nvSpPr>
        <p:spPr>
          <a:xfrm>
            <a:off x="4357688" y="1550191"/>
            <a:ext cx="7029869" cy="208773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矩形: 圆角 63">
            <a:extLst>
              <a:ext uri="{FF2B5EF4-FFF2-40B4-BE49-F238E27FC236}">
                <a16:creationId xmlns:a16="http://schemas.microsoft.com/office/drawing/2014/main" id="{1145617C-4545-4DFC-ABA8-69A6957253FF}"/>
              </a:ext>
            </a:extLst>
          </p:cNvPr>
          <p:cNvSpPr/>
          <p:nvPr/>
        </p:nvSpPr>
        <p:spPr bwMode="auto">
          <a:xfrm>
            <a:off x="4691495" y="1271099"/>
            <a:ext cx="1752167" cy="483024"/>
          </a:xfrm>
          <a:prstGeom prst="roundRect">
            <a:avLst>
              <a:gd name="adj" fmla="val 50000"/>
            </a:avLst>
          </a:pr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2400" b="1" dirty="0">
                <a:solidFill>
                  <a:schemeClr val="bg1"/>
                </a:solidFill>
                <a:latin typeface="+mj-ea"/>
                <a:ea typeface="+mj-ea"/>
                <a:cs typeface="+mn-ea"/>
              </a:rPr>
              <a:t>　规定：</a:t>
            </a:r>
          </a:p>
        </p:txBody>
      </p:sp>
      <p:sp>
        <p:nvSpPr>
          <p:cNvPr id="13" name="矩形 12">
            <a:extLst>
              <a:ext uri="{FF2B5EF4-FFF2-40B4-BE49-F238E27FC236}">
                <a16:creationId xmlns:a16="http://schemas.microsoft.com/office/drawing/2014/main" id="{5F79918B-54D5-4708-A00A-57EDB9D31CEB}"/>
              </a:ext>
            </a:extLst>
          </p:cNvPr>
          <p:cNvSpPr/>
          <p:nvPr/>
        </p:nvSpPr>
        <p:spPr>
          <a:xfrm>
            <a:off x="4524591" y="1822039"/>
            <a:ext cx="6696061" cy="1569660"/>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t>夫妻双方</a:t>
            </a:r>
            <a:r>
              <a:rPr lang="zh-CN" altLang="en-US" sz="1600" dirty="0">
                <a:solidFill>
                  <a:srgbClr val="7030A0"/>
                </a:solidFill>
              </a:rPr>
              <a:t>共同签字</a:t>
            </a:r>
            <a:r>
              <a:rPr lang="zh-CN" altLang="en-US" sz="1600" dirty="0"/>
              <a:t>或者夫妻一方</a:t>
            </a:r>
            <a:r>
              <a:rPr lang="zh-CN" altLang="en-US" sz="1600" dirty="0">
                <a:solidFill>
                  <a:srgbClr val="7030A0"/>
                </a:solidFill>
              </a:rPr>
              <a:t>事后追认</a:t>
            </a:r>
            <a:r>
              <a:rPr lang="zh-CN" altLang="en-US" sz="1600" dirty="0"/>
              <a:t>等共同意思表示所负的债务，以及夫妻一方在婚姻关系存续期间</a:t>
            </a:r>
            <a:r>
              <a:rPr lang="zh-CN" altLang="en-US" sz="1600" dirty="0">
                <a:solidFill>
                  <a:srgbClr val="7030A0"/>
                </a:solidFill>
              </a:rPr>
              <a:t>以个人名义为家庭日常生活需要</a:t>
            </a:r>
            <a:r>
              <a:rPr lang="zh-CN" altLang="en-US" sz="1600" dirty="0"/>
              <a:t>所负的债务，属于夫妻共同债务。</a:t>
            </a:r>
            <a:endParaRPr lang="en-US" altLang="zh-CN" sz="1600" dirty="0"/>
          </a:p>
          <a:p>
            <a:pPr marL="285750" indent="-285750" algn="just">
              <a:buFont typeface="Wingdings" panose="05000000000000000000" pitchFamily="2" charset="2"/>
              <a:buChar char="l"/>
            </a:pPr>
            <a:r>
              <a:rPr lang="zh-CN" altLang="en-US" sz="1600" dirty="0"/>
              <a:t>夫妻一方在婚姻关系存续期间以个人名义</a:t>
            </a:r>
            <a:r>
              <a:rPr lang="zh-CN" altLang="en-US" sz="1600" dirty="0">
                <a:solidFill>
                  <a:srgbClr val="7030A0"/>
                </a:solidFill>
              </a:rPr>
              <a:t>超出家庭日常生活需要</a:t>
            </a:r>
            <a:r>
              <a:rPr lang="zh-CN" altLang="en-US" sz="1600" dirty="0"/>
              <a:t>所负的债务，不属于夫妻共同债务；但是，债权人能够证明该债务</a:t>
            </a:r>
            <a:r>
              <a:rPr lang="zh-CN" altLang="en-US" sz="1600" b="1" dirty="0">
                <a:solidFill>
                  <a:srgbClr val="C00000"/>
                </a:solidFill>
              </a:rPr>
              <a:t>用于夫妻共同生活、共同生产经营或者基于夫妻双方共同意思表示</a:t>
            </a:r>
            <a:r>
              <a:rPr lang="zh-CN" altLang="en-US" sz="1600" dirty="0"/>
              <a:t>的除外。</a:t>
            </a:r>
          </a:p>
        </p:txBody>
      </p:sp>
      <p:sp>
        <p:nvSpPr>
          <p:cNvPr id="15" name="矩形 14">
            <a:extLst>
              <a:ext uri="{FF2B5EF4-FFF2-40B4-BE49-F238E27FC236}">
                <a16:creationId xmlns:a16="http://schemas.microsoft.com/office/drawing/2014/main" id="{F6383AFD-0990-402B-A4A7-5CAEF7914C04}"/>
              </a:ext>
            </a:extLst>
          </p:cNvPr>
          <p:cNvSpPr/>
          <p:nvPr/>
        </p:nvSpPr>
        <p:spPr>
          <a:xfrm>
            <a:off x="5291557" y="3900934"/>
            <a:ext cx="6096000" cy="1524969"/>
          </a:xfrm>
          <a:prstGeom prst="rect">
            <a:avLst/>
          </a:prstGeom>
        </p:spPr>
        <p:txBody>
          <a:bodyPr>
            <a:spAutoFit/>
          </a:bodyPr>
          <a:lstStyle/>
          <a:p>
            <a:pPr algn="just">
              <a:lnSpc>
                <a:spcPct val="150000"/>
              </a:lnSpc>
            </a:pPr>
            <a:r>
              <a:rPr lang="zh-CN" altLang="en-US" sz="1600" dirty="0"/>
              <a:t>　</a:t>
            </a:r>
            <a:r>
              <a:rPr lang="zh-CN" altLang="en-US" sz="1600" b="1" dirty="0">
                <a:solidFill>
                  <a:srgbClr val="0070C0"/>
                </a:solidFill>
              </a:rPr>
              <a:t>离婚时，夫妻双方的债务该怎么认定？是共债共签还是单方举债共同偿还？民法典吸收了现行司法解释的有效做法，规定夫妻共同债务需要夫妻双方共同签字或夫妻一方事后追认等，或者夫妻一方以个人名义为家庭日常生活需要所负的债务，否则不予认定。</a:t>
            </a:r>
          </a:p>
        </p:txBody>
      </p:sp>
      <p:sp>
        <p:nvSpPr>
          <p:cNvPr id="16" name="矩形 15">
            <a:extLst>
              <a:ext uri="{FF2B5EF4-FFF2-40B4-BE49-F238E27FC236}">
                <a16:creationId xmlns:a16="http://schemas.microsoft.com/office/drawing/2014/main" id="{F4864F38-C826-46C4-8C5E-6283F4741643}"/>
              </a:ext>
            </a:extLst>
          </p:cNvPr>
          <p:cNvSpPr/>
          <p:nvPr/>
        </p:nvSpPr>
        <p:spPr>
          <a:xfrm>
            <a:off x="4377252" y="4001606"/>
            <a:ext cx="909123" cy="1394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解</a:t>
            </a:r>
            <a:endParaRPr lang="en-US" altLang="zh-CN" sz="2800" b="1" dirty="0"/>
          </a:p>
          <a:p>
            <a:pPr algn="ctr"/>
            <a:r>
              <a:rPr lang="zh-CN" altLang="en-US" sz="2800" b="1" dirty="0"/>
              <a:t>读</a:t>
            </a:r>
          </a:p>
        </p:txBody>
      </p:sp>
    </p:spTree>
    <p:extLst>
      <p:ext uri="{BB962C8B-B14F-4D97-AF65-F5344CB8AC3E}">
        <p14:creationId xmlns:p14="http://schemas.microsoft.com/office/powerpoint/2010/main" val="27746628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barn(outVertical)">
                                      <p:cBhvr>
                                        <p:cTn id="1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民法典亮点解读</a:t>
            </a:r>
          </a:p>
        </p:txBody>
      </p:sp>
      <p:grpSp>
        <p:nvGrpSpPr>
          <p:cNvPr id="38" name="组合 37">
            <a:extLst>
              <a:ext uri="{FF2B5EF4-FFF2-40B4-BE49-F238E27FC236}">
                <a16:creationId xmlns:a16="http://schemas.microsoft.com/office/drawing/2014/main" id="{6FF55907-FE91-490A-9833-BF88F99739FD}"/>
              </a:ext>
            </a:extLst>
          </p:cNvPr>
          <p:cNvGrpSpPr/>
          <p:nvPr/>
        </p:nvGrpSpPr>
        <p:grpSpPr>
          <a:xfrm>
            <a:off x="804443" y="1550191"/>
            <a:ext cx="3266100" cy="3976675"/>
            <a:chOff x="804443" y="2250279"/>
            <a:chExt cx="3266100" cy="3976675"/>
          </a:xfrm>
        </p:grpSpPr>
        <p:grpSp>
          <p:nvGrpSpPr>
            <p:cNvPr id="39" name="组合 38">
              <a:extLst>
                <a:ext uri="{FF2B5EF4-FFF2-40B4-BE49-F238E27FC236}">
                  <a16:creationId xmlns:a16="http://schemas.microsoft.com/office/drawing/2014/main" id="{1DDCE979-2D38-4256-9579-D7EF046CA0A5}"/>
                </a:ext>
              </a:extLst>
            </p:cNvPr>
            <p:cNvGrpSpPr/>
            <p:nvPr/>
          </p:nvGrpSpPr>
          <p:grpSpPr>
            <a:xfrm>
              <a:off x="804443" y="2250279"/>
              <a:ext cx="3266100" cy="3976675"/>
              <a:chOff x="804443" y="2250279"/>
              <a:chExt cx="3266100" cy="3976675"/>
            </a:xfrm>
          </p:grpSpPr>
          <p:sp>
            <p:nvSpPr>
              <p:cNvPr id="41" name="矩形 40">
                <a:extLst>
                  <a:ext uri="{FF2B5EF4-FFF2-40B4-BE49-F238E27FC236}">
                    <a16:creationId xmlns:a16="http://schemas.microsoft.com/office/drawing/2014/main" id="{7445373D-D811-487E-B4E9-DEA74CE308D1}"/>
                  </a:ext>
                </a:extLst>
              </p:cNvPr>
              <p:cNvSpPr/>
              <p:nvPr/>
            </p:nvSpPr>
            <p:spPr bwMode="auto">
              <a:xfrm>
                <a:off x="2678138" y="2306471"/>
                <a:ext cx="1279713" cy="2920621"/>
              </a:xfrm>
              <a:prstGeom prst="rect">
                <a:avLst/>
              </a:prstGeom>
              <a:solidFill>
                <a:srgbClr val="FFFFFF"/>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3D3D3D"/>
                  </a:solidFill>
                  <a:effectLst/>
                  <a:uLnTx/>
                  <a:uFillTx/>
                  <a:latin typeface="Arial" pitchFamily="34" charset="0"/>
                  <a:ea typeface="宋体" pitchFamily="2" charset="-122"/>
                </a:endParaRPr>
              </a:p>
            </p:txBody>
          </p:sp>
          <p:grpSp>
            <p:nvGrpSpPr>
              <p:cNvPr id="42" name="组合 41">
                <a:extLst>
                  <a:ext uri="{FF2B5EF4-FFF2-40B4-BE49-F238E27FC236}">
                    <a16:creationId xmlns:a16="http://schemas.microsoft.com/office/drawing/2014/main" id="{A9AB6BA3-EE86-4382-8112-1C34B194C075}"/>
                  </a:ext>
                </a:extLst>
              </p:cNvPr>
              <p:cNvGrpSpPr/>
              <p:nvPr/>
            </p:nvGrpSpPr>
            <p:grpSpPr>
              <a:xfrm>
                <a:off x="804443" y="2250279"/>
                <a:ext cx="3266100" cy="3976675"/>
                <a:chOff x="7856825" y="2509035"/>
                <a:chExt cx="1280024" cy="1558507"/>
              </a:xfrm>
              <a:solidFill>
                <a:srgbClr val="3D3D3D"/>
              </a:solidFill>
            </p:grpSpPr>
            <p:sp>
              <p:nvSpPr>
                <p:cNvPr id="43" name="Freeform 110">
                  <a:extLst>
                    <a:ext uri="{FF2B5EF4-FFF2-40B4-BE49-F238E27FC236}">
                      <a16:creationId xmlns:a16="http://schemas.microsoft.com/office/drawing/2014/main" id="{E334E062-48D9-468E-9C65-38E109842E76}"/>
                    </a:ext>
                  </a:extLst>
                </p:cNvPr>
                <p:cNvSpPr>
                  <a:spLocks/>
                </p:cNvSpPr>
                <p:nvPr/>
              </p:nvSpPr>
              <p:spPr bwMode="auto">
                <a:xfrm>
                  <a:off x="7856825" y="2762542"/>
                  <a:ext cx="841694" cy="1253799"/>
                </a:xfrm>
                <a:custGeom>
                  <a:avLst/>
                  <a:gdLst>
                    <a:gd name="T0" fmla="*/ 779 w 904"/>
                    <a:gd name="T1" fmla="*/ 173 h 1347"/>
                    <a:gd name="T2" fmla="*/ 811 w 904"/>
                    <a:gd name="T3" fmla="*/ 151 h 1347"/>
                    <a:gd name="T4" fmla="*/ 880 w 904"/>
                    <a:gd name="T5" fmla="*/ 98 h 1347"/>
                    <a:gd name="T6" fmla="*/ 885 w 904"/>
                    <a:gd name="T7" fmla="*/ 24 h 1347"/>
                    <a:gd name="T8" fmla="*/ 811 w 904"/>
                    <a:gd name="T9" fmla="*/ 18 h 1347"/>
                    <a:gd name="T10" fmla="*/ 811 w 904"/>
                    <a:gd name="T11" fmla="*/ 19 h 1347"/>
                    <a:gd name="T12" fmla="*/ 779 w 904"/>
                    <a:gd name="T13" fmla="*/ 45 h 1347"/>
                    <a:gd name="T14" fmla="*/ 469 w 904"/>
                    <a:gd name="T15" fmla="*/ 169 h 1347"/>
                    <a:gd name="T16" fmla="*/ 459 w 904"/>
                    <a:gd name="T17" fmla="*/ 168 h 1347"/>
                    <a:gd name="T18" fmla="*/ 423 w 904"/>
                    <a:gd name="T19" fmla="*/ 168 h 1347"/>
                    <a:gd name="T20" fmla="*/ 206 w 904"/>
                    <a:gd name="T21" fmla="*/ 168 h 1347"/>
                    <a:gd name="T22" fmla="*/ 197 w 904"/>
                    <a:gd name="T23" fmla="*/ 169 h 1347"/>
                    <a:gd name="T24" fmla="*/ 151 w 904"/>
                    <a:gd name="T25" fmla="*/ 177 h 1347"/>
                    <a:gd name="T26" fmla="*/ 49 w 904"/>
                    <a:gd name="T27" fmla="*/ 260 h 1347"/>
                    <a:gd name="T28" fmla="*/ 0 w 904"/>
                    <a:gd name="T29" fmla="*/ 474 h 1347"/>
                    <a:gd name="T30" fmla="*/ 33 w 904"/>
                    <a:gd name="T31" fmla="*/ 736 h 1347"/>
                    <a:gd name="T32" fmla="*/ 84 w 904"/>
                    <a:gd name="T33" fmla="*/ 777 h 1347"/>
                    <a:gd name="T34" fmla="*/ 95 w 904"/>
                    <a:gd name="T35" fmla="*/ 776 h 1347"/>
                    <a:gd name="T36" fmla="*/ 136 w 904"/>
                    <a:gd name="T37" fmla="*/ 713 h 1347"/>
                    <a:gd name="T38" fmla="*/ 105 w 904"/>
                    <a:gd name="T39" fmla="*/ 474 h 1347"/>
                    <a:gd name="T40" fmla="*/ 122 w 904"/>
                    <a:gd name="T41" fmla="*/ 350 h 1347"/>
                    <a:gd name="T42" fmla="*/ 155 w 904"/>
                    <a:gd name="T43" fmla="*/ 294 h 1347"/>
                    <a:gd name="T44" fmla="*/ 155 w 904"/>
                    <a:gd name="T45" fmla="*/ 543 h 1347"/>
                    <a:gd name="T46" fmla="*/ 155 w 904"/>
                    <a:gd name="T47" fmla="*/ 667 h 1347"/>
                    <a:gd name="T48" fmla="*/ 155 w 904"/>
                    <a:gd name="T49" fmla="*/ 1266 h 1347"/>
                    <a:gd name="T50" fmla="*/ 236 w 904"/>
                    <a:gd name="T51" fmla="*/ 1347 h 1347"/>
                    <a:gd name="T52" fmla="*/ 317 w 904"/>
                    <a:gd name="T53" fmla="*/ 1266 h 1347"/>
                    <a:gd name="T54" fmla="*/ 317 w 904"/>
                    <a:gd name="T55" fmla="*/ 718 h 1347"/>
                    <a:gd name="T56" fmla="*/ 347 w 904"/>
                    <a:gd name="T57" fmla="*/ 718 h 1347"/>
                    <a:gd name="T58" fmla="*/ 347 w 904"/>
                    <a:gd name="T59" fmla="*/ 1266 h 1347"/>
                    <a:gd name="T60" fmla="*/ 429 w 904"/>
                    <a:gd name="T61" fmla="*/ 1347 h 1347"/>
                    <a:gd name="T62" fmla="*/ 510 w 904"/>
                    <a:gd name="T63" fmla="*/ 1266 h 1347"/>
                    <a:gd name="T64" fmla="*/ 510 w 904"/>
                    <a:gd name="T65" fmla="*/ 667 h 1347"/>
                    <a:gd name="T66" fmla="*/ 510 w 904"/>
                    <a:gd name="T67" fmla="*/ 543 h 1347"/>
                    <a:gd name="T68" fmla="*/ 510 w 904"/>
                    <a:gd name="T69" fmla="*/ 284 h 1347"/>
                    <a:gd name="T70" fmla="*/ 510 w 904"/>
                    <a:gd name="T71" fmla="*/ 271 h 1347"/>
                    <a:gd name="T72" fmla="*/ 779 w 904"/>
                    <a:gd name="T73" fmla="*/ 173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1347">
                      <a:moveTo>
                        <a:pt x="779" y="173"/>
                      </a:moveTo>
                      <a:cubicBezTo>
                        <a:pt x="789" y="166"/>
                        <a:pt x="800" y="159"/>
                        <a:pt x="811" y="151"/>
                      </a:cubicBezTo>
                      <a:cubicBezTo>
                        <a:pt x="834" y="136"/>
                        <a:pt x="857" y="118"/>
                        <a:pt x="880" y="98"/>
                      </a:cubicBezTo>
                      <a:cubicBezTo>
                        <a:pt x="902" y="79"/>
                        <a:pt x="904" y="46"/>
                        <a:pt x="885" y="24"/>
                      </a:cubicBezTo>
                      <a:cubicBezTo>
                        <a:pt x="866" y="2"/>
                        <a:pt x="833" y="0"/>
                        <a:pt x="811" y="18"/>
                      </a:cubicBezTo>
                      <a:cubicBezTo>
                        <a:pt x="811" y="19"/>
                        <a:pt x="811" y="19"/>
                        <a:pt x="811" y="19"/>
                      </a:cubicBezTo>
                      <a:cubicBezTo>
                        <a:pt x="800" y="28"/>
                        <a:pt x="789" y="37"/>
                        <a:pt x="779" y="45"/>
                      </a:cubicBezTo>
                      <a:cubicBezTo>
                        <a:pt x="627" y="163"/>
                        <a:pt x="494" y="169"/>
                        <a:pt x="469" y="169"/>
                      </a:cubicBezTo>
                      <a:cubicBezTo>
                        <a:pt x="465" y="168"/>
                        <a:pt x="462" y="168"/>
                        <a:pt x="459" y="168"/>
                      </a:cubicBezTo>
                      <a:cubicBezTo>
                        <a:pt x="423" y="168"/>
                        <a:pt x="423" y="168"/>
                        <a:pt x="423" y="168"/>
                      </a:cubicBezTo>
                      <a:cubicBezTo>
                        <a:pt x="206" y="168"/>
                        <a:pt x="206" y="168"/>
                        <a:pt x="206" y="168"/>
                      </a:cubicBezTo>
                      <a:cubicBezTo>
                        <a:pt x="203" y="168"/>
                        <a:pt x="200" y="168"/>
                        <a:pt x="197" y="169"/>
                      </a:cubicBezTo>
                      <a:cubicBezTo>
                        <a:pt x="187" y="169"/>
                        <a:pt x="171" y="170"/>
                        <a:pt x="151" y="177"/>
                      </a:cubicBezTo>
                      <a:cubicBezTo>
                        <a:pt x="119" y="187"/>
                        <a:pt x="78" y="212"/>
                        <a:pt x="49" y="260"/>
                      </a:cubicBezTo>
                      <a:cubicBezTo>
                        <a:pt x="19" y="308"/>
                        <a:pt x="0" y="377"/>
                        <a:pt x="0" y="474"/>
                      </a:cubicBezTo>
                      <a:cubicBezTo>
                        <a:pt x="0" y="544"/>
                        <a:pt x="10" y="630"/>
                        <a:pt x="33" y="736"/>
                      </a:cubicBezTo>
                      <a:cubicBezTo>
                        <a:pt x="38" y="760"/>
                        <a:pt x="60" y="777"/>
                        <a:pt x="84" y="777"/>
                      </a:cubicBezTo>
                      <a:cubicBezTo>
                        <a:pt x="88" y="777"/>
                        <a:pt x="92" y="776"/>
                        <a:pt x="95" y="776"/>
                      </a:cubicBezTo>
                      <a:cubicBezTo>
                        <a:pt x="124" y="769"/>
                        <a:pt x="142" y="741"/>
                        <a:pt x="136" y="713"/>
                      </a:cubicBezTo>
                      <a:cubicBezTo>
                        <a:pt x="114" y="613"/>
                        <a:pt x="105" y="534"/>
                        <a:pt x="105" y="474"/>
                      </a:cubicBezTo>
                      <a:cubicBezTo>
                        <a:pt x="105" y="418"/>
                        <a:pt x="112" y="378"/>
                        <a:pt x="122" y="350"/>
                      </a:cubicBezTo>
                      <a:cubicBezTo>
                        <a:pt x="132" y="321"/>
                        <a:pt x="144" y="304"/>
                        <a:pt x="155" y="294"/>
                      </a:cubicBezTo>
                      <a:cubicBezTo>
                        <a:pt x="155" y="543"/>
                        <a:pt x="155" y="543"/>
                        <a:pt x="155" y="543"/>
                      </a:cubicBezTo>
                      <a:cubicBezTo>
                        <a:pt x="155" y="667"/>
                        <a:pt x="155" y="667"/>
                        <a:pt x="155" y="667"/>
                      </a:cubicBezTo>
                      <a:cubicBezTo>
                        <a:pt x="155" y="1266"/>
                        <a:pt x="155" y="1266"/>
                        <a:pt x="155" y="1266"/>
                      </a:cubicBezTo>
                      <a:cubicBezTo>
                        <a:pt x="155" y="1310"/>
                        <a:pt x="191" y="1347"/>
                        <a:pt x="236" y="1347"/>
                      </a:cubicBezTo>
                      <a:cubicBezTo>
                        <a:pt x="281" y="1347"/>
                        <a:pt x="317" y="1310"/>
                        <a:pt x="317" y="1266"/>
                      </a:cubicBezTo>
                      <a:cubicBezTo>
                        <a:pt x="317" y="718"/>
                        <a:pt x="317" y="718"/>
                        <a:pt x="317" y="718"/>
                      </a:cubicBezTo>
                      <a:cubicBezTo>
                        <a:pt x="347" y="718"/>
                        <a:pt x="347" y="718"/>
                        <a:pt x="347" y="718"/>
                      </a:cubicBezTo>
                      <a:cubicBezTo>
                        <a:pt x="347" y="1266"/>
                        <a:pt x="347" y="1266"/>
                        <a:pt x="347" y="1266"/>
                      </a:cubicBezTo>
                      <a:cubicBezTo>
                        <a:pt x="347" y="1310"/>
                        <a:pt x="384" y="1347"/>
                        <a:pt x="429" y="1347"/>
                      </a:cubicBezTo>
                      <a:cubicBezTo>
                        <a:pt x="473" y="1347"/>
                        <a:pt x="510" y="1310"/>
                        <a:pt x="510" y="1266"/>
                      </a:cubicBezTo>
                      <a:cubicBezTo>
                        <a:pt x="510" y="667"/>
                        <a:pt x="510" y="667"/>
                        <a:pt x="510" y="667"/>
                      </a:cubicBezTo>
                      <a:cubicBezTo>
                        <a:pt x="510" y="543"/>
                        <a:pt x="510" y="543"/>
                        <a:pt x="510" y="543"/>
                      </a:cubicBezTo>
                      <a:cubicBezTo>
                        <a:pt x="510" y="284"/>
                        <a:pt x="510" y="284"/>
                        <a:pt x="510" y="284"/>
                      </a:cubicBezTo>
                      <a:cubicBezTo>
                        <a:pt x="510" y="271"/>
                        <a:pt x="510" y="271"/>
                        <a:pt x="510" y="271"/>
                      </a:cubicBezTo>
                      <a:cubicBezTo>
                        <a:pt x="567" y="265"/>
                        <a:pt x="667" y="243"/>
                        <a:pt x="779"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4" name="Freeform 111">
                  <a:extLst>
                    <a:ext uri="{FF2B5EF4-FFF2-40B4-BE49-F238E27FC236}">
                      <a16:creationId xmlns:a16="http://schemas.microsoft.com/office/drawing/2014/main" id="{CCEFAAAE-3384-4C24-B9BD-42CC1672EEE7}"/>
                    </a:ext>
                  </a:extLst>
                </p:cNvPr>
                <p:cNvSpPr>
                  <a:spLocks/>
                </p:cNvSpPr>
                <p:nvPr/>
              </p:nvSpPr>
              <p:spPr bwMode="auto">
                <a:xfrm>
                  <a:off x="8006681" y="2588958"/>
                  <a:ext cx="300962" cy="302211"/>
                </a:xfrm>
                <a:custGeom>
                  <a:avLst/>
                  <a:gdLst>
                    <a:gd name="T0" fmla="*/ 196 w 324"/>
                    <a:gd name="T1" fmla="*/ 19 h 324"/>
                    <a:gd name="T2" fmla="*/ 19 w 324"/>
                    <a:gd name="T3" fmla="*/ 129 h 324"/>
                    <a:gd name="T4" fmla="*/ 129 w 324"/>
                    <a:gd name="T5" fmla="*/ 306 h 324"/>
                    <a:gd name="T6" fmla="*/ 306 w 324"/>
                    <a:gd name="T7" fmla="*/ 196 h 324"/>
                    <a:gd name="T8" fmla="*/ 196 w 324"/>
                    <a:gd name="T9" fmla="*/ 19 h 324"/>
                  </a:gdLst>
                  <a:ahLst/>
                  <a:cxnLst>
                    <a:cxn ang="0">
                      <a:pos x="T0" y="T1"/>
                    </a:cxn>
                    <a:cxn ang="0">
                      <a:pos x="T2" y="T3"/>
                    </a:cxn>
                    <a:cxn ang="0">
                      <a:pos x="T4" y="T5"/>
                    </a:cxn>
                    <a:cxn ang="0">
                      <a:pos x="T6" y="T7"/>
                    </a:cxn>
                    <a:cxn ang="0">
                      <a:pos x="T8" y="T9"/>
                    </a:cxn>
                  </a:cxnLst>
                  <a:rect l="0" t="0" r="r" b="b"/>
                  <a:pathLst>
                    <a:path w="324" h="324">
                      <a:moveTo>
                        <a:pt x="196" y="19"/>
                      </a:moveTo>
                      <a:cubicBezTo>
                        <a:pt x="116" y="0"/>
                        <a:pt x="37" y="49"/>
                        <a:pt x="19" y="129"/>
                      </a:cubicBezTo>
                      <a:cubicBezTo>
                        <a:pt x="0" y="208"/>
                        <a:pt x="49" y="288"/>
                        <a:pt x="129" y="306"/>
                      </a:cubicBezTo>
                      <a:cubicBezTo>
                        <a:pt x="208" y="324"/>
                        <a:pt x="287" y="275"/>
                        <a:pt x="306" y="196"/>
                      </a:cubicBezTo>
                      <a:cubicBezTo>
                        <a:pt x="324" y="116"/>
                        <a:pt x="275" y="37"/>
                        <a:pt x="19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5" name="Freeform 112">
                  <a:extLst>
                    <a:ext uri="{FF2B5EF4-FFF2-40B4-BE49-F238E27FC236}">
                      <a16:creationId xmlns:a16="http://schemas.microsoft.com/office/drawing/2014/main" id="{BCD6962D-34BD-499D-B8E2-4F47871F0746}"/>
                    </a:ext>
                  </a:extLst>
                </p:cNvPr>
                <p:cNvSpPr>
                  <a:spLocks/>
                </p:cNvSpPr>
                <p:nvPr/>
              </p:nvSpPr>
              <p:spPr bwMode="auto">
                <a:xfrm>
                  <a:off x="8562399" y="2509035"/>
                  <a:ext cx="574450" cy="1558507"/>
                </a:xfrm>
                <a:custGeom>
                  <a:avLst/>
                  <a:gdLst>
                    <a:gd name="T0" fmla="*/ 528 w 617"/>
                    <a:gd name="T1" fmla="*/ 1639 h 1675"/>
                    <a:gd name="T2" fmla="*/ 325 w 617"/>
                    <a:gd name="T3" fmla="*/ 1567 h 1675"/>
                    <a:gd name="T4" fmla="*/ 325 w 617"/>
                    <a:gd name="T5" fmla="*/ 1283 h 1675"/>
                    <a:gd name="T6" fmla="*/ 596 w 617"/>
                    <a:gd name="T7" fmla="*/ 1283 h 1675"/>
                    <a:gd name="T8" fmla="*/ 617 w 617"/>
                    <a:gd name="T9" fmla="*/ 1283 h 1675"/>
                    <a:gd name="T10" fmla="*/ 617 w 617"/>
                    <a:gd name="T11" fmla="*/ 1250 h 1675"/>
                    <a:gd name="T12" fmla="*/ 596 w 617"/>
                    <a:gd name="T13" fmla="*/ 1250 h 1675"/>
                    <a:gd name="T14" fmla="*/ 596 w 617"/>
                    <a:gd name="T15" fmla="*/ 33 h 1675"/>
                    <a:gd name="T16" fmla="*/ 617 w 617"/>
                    <a:gd name="T17" fmla="*/ 33 h 1675"/>
                    <a:gd name="T18" fmla="*/ 617 w 617"/>
                    <a:gd name="T19" fmla="*/ 0 h 1675"/>
                    <a:gd name="T20" fmla="*/ 0 w 617"/>
                    <a:gd name="T21" fmla="*/ 0 h 1675"/>
                    <a:gd name="T22" fmla="*/ 0 w 617"/>
                    <a:gd name="T23" fmla="*/ 33 h 1675"/>
                    <a:gd name="T24" fmla="*/ 21 w 617"/>
                    <a:gd name="T25" fmla="*/ 33 h 1675"/>
                    <a:gd name="T26" fmla="*/ 21 w 617"/>
                    <a:gd name="T27" fmla="*/ 302 h 1675"/>
                    <a:gd name="T28" fmla="*/ 44 w 617"/>
                    <a:gd name="T29" fmla="*/ 282 h 1675"/>
                    <a:gd name="T30" fmla="*/ 53 w 617"/>
                    <a:gd name="T31" fmla="*/ 275 h 1675"/>
                    <a:gd name="T32" fmla="*/ 53 w 617"/>
                    <a:gd name="T33" fmla="*/ 33 h 1675"/>
                    <a:gd name="T34" fmla="*/ 563 w 617"/>
                    <a:gd name="T35" fmla="*/ 33 h 1675"/>
                    <a:gd name="T36" fmla="*/ 563 w 617"/>
                    <a:gd name="T37" fmla="*/ 1250 h 1675"/>
                    <a:gd name="T38" fmla="*/ 53 w 617"/>
                    <a:gd name="T39" fmla="*/ 1250 h 1675"/>
                    <a:gd name="T40" fmla="*/ 53 w 617"/>
                    <a:gd name="T41" fmla="*/ 440 h 1675"/>
                    <a:gd name="T42" fmla="*/ 21 w 617"/>
                    <a:gd name="T43" fmla="*/ 462 h 1675"/>
                    <a:gd name="T44" fmla="*/ 21 w 617"/>
                    <a:gd name="T45" fmla="*/ 1250 h 1675"/>
                    <a:gd name="T46" fmla="*/ 0 w 617"/>
                    <a:gd name="T47" fmla="*/ 1250 h 1675"/>
                    <a:gd name="T48" fmla="*/ 0 w 617"/>
                    <a:gd name="T49" fmla="*/ 1283 h 1675"/>
                    <a:gd name="T50" fmla="*/ 21 w 617"/>
                    <a:gd name="T51" fmla="*/ 1283 h 1675"/>
                    <a:gd name="T52" fmla="*/ 292 w 617"/>
                    <a:gd name="T53" fmla="*/ 1283 h 1675"/>
                    <a:gd name="T54" fmla="*/ 292 w 617"/>
                    <a:gd name="T55" fmla="*/ 1567 h 1675"/>
                    <a:gd name="T56" fmla="*/ 89 w 617"/>
                    <a:gd name="T57" fmla="*/ 1639 h 1675"/>
                    <a:gd name="T58" fmla="*/ 308 w 617"/>
                    <a:gd name="T59" fmla="*/ 1675 h 1675"/>
                    <a:gd name="T60" fmla="*/ 528 w 617"/>
                    <a:gd name="T61" fmla="*/ 1639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7" h="1675">
                      <a:moveTo>
                        <a:pt x="528" y="1639"/>
                      </a:moveTo>
                      <a:cubicBezTo>
                        <a:pt x="528" y="1610"/>
                        <a:pt x="438" y="1570"/>
                        <a:pt x="325" y="1567"/>
                      </a:cubicBezTo>
                      <a:cubicBezTo>
                        <a:pt x="325" y="1283"/>
                        <a:pt x="325" y="1283"/>
                        <a:pt x="325" y="1283"/>
                      </a:cubicBezTo>
                      <a:cubicBezTo>
                        <a:pt x="596" y="1283"/>
                        <a:pt x="596" y="1283"/>
                        <a:pt x="596" y="1283"/>
                      </a:cubicBezTo>
                      <a:cubicBezTo>
                        <a:pt x="617" y="1283"/>
                        <a:pt x="617" y="1283"/>
                        <a:pt x="617" y="1283"/>
                      </a:cubicBezTo>
                      <a:cubicBezTo>
                        <a:pt x="617" y="1250"/>
                        <a:pt x="617" y="1250"/>
                        <a:pt x="617" y="1250"/>
                      </a:cubicBezTo>
                      <a:cubicBezTo>
                        <a:pt x="596" y="1250"/>
                        <a:pt x="596" y="1250"/>
                        <a:pt x="596" y="1250"/>
                      </a:cubicBezTo>
                      <a:cubicBezTo>
                        <a:pt x="596" y="33"/>
                        <a:pt x="596" y="33"/>
                        <a:pt x="596" y="33"/>
                      </a:cubicBezTo>
                      <a:cubicBezTo>
                        <a:pt x="617" y="33"/>
                        <a:pt x="617" y="33"/>
                        <a:pt x="617" y="33"/>
                      </a:cubicBezTo>
                      <a:cubicBezTo>
                        <a:pt x="617" y="0"/>
                        <a:pt x="617" y="0"/>
                        <a:pt x="617" y="0"/>
                      </a:cubicBezTo>
                      <a:cubicBezTo>
                        <a:pt x="0" y="0"/>
                        <a:pt x="0" y="0"/>
                        <a:pt x="0" y="0"/>
                      </a:cubicBezTo>
                      <a:cubicBezTo>
                        <a:pt x="0" y="33"/>
                        <a:pt x="0" y="33"/>
                        <a:pt x="0" y="33"/>
                      </a:cubicBezTo>
                      <a:cubicBezTo>
                        <a:pt x="21" y="33"/>
                        <a:pt x="21" y="33"/>
                        <a:pt x="21" y="33"/>
                      </a:cubicBezTo>
                      <a:cubicBezTo>
                        <a:pt x="21" y="302"/>
                        <a:pt x="21" y="302"/>
                        <a:pt x="21" y="302"/>
                      </a:cubicBezTo>
                      <a:cubicBezTo>
                        <a:pt x="28" y="295"/>
                        <a:pt x="36" y="289"/>
                        <a:pt x="44" y="282"/>
                      </a:cubicBezTo>
                      <a:cubicBezTo>
                        <a:pt x="47" y="280"/>
                        <a:pt x="50" y="277"/>
                        <a:pt x="53" y="275"/>
                      </a:cubicBezTo>
                      <a:cubicBezTo>
                        <a:pt x="53" y="33"/>
                        <a:pt x="53" y="33"/>
                        <a:pt x="53" y="33"/>
                      </a:cubicBezTo>
                      <a:cubicBezTo>
                        <a:pt x="563" y="33"/>
                        <a:pt x="563" y="33"/>
                        <a:pt x="563" y="33"/>
                      </a:cubicBezTo>
                      <a:cubicBezTo>
                        <a:pt x="563" y="1250"/>
                        <a:pt x="563" y="1250"/>
                        <a:pt x="563" y="1250"/>
                      </a:cubicBezTo>
                      <a:cubicBezTo>
                        <a:pt x="53" y="1250"/>
                        <a:pt x="53" y="1250"/>
                        <a:pt x="53" y="1250"/>
                      </a:cubicBezTo>
                      <a:cubicBezTo>
                        <a:pt x="53" y="440"/>
                        <a:pt x="53" y="440"/>
                        <a:pt x="53" y="440"/>
                      </a:cubicBezTo>
                      <a:cubicBezTo>
                        <a:pt x="42" y="448"/>
                        <a:pt x="31" y="455"/>
                        <a:pt x="21" y="462"/>
                      </a:cubicBezTo>
                      <a:cubicBezTo>
                        <a:pt x="21" y="1250"/>
                        <a:pt x="21" y="1250"/>
                        <a:pt x="21" y="1250"/>
                      </a:cubicBezTo>
                      <a:cubicBezTo>
                        <a:pt x="0" y="1250"/>
                        <a:pt x="0" y="1250"/>
                        <a:pt x="0" y="1250"/>
                      </a:cubicBezTo>
                      <a:cubicBezTo>
                        <a:pt x="0" y="1283"/>
                        <a:pt x="0" y="1283"/>
                        <a:pt x="0" y="1283"/>
                      </a:cubicBezTo>
                      <a:cubicBezTo>
                        <a:pt x="21" y="1283"/>
                        <a:pt x="21" y="1283"/>
                        <a:pt x="21" y="1283"/>
                      </a:cubicBezTo>
                      <a:cubicBezTo>
                        <a:pt x="292" y="1283"/>
                        <a:pt x="292" y="1283"/>
                        <a:pt x="292" y="1283"/>
                      </a:cubicBezTo>
                      <a:cubicBezTo>
                        <a:pt x="292" y="1567"/>
                        <a:pt x="292" y="1567"/>
                        <a:pt x="292" y="1567"/>
                      </a:cubicBezTo>
                      <a:cubicBezTo>
                        <a:pt x="178" y="1570"/>
                        <a:pt x="89" y="1610"/>
                        <a:pt x="89" y="1639"/>
                      </a:cubicBezTo>
                      <a:cubicBezTo>
                        <a:pt x="89" y="1669"/>
                        <a:pt x="187" y="1675"/>
                        <a:pt x="308" y="1675"/>
                      </a:cubicBezTo>
                      <a:cubicBezTo>
                        <a:pt x="430" y="1675"/>
                        <a:pt x="528" y="1669"/>
                        <a:pt x="528" y="16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grpSp>
        </p:grpSp>
        <p:sp>
          <p:nvSpPr>
            <p:cNvPr id="40" name="文本框 39">
              <a:extLst>
                <a:ext uri="{FF2B5EF4-FFF2-40B4-BE49-F238E27FC236}">
                  <a16:creationId xmlns:a16="http://schemas.microsoft.com/office/drawing/2014/main" id="{05C6C118-D0B7-4A04-80E3-5D04696A686B}"/>
                </a:ext>
              </a:extLst>
            </p:cNvPr>
            <p:cNvSpPr txBox="1"/>
            <p:nvPr/>
          </p:nvSpPr>
          <p:spPr>
            <a:xfrm>
              <a:off x="2969344" y="2590042"/>
              <a:ext cx="615553" cy="2246769"/>
            </a:xfrm>
            <a:prstGeom prst="rect">
              <a:avLst/>
            </a:prstGeom>
            <a:noFill/>
          </p:spPr>
          <p:txBody>
            <a:bodyPr vert="eaVert" wrap="none" rtlCol="0">
              <a:spAutoFit/>
            </a:bodyPr>
            <a:lstStyle/>
            <a:p>
              <a:pPr lvl="0" eaLnBrk="0" fontAlgn="base" hangingPunct="0">
                <a:spcBef>
                  <a:spcPct val="0"/>
                </a:spcBef>
                <a:spcAft>
                  <a:spcPct val="0"/>
                </a:spcAft>
              </a:pPr>
              <a:r>
                <a:rPr lang="zh-CN" altLang="en-US" sz="2800" b="1" kern="0" dirty="0">
                  <a:solidFill>
                    <a:srgbClr val="B51B25"/>
                  </a:solidFill>
                  <a:latin typeface="微软雅黑"/>
                </a:rPr>
                <a:t>增加遗嘱形式</a:t>
              </a:r>
              <a:endParaRPr kumimoji="0" lang="zh-CN" altLang="en-US" sz="2800" b="1" i="0" u="none" strike="noStrike" kern="0" cap="none" spc="0" normalizeH="0" baseline="0" noProof="0" dirty="0">
                <a:ln>
                  <a:noFill/>
                </a:ln>
                <a:solidFill>
                  <a:srgbClr val="B51B25"/>
                </a:solidFill>
                <a:effectLst/>
                <a:uLnTx/>
                <a:uFillTx/>
                <a:latin typeface="微软雅黑"/>
              </a:endParaRPr>
            </a:p>
          </p:txBody>
        </p:sp>
      </p:grpSp>
      <p:sp>
        <p:nvSpPr>
          <p:cNvPr id="12" name="矩形 11">
            <a:extLst>
              <a:ext uri="{FF2B5EF4-FFF2-40B4-BE49-F238E27FC236}">
                <a16:creationId xmlns:a16="http://schemas.microsoft.com/office/drawing/2014/main" id="{1D6359D2-C26B-40AA-8604-CA455F6F62EC}"/>
              </a:ext>
            </a:extLst>
          </p:cNvPr>
          <p:cNvSpPr/>
          <p:nvPr/>
        </p:nvSpPr>
        <p:spPr>
          <a:xfrm>
            <a:off x="4377252" y="1889954"/>
            <a:ext cx="7029869" cy="975050"/>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矩形: 圆角 63">
            <a:extLst>
              <a:ext uri="{FF2B5EF4-FFF2-40B4-BE49-F238E27FC236}">
                <a16:creationId xmlns:a16="http://schemas.microsoft.com/office/drawing/2014/main" id="{1145617C-4545-4DFC-ABA8-69A6957253FF}"/>
              </a:ext>
            </a:extLst>
          </p:cNvPr>
          <p:cNvSpPr/>
          <p:nvPr/>
        </p:nvSpPr>
        <p:spPr bwMode="auto">
          <a:xfrm>
            <a:off x="4691495" y="1610862"/>
            <a:ext cx="1752167" cy="483024"/>
          </a:xfrm>
          <a:prstGeom prst="roundRect">
            <a:avLst>
              <a:gd name="adj" fmla="val 50000"/>
            </a:avLst>
          </a:pr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2400" b="1" dirty="0">
                <a:solidFill>
                  <a:schemeClr val="bg1"/>
                </a:solidFill>
                <a:latin typeface="+mj-ea"/>
                <a:ea typeface="+mj-ea"/>
                <a:cs typeface="+mn-ea"/>
              </a:rPr>
              <a:t>　规定：</a:t>
            </a:r>
          </a:p>
        </p:txBody>
      </p:sp>
      <p:sp>
        <p:nvSpPr>
          <p:cNvPr id="13" name="矩形 12">
            <a:extLst>
              <a:ext uri="{FF2B5EF4-FFF2-40B4-BE49-F238E27FC236}">
                <a16:creationId xmlns:a16="http://schemas.microsoft.com/office/drawing/2014/main" id="{5F79918B-54D5-4708-A00A-57EDB9D31CEB}"/>
              </a:ext>
            </a:extLst>
          </p:cNvPr>
          <p:cNvSpPr/>
          <p:nvPr/>
        </p:nvSpPr>
        <p:spPr>
          <a:xfrm>
            <a:off x="4524591" y="2161802"/>
            <a:ext cx="6696061" cy="584775"/>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t>打印遗嘱应当有两个以上见证人在场见证。遗嘱人和见证人应当在遗嘱</a:t>
            </a:r>
            <a:r>
              <a:rPr lang="zh-CN" altLang="en-US" sz="1600" b="1" dirty="0">
                <a:solidFill>
                  <a:srgbClr val="C00000"/>
                </a:solidFill>
              </a:rPr>
              <a:t>每一页</a:t>
            </a:r>
            <a:r>
              <a:rPr lang="zh-CN" altLang="en-US" sz="1600" dirty="0"/>
              <a:t>签名，注明年、月、日。</a:t>
            </a:r>
          </a:p>
        </p:txBody>
      </p:sp>
      <p:sp>
        <p:nvSpPr>
          <p:cNvPr id="15" name="矩形 14">
            <a:extLst>
              <a:ext uri="{FF2B5EF4-FFF2-40B4-BE49-F238E27FC236}">
                <a16:creationId xmlns:a16="http://schemas.microsoft.com/office/drawing/2014/main" id="{F6383AFD-0990-402B-A4A7-5CAEF7914C04}"/>
              </a:ext>
            </a:extLst>
          </p:cNvPr>
          <p:cNvSpPr/>
          <p:nvPr/>
        </p:nvSpPr>
        <p:spPr>
          <a:xfrm>
            <a:off x="5291557" y="3341798"/>
            <a:ext cx="6096000" cy="1524969"/>
          </a:xfrm>
          <a:prstGeom prst="rect">
            <a:avLst/>
          </a:prstGeom>
        </p:spPr>
        <p:txBody>
          <a:bodyPr>
            <a:spAutoFit/>
          </a:bodyPr>
          <a:lstStyle/>
          <a:p>
            <a:pPr algn="just">
              <a:lnSpc>
                <a:spcPct val="150000"/>
              </a:lnSpc>
            </a:pPr>
            <a:r>
              <a:rPr lang="zh-CN" altLang="en-US" sz="1600" dirty="0"/>
              <a:t>　</a:t>
            </a:r>
            <a:r>
              <a:rPr lang="zh-CN" altLang="en-US" sz="1600" b="1" dirty="0">
                <a:solidFill>
                  <a:srgbClr val="0070C0"/>
                </a:solidFill>
              </a:rPr>
              <a:t>打印遗嘱有法律效力吗？现实中，打印遗嘱十分常见，但却常常引发纠纷。对此，民法典根据实际需要作出回应，对打印遗嘱的效力作出界定，明确了打印遗嘱必须具备的形式，填补了立法空白，适应了时代发展的需要。</a:t>
            </a:r>
          </a:p>
        </p:txBody>
      </p:sp>
      <p:sp>
        <p:nvSpPr>
          <p:cNvPr id="16" name="矩形 15">
            <a:extLst>
              <a:ext uri="{FF2B5EF4-FFF2-40B4-BE49-F238E27FC236}">
                <a16:creationId xmlns:a16="http://schemas.microsoft.com/office/drawing/2014/main" id="{F4864F38-C826-46C4-8C5E-6283F4741643}"/>
              </a:ext>
            </a:extLst>
          </p:cNvPr>
          <p:cNvSpPr/>
          <p:nvPr/>
        </p:nvSpPr>
        <p:spPr>
          <a:xfrm>
            <a:off x="4377252" y="3442470"/>
            <a:ext cx="909123" cy="1394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解</a:t>
            </a:r>
            <a:endParaRPr lang="en-US" altLang="zh-CN" sz="2800" b="1" dirty="0"/>
          </a:p>
          <a:p>
            <a:pPr algn="ctr"/>
            <a:r>
              <a:rPr lang="zh-CN" altLang="en-US" sz="2800" b="1" dirty="0"/>
              <a:t>读</a:t>
            </a:r>
          </a:p>
        </p:txBody>
      </p:sp>
    </p:spTree>
    <p:extLst>
      <p:ext uri="{BB962C8B-B14F-4D97-AF65-F5344CB8AC3E}">
        <p14:creationId xmlns:p14="http://schemas.microsoft.com/office/powerpoint/2010/main" val="1535725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barn(outVertical)">
                                      <p:cBhvr>
                                        <p:cTn id="1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民法典亮点解读</a:t>
            </a:r>
          </a:p>
        </p:txBody>
      </p:sp>
      <p:grpSp>
        <p:nvGrpSpPr>
          <p:cNvPr id="38" name="组合 37">
            <a:extLst>
              <a:ext uri="{FF2B5EF4-FFF2-40B4-BE49-F238E27FC236}">
                <a16:creationId xmlns:a16="http://schemas.microsoft.com/office/drawing/2014/main" id="{6FF55907-FE91-490A-9833-BF88F99739FD}"/>
              </a:ext>
            </a:extLst>
          </p:cNvPr>
          <p:cNvGrpSpPr/>
          <p:nvPr/>
        </p:nvGrpSpPr>
        <p:grpSpPr>
          <a:xfrm>
            <a:off x="804443" y="1550191"/>
            <a:ext cx="3266100" cy="3976675"/>
            <a:chOff x="804443" y="2250279"/>
            <a:chExt cx="3266100" cy="3976675"/>
          </a:xfrm>
        </p:grpSpPr>
        <p:grpSp>
          <p:nvGrpSpPr>
            <p:cNvPr id="39" name="组合 38">
              <a:extLst>
                <a:ext uri="{FF2B5EF4-FFF2-40B4-BE49-F238E27FC236}">
                  <a16:creationId xmlns:a16="http://schemas.microsoft.com/office/drawing/2014/main" id="{1DDCE979-2D38-4256-9579-D7EF046CA0A5}"/>
                </a:ext>
              </a:extLst>
            </p:cNvPr>
            <p:cNvGrpSpPr/>
            <p:nvPr/>
          </p:nvGrpSpPr>
          <p:grpSpPr>
            <a:xfrm>
              <a:off x="804443" y="2250279"/>
              <a:ext cx="3266100" cy="3976675"/>
              <a:chOff x="804443" y="2250279"/>
              <a:chExt cx="3266100" cy="3976675"/>
            </a:xfrm>
          </p:grpSpPr>
          <p:sp>
            <p:nvSpPr>
              <p:cNvPr id="41" name="矩形 40">
                <a:extLst>
                  <a:ext uri="{FF2B5EF4-FFF2-40B4-BE49-F238E27FC236}">
                    <a16:creationId xmlns:a16="http://schemas.microsoft.com/office/drawing/2014/main" id="{7445373D-D811-487E-B4E9-DEA74CE308D1}"/>
                  </a:ext>
                </a:extLst>
              </p:cNvPr>
              <p:cNvSpPr/>
              <p:nvPr/>
            </p:nvSpPr>
            <p:spPr bwMode="auto">
              <a:xfrm>
                <a:off x="2678138" y="2306471"/>
                <a:ext cx="1279713" cy="2920621"/>
              </a:xfrm>
              <a:prstGeom prst="rect">
                <a:avLst/>
              </a:prstGeom>
              <a:solidFill>
                <a:srgbClr val="FFFFFF"/>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3D3D3D"/>
                  </a:solidFill>
                  <a:effectLst/>
                  <a:uLnTx/>
                  <a:uFillTx/>
                  <a:latin typeface="Arial" pitchFamily="34" charset="0"/>
                  <a:ea typeface="宋体" pitchFamily="2" charset="-122"/>
                </a:endParaRPr>
              </a:p>
            </p:txBody>
          </p:sp>
          <p:grpSp>
            <p:nvGrpSpPr>
              <p:cNvPr id="42" name="组合 41">
                <a:extLst>
                  <a:ext uri="{FF2B5EF4-FFF2-40B4-BE49-F238E27FC236}">
                    <a16:creationId xmlns:a16="http://schemas.microsoft.com/office/drawing/2014/main" id="{A9AB6BA3-EE86-4382-8112-1C34B194C075}"/>
                  </a:ext>
                </a:extLst>
              </p:cNvPr>
              <p:cNvGrpSpPr/>
              <p:nvPr/>
            </p:nvGrpSpPr>
            <p:grpSpPr>
              <a:xfrm>
                <a:off x="804443" y="2250279"/>
                <a:ext cx="3266100" cy="3976675"/>
                <a:chOff x="7856825" y="2509035"/>
                <a:chExt cx="1280024" cy="1558507"/>
              </a:xfrm>
              <a:solidFill>
                <a:srgbClr val="3D3D3D"/>
              </a:solidFill>
            </p:grpSpPr>
            <p:sp>
              <p:nvSpPr>
                <p:cNvPr id="43" name="Freeform 110">
                  <a:extLst>
                    <a:ext uri="{FF2B5EF4-FFF2-40B4-BE49-F238E27FC236}">
                      <a16:creationId xmlns:a16="http://schemas.microsoft.com/office/drawing/2014/main" id="{E334E062-48D9-468E-9C65-38E109842E76}"/>
                    </a:ext>
                  </a:extLst>
                </p:cNvPr>
                <p:cNvSpPr>
                  <a:spLocks/>
                </p:cNvSpPr>
                <p:nvPr/>
              </p:nvSpPr>
              <p:spPr bwMode="auto">
                <a:xfrm>
                  <a:off x="7856825" y="2762542"/>
                  <a:ext cx="841694" cy="1253799"/>
                </a:xfrm>
                <a:custGeom>
                  <a:avLst/>
                  <a:gdLst>
                    <a:gd name="T0" fmla="*/ 779 w 904"/>
                    <a:gd name="T1" fmla="*/ 173 h 1347"/>
                    <a:gd name="T2" fmla="*/ 811 w 904"/>
                    <a:gd name="T3" fmla="*/ 151 h 1347"/>
                    <a:gd name="T4" fmla="*/ 880 w 904"/>
                    <a:gd name="T5" fmla="*/ 98 h 1347"/>
                    <a:gd name="T6" fmla="*/ 885 w 904"/>
                    <a:gd name="T7" fmla="*/ 24 h 1347"/>
                    <a:gd name="T8" fmla="*/ 811 w 904"/>
                    <a:gd name="T9" fmla="*/ 18 h 1347"/>
                    <a:gd name="T10" fmla="*/ 811 w 904"/>
                    <a:gd name="T11" fmla="*/ 19 h 1347"/>
                    <a:gd name="T12" fmla="*/ 779 w 904"/>
                    <a:gd name="T13" fmla="*/ 45 h 1347"/>
                    <a:gd name="T14" fmla="*/ 469 w 904"/>
                    <a:gd name="T15" fmla="*/ 169 h 1347"/>
                    <a:gd name="T16" fmla="*/ 459 w 904"/>
                    <a:gd name="T17" fmla="*/ 168 h 1347"/>
                    <a:gd name="T18" fmla="*/ 423 w 904"/>
                    <a:gd name="T19" fmla="*/ 168 h 1347"/>
                    <a:gd name="T20" fmla="*/ 206 w 904"/>
                    <a:gd name="T21" fmla="*/ 168 h 1347"/>
                    <a:gd name="T22" fmla="*/ 197 w 904"/>
                    <a:gd name="T23" fmla="*/ 169 h 1347"/>
                    <a:gd name="T24" fmla="*/ 151 w 904"/>
                    <a:gd name="T25" fmla="*/ 177 h 1347"/>
                    <a:gd name="T26" fmla="*/ 49 w 904"/>
                    <a:gd name="T27" fmla="*/ 260 h 1347"/>
                    <a:gd name="T28" fmla="*/ 0 w 904"/>
                    <a:gd name="T29" fmla="*/ 474 h 1347"/>
                    <a:gd name="T30" fmla="*/ 33 w 904"/>
                    <a:gd name="T31" fmla="*/ 736 h 1347"/>
                    <a:gd name="T32" fmla="*/ 84 w 904"/>
                    <a:gd name="T33" fmla="*/ 777 h 1347"/>
                    <a:gd name="T34" fmla="*/ 95 w 904"/>
                    <a:gd name="T35" fmla="*/ 776 h 1347"/>
                    <a:gd name="T36" fmla="*/ 136 w 904"/>
                    <a:gd name="T37" fmla="*/ 713 h 1347"/>
                    <a:gd name="T38" fmla="*/ 105 w 904"/>
                    <a:gd name="T39" fmla="*/ 474 h 1347"/>
                    <a:gd name="T40" fmla="*/ 122 w 904"/>
                    <a:gd name="T41" fmla="*/ 350 h 1347"/>
                    <a:gd name="T42" fmla="*/ 155 w 904"/>
                    <a:gd name="T43" fmla="*/ 294 h 1347"/>
                    <a:gd name="T44" fmla="*/ 155 w 904"/>
                    <a:gd name="T45" fmla="*/ 543 h 1347"/>
                    <a:gd name="T46" fmla="*/ 155 w 904"/>
                    <a:gd name="T47" fmla="*/ 667 h 1347"/>
                    <a:gd name="T48" fmla="*/ 155 w 904"/>
                    <a:gd name="T49" fmla="*/ 1266 h 1347"/>
                    <a:gd name="T50" fmla="*/ 236 w 904"/>
                    <a:gd name="T51" fmla="*/ 1347 h 1347"/>
                    <a:gd name="T52" fmla="*/ 317 w 904"/>
                    <a:gd name="T53" fmla="*/ 1266 h 1347"/>
                    <a:gd name="T54" fmla="*/ 317 w 904"/>
                    <a:gd name="T55" fmla="*/ 718 h 1347"/>
                    <a:gd name="T56" fmla="*/ 347 w 904"/>
                    <a:gd name="T57" fmla="*/ 718 h 1347"/>
                    <a:gd name="T58" fmla="*/ 347 w 904"/>
                    <a:gd name="T59" fmla="*/ 1266 h 1347"/>
                    <a:gd name="T60" fmla="*/ 429 w 904"/>
                    <a:gd name="T61" fmla="*/ 1347 h 1347"/>
                    <a:gd name="T62" fmla="*/ 510 w 904"/>
                    <a:gd name="T63" fmla="*/ 1266 h 1347"/>
                    <a:gd name="T64" fmla="*/ 510 w 904"/>
                    <a:gd name="T65" fmla="*/ 667 h 1347"/>
                    <a:gd name="T66" fmla="*/ 510 w 904"/>
                    <a:gd name="T67" fmla="*/ 543 h 1347"/>
                    <a:gd name="T68" fmla="*/ 510 w 904"/>
                    <a:gd name="T69" fmla="*/ 284 h 1347"/>
                    <a:gd name="T70" fmla="*/ 510 w 904"/>
                    <a:gd name="T71" fmla="*/ 271 h 1347"/>
                    <a:gd name="T72" fmla="*/ 779 w 904"/>
                    <a:gd name="T73" fmla="*/ 173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1347">
                      <a:moveTo>
                        <a:pt x="779" y="173"/>
                      </a:moveTo>
                      <a:cubicBezTo>
                        <a:pt x="789" y="166"/>
                        <a:pt x="800" y="159"/>
                        <a:pt x="811" y="151"/>
                      </a:cubicBezTo>
                      <a:cubicBezTo>
                        <a:pt x="834" y="136"/>
                        <a:pt x="857" y="118"/>
                        <a:pt x="880" y="98"/>
                      </a:cubicBezTo>
                      <a:cubicBezTo>
                        <a:pt x="902" y="79"/>
                        <a:pt x="904" y="46"/>
                        <a:pt x="885" y="24"/>
                      </a:cubicBezTo>
                      <a:cubicBezTo>
                        <a:pt x="866" y="2"/>
                        <a:pt x="833" y="0"/>
                        <a:pt x="811" y="18"/>
                      </a:cubicBezTo>
                      <a:cubicBezTo>
                        <a:pt x="811" y="19"/>
                        <a:pt x="811" y="19"/>
                        <a:pt x="811" y="19"/>
                      </a:cubicBezTo>
                      <a:cubicBezTo>
                        <a:pt x="800" y="28"/>
                        <a:pt x="789" y="37"/>
                        <a:pt x="779" y="45"/>
                      </a:cubicBezTo>
                      <a:cubicBezTo>
                        <a:pt x="627" y="163"/>
                        <a:pt x="494" y="169"/>
                        <a:pt x="469" y="169"/>
                      </a:cubicBezTo>
                      <a:cubicBezTo>
                        <a:pt x="465" y="168"/>
                        <a:pt x="462" y="168"/>
                        <a:pt x="459" y="168"/>
                      </a:cubicBezTo>
                      <a:cubicBezTo>
                        <a:pt x="423" y="168"/>
                        <a:pt x="423" y="168"/>
                        <a:pt x="423" y="168"/>
                      </a:cubicBezTo>
                      <a:cubicBezTo>
                        <a:pt x="206" y="168"/>
                        <a:pt x="206" y="168"/>
                        <a:pt x="206" y="168"/>
                      </a:cubicBezTo>
                      <a:cubicBezTo>
                        <a:pt x="203" y="168"/>
                        <a:pt x="200" y="168"/>
                        <a:pt x="197" y="169"/>
                      </a:cubicBezTo>
                      <a:cubicBezTo>
                        <a:pt x="187" y="169"/>
                        <a:pt x="171" y="170"/>
                        <a:pt x="151" y="177"/>
                      </a:cubicBezTo>
                      <a:cubicBezTo>
                        <a:pt x="119" y="187"/>
                        <a:pt x="78" y="212"/>
                        <a:pt x="49" y="260"/>
                      </a:cubicBezTo>
                      <a:cubicBezTo>
                        <a:pt x="19" y="308"/>
                        <a:pt x="0" y="377"/>
                        <a:pt x="0" y="474"/>
                      </a:cubicBezTo>
                      <a:cubicBezTo>
                        <a:pt x="0" y="544"/>
                        <a:pt x="10" y="630"/>
                        <a:pt x="33" y="736"/>
                      </a:cubicBezTo>
                      <a:cubicBezTo>
                        <a:pt x="38" y="760"/>
                        <a:pt x="60" y="777"/>
                        <a:pt x="84" y="777"/>
                      </a:cubicBezTo>
                      <a:cubicBezTo>
                        <a:pt x="88" y="777"/>
                        <a:pt x="92" y="776"/>
                        <a:pt x="95" y="776"/>
                      </a:cubicBezTo>
                      <a:cubicBezTo>
                        <a:pt x="124" y="769"/>
                        <a:pt x="142" y="741"/>
                        <a:pt x="136" y="713"/>
                      </a:cubicBezTo>
                      <a:cubicBezTo>
                        <a:pt x="114" y="613"/>
                        <a:pt x="105" y="534"/>
                        <a:pt x="105" y="474"/>
                      </a:cubicBezTo>
                      <a:cubicBezTo>
                        <a:pt x="105" y="418"/>
                        <a:pt x="112" y="378"/>
                        <a:pt x="122" y="350"/>
                      </a:cubicBezTo>
                      <a:cubicBezTo>
                        <a:pt x="132" y="321"/>
                        <a:pt x="144" y="304"/>
                        <a:pt x="155" y="294"/>
                      </a:cubicBezTo>
                      <a:cubicBezTo>
                        <a:pt x="155" y="543"/>
                        <a:pt x="155" y="543"/>
                        <a:pt x="155" y="543"/>
                      </a:cubicBezTo>
                      <a:cubicBezTo>
                        <a:pt x="155" y="667"/>
                        <a:pt x="155" y="667"/>
                        <a:pt x="155" y="667"/>
                      </a:cubicBezTo>
                      <a:cubicBezTo>
                        <a:pt x="155" y="1266"/>
                        <a:pt x="155" y="1266"/>
                        <a:pt x="155" y="1266"/>
                      </a:cubicBezTo>
                      <a:cubicBezTo>
                        <a:pt x="155" y="1310"/>
                        <a:pt x="191" y="1347"/>
                        <a:pt x="236" y="1347"/>
                      </a:cubicBezTo>
                      <a:cubicBezTo>
                        <a:pt x="281" y="1347"/>
                        <a:pt x="317" y="1310"/>
                        <a:pt x="317" y="1266"/>
                      </a:cubicBezTo>
                      <a:cubicBezTo>
                        <a:pt x="317" y="718"/>
                        <a:pt x="317" y="718"/>
                        <a:pt x="317" y="718"/>
                      </a:cubicBezTo>
                      <a:cubicBezTo>
                        <a:pt x="347" y="718"/>
                        <a:pt x="347" y="718"/>
                        <a:pt x="347" y="718"/>
                      </a:cubicBezTo>
                      <a:cubicBezTo>
                        <a:pt x="347" y="1266"/>
                        <a:pt x="347" y="1266"/>
                        <a:pt x="347" y="1266"/>
                      </a:cubicBezTo>
                      <a:cubicBezTo>
                        <a:pt x="347" y="1310"/>
                        <a:pt x="384" y="1347"/>
                        <a:pt x="429" y="1347"/>
                      </a:cubicBezTo>
                      <a:cubicBezTo>
                        <a:pt x="473" y="1347"/>
                        <a:pt x="510" y="1310"/>
                        <a:pt x="510" y="1266"/>
                      </a:cubicBezTo>
                      <a:cubicBezTo>
                        <a:pt x="510" y="667"/>
                        <a:pt x="510" y="667"/>
                        <a:pt x="510" y="667"/>
                      </a:cubicBezTo>
                      <a:cubicBezTo>
                        <a:pt x="510" y="543"/>
                        <a:pt x="510" y="543"/>
                        <a:pt x="510" y="543"/>
                      </a:cubicBezTo>
                      <a:cubicBezTo>
                        <a:pt x="510" y="284"/>
                        <a:pt x="510" y="284"/>
                        <a:pt x="510" y="284"/>
                      </a:cubicBezTo>
                      <a:cubicBezTo>
                        <a:pt x="510" y="271"/>
                        <a:pt x="510" y="271"/>
                        <a:pt x="510" y="271"/>
                      </a:cubicBezTo>
                      <a:cubicBezTo>
                        <a:pt x="567" y="265"/>
                        <a:pt x="667" y="243"/>
                        <a:pt x="779"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4" name="Freeform 111">
                  <a:extLst>
                    <a:ext uri="{FF2B5EF4-FFF2-40B4-BE49-F238E27FC236}">
                      <a16:creationId xmlns:a16="http://schemas.microsoft.com/office/drawing/2014/main" id="{CCEFAAAE-3384-4C24-B9BD-42CC1672EEE7}"/>
                    </a:ext>
                  </a:extLst>
                </p:cNvPr>
                <p:cNvSpPr>
                  <a:spLocks/>
                </p:cNvSpPr>
                <p:nvPr/>
              </p:nvSpPr>
              <p:spPr bwMode="auto">
                <a:xfrm>
                  <a:off x="8006681" y="2588958"/>
                  <a:ext cx="300962" cy="302211"/>
                </a:xfrm>
                <a:custGeom>
                  <a:avLst/>
                  <a:gdLst>
                    <a:gd name="T0" fmla="*/ 196 w 324"/>
                    <a:gd name="T1" fmla="*/ 19 h 324"/>
                    <a:gd name="T2" fmla="*/ 19 w 324"/>
                    <a:gd name="T3" fmla="*/ 129 h 324"/>
                    <a:gd name="T4" fmla="*/ 129 w 324"/>
                    <a:gd name="T5" fmla="*/ 306 h 324"/>
                    <a:gd name="T6" fmla="*/ 306 w 324"/>
                    <a:gd name="T7" fmla="*/ 196 h 324"/>
                    <a:gd name="T8" fmla="*/ 196 w 324"/>
                    <a:gd name="T9" fmla="*/ 19 h 324"/>
                  </a:gdLst>
                  <a:ahLst/>
                  <a:cxnLst>
                    <a:cxn ang="0">
                      <a:pos x="T0" y="T1"/>
                    </a:cxn>
                    <a:cxn ang="0">
                      <a:pos x="T2" y="T3"/>
                    </a:cxn>
                    <a:cxn ang="0">
                      <a:pos x="T4" y="T5"/>
                    </a:cxn>
                    <a:cxn ang="0">
                      <a:pos x="T6" y="T7"/>
                    </a:cxn>
                    <a:cxn ang="0">
                      <a:pos x="T8" y="T9"/>
                    </a:cxn>
                  </a:cxnLst>
                  <a:rect l="0" t="0" r="r" b="b"/>
                  <a:pathLst>
                    <a:path w="324" h="324">
                      <a:moveTo>
                        <a:pt x="196" y="19"/>
                      </a:moveTo>
                      <a:cubicBezTo>
                        <a:pt x="116" y="0"/>
                        <a:pt x="37" y="49"/>
                        <a:pt x="19" y="129"/>
                      </a:cubicBezTo>
                      <a:cubicBezTo>
                        <a:pt x="0" y="208"/>
                        <a:pt x="49" y="288"/>
                        <a:pt x="129" y="306"/>
                      </a:cubicBezTo>
                      <a:cubicBezTo>
                        <a:pt x="208" y="324"/>
                        <a:pt x="287" y="275"/>
                        <a:pt x="306" y="196"/>
                      </a:cubicBezTo>
                      <a:cubicBezTo>
                        <a:pt x="324" y="116"/>
                        <a:pt x="275" y="37"/>
                        <a:pt x="19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5" name="Freeform 112">
                  <a:extLst>
                    <a:ext uri="{FF2B5EF4-FFF2-40B4-BE49-F238E27FC236}">
                      <a16:creationId xmlns:a16="http://schemas.microsoft.com/office/drawing/2014/main" id="{BCD6962D-34BD-499D-B8E2-4F47871F0746}"/>
                    </a:ext>
                  </a:extLst>
                </p:cNvPr>
                <p:cNvSpPr>
                  <a:spLocks/>
                </p:cNvSpPr>
                <p:nvPr/>
              </p:nvSpPr>
              <p:spPr bwMode="auto">
                <a:xfrm>
                  <a:off x="8562399" y="2509035"/>
                  <a:ext cx="574450" cy="1558507"/>
                </a:xfrm>
                <a:custGeom>
                  <a:avLst/>
                  <a:gdLst>
                    <a:gd name="T0" fmla="*/ 528 w 617"/>
                    <a:gd name="T1" fmla="*/ 1639 h 1675"/>
                    <a:gd name="T2" fmla="*/ 325 w 617"/>
                    <a:gd name="T3" fmla="*/ 1567 h 1675"/>
                    <a:gd name="T4" fmla="*/ 325 w 617"/>
                    <a:gd name="T5" fmla="*/ 1283 h 1675"/>
                    <a:gd name="T6" fmla="*/ 596 w 617"/>
                    <a:gd name="T7" fmla="*/ 1283 h 1675"/>
                    <a:gd name="T8" fmla="*/ 617 w 617"/>
                    <a:gd name="T9" fmla="*/ 1283 h 1675"/>
                    <a:gd name="T10" fmla="*/ 617 w 617"/>
                    <a:gd name="T11" fmla="*/ 1250 h 1675"/>
                    <a:gd name="T12" fmla="*/ 596 w 617"/>
                    <a:gd name="T13" fmla="*/ 1250 h 1675"/>
                    <a:gd name="T14" fmla="*/ 596 w 617"/>
                    <a:gd name="T15" fmla="*/ 33 h 1675"/>
                    <a:gd name="T16" fmla="*/ 617 w 617"/>
                    <a:gd name="T17" fmla="*/ 33 h 1675"/>
                    <a:gd name="T18" fmla="*/ 617 w 617"/>
                    <a:gd name="T19" fmla="*/ 0 h 1675"/>
                    <a:gd name="T20" fmla="*/ 0 w 617"/>
                    <a:gd name="T21" fmla="*/ 0 h 1675"/>
                    <a:gd name="T22" fmla="*/ 0 w 617"/>
                    <a:gd name="T23" fmla="*/ 33 h 1675"/>
                    <a:gd name="T24" fmla="*/ 21 w 617"/>
                    <a:gd name="T25" fmla="*/ 33 h 1675"/>
                    <a:gd name="T26" fmla="*/ 21 w 617"/>
                    <a:gd name="T27" fmla="*/ 302 h 1675"/>
                    <a:gd name="T28" fmla="*/ 44 w 617"/>
                    <a:gd name="T29" fmla="*/ 282 h 1675"/>
                    <a:gd name="T30" fmla="*/ 53 w 617"/>
                    <a:gd name="T31" fmla="*/ 275 h 1675"/>
                    <a:gd name="T32" fmla="*/ 53 w 617"/>
                    <a:gd name="T33" fmla="*/ 33 h 1675"/>
                    <a:gd name="T34" fmla="*/ 563 w 617"/>
                    <a:gd name="T35" fmla="*/ 33 h 1675"/>
                    <a:gd name="T36" fmla="*/ 563 w 617"/>
                    <a:gd name="T37" fmla="*/ 1250 h 1675"/>
                    <a:gd name="T38" fmla="*/ 53 w 617"/>
                    <a:gd name="T39" fmla="*/ 1250 h 1675"/>
                    <a:gd name="T40" fmla="*/ 53 w 617"/>
                    <a:gd name="T41" fmla="*/ 440 h 1675"/>
                    <a:gd name="T42" fmla="*/ 21 w 617"/>
                    <a:gd name="T43" fmla="*/ 462 h 1675"/>
                    <a:gd name="T44" fmla="*/ 21 w 617"/>
                    <a:gd name="T45" fmla="*/ 1250 h 1675"/>
                    <a:gd name="T46" fmla="*/ 0 w 617"/>
                    <a:gd name="T47" fmla="*/ 1250 h 1675"/>
                    <a:gd name="T48" fmla="*/ 0 w 617"/>
                    <a:gd name="T49" fmla="*/ 1283 h 1675"/>
                    <a:gd name="T50" fmla="*/ 21 w 617"/>
                    <a:gd name="T51" fmla="*/ 1283 h 1675"/>
                    <a:gd name="T52" fmla="*/ 292 w 617"/>
                    <a:gd name="T53" fmla="*/ 1283 h 1675"/>
                    <a:gd name="T54" fmla="*/ 292 w 617"/>
                    <a:gd name="T55" fmla="*/ 1567 h 1675"/>
                    <a:gd name="T56" fmla="*/ 89 w 617"/>
                    <a:gd name="T57" fmla="*/ 1639 h 1675"/>
                    <a:gd name="T58" fmla="*/ 308 w 617"/>
                    <a:gd name="T59" fmla="*/ 1675 h 1675"/>
                    <a:gd name="T60" fmla="*/ 528 w 617"/>
                    <a:gd name="T61" fmla="*/ 1639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7" h="1675">
                      <a:moveTo>
                        <a:pt x="528" y="1639"/>
                      </a:moveTo>
                      <a:cubicBezTo>
                        <a:pt x="528" y="1610"/>
                        <a:pt x="438" y="1570"/>
                        <a:pt x="325" y="1567"/>
                      </a:cubicBezTo>
                      <a:cubicBezTo>
                        <a:pt x="325" y="1283"/>
                        <a:pt x="325" y="1283"/>
                        <a:pt x="325" y="1283"/>
                      </a:cubicBezTo>
                      <a:cubicBezTo>
                        <a:pt x="596" y="1283"/>
                        <a:pt x="596" y="1283"/>
                        <a:pt x="596" y="1283"/>
                      </a:cubicBezTo>
                      <a:cubicBezTo>
                        <a:pt x="617" y="1283"/>
                        <a:pt x="617" y="1283"/>
                        <a:pt x="617" y="1283"/>
                      </a:cubicBezTo>
                      <a:cubicBezTo>
                        <a:pt x="617" y="1250"/>
                        <a:pt x="617" y="1250"/>
                        <a:pt x="617" y="1250"/>
                      </a:cubicBezTo>
                      <a:cubicBezTo>
                        <a:pt x="596" y="1250"/>
                        <a:pt x="596" y="1250"/>
                        <a:pt x="596" y="1250"/>
                      </a:cubicBezTo>
                      <a:cubicBezTo>
                        <a:pt x="596" y="33"/>
                        <a:pt x="596" y="33"/>
                        <a:pt x="596" y="33"/>
                      </a:cubicBezTo>
                      <a:cubicBezTo>
                        <a:pt x="617" y="33"/>
                        <a:pt x="617" y="33"/>
                        <a:pt x="617" y="33"/>
                      </a:cubicBezTo>
                      <a:cubicBezTo>
                        <a:pt x="617" y="0"/>
                        <a:pt x="617" y="0"/>
                        <a:pt x="617" y="0"/>
                      </a:cubicBezTo>
                      <a:cubicBezTo>
                        <a:pt x="0" y="0"/>
                        <a:pt x="0" y="0"/>
                        <a:pt x="0" y="0"/>
                      </a:cubicBezTo>
                      <a:cubicBezTo>
                        <a:pt x="0" y="33"/>
                        <a:pt x="0" y="33"/>
                        <a:pt x="0" y="33"/>
                      </a:cubicBezTo>
                      <a:cubicBezTo>
                        <a:pt x="21" y="33"/>
                        <a:pt x="21" y="33"/>
                        <a:pt x="21" y="33"/>
                      </a:cubicBezTo>
                      <a:cubicBezTo>
                        <a:pt x="21" y="302"/>
                        <a:pt x="21" y="302"/>
                        <a:pt x="21" y="302"/>
                      </a:cubicBezTo>
                      <a:cubicBezTo>
                        <a:pt x="28" y="295"/>
                        <a:pt x="36" y="289"/>
                        <a:pt x="44" y="282"/>
                      </a:cubicBezTo>
                      <a:cubicBezTo>
                        <a:pt x="47" y="280"/>
                        <a:pt x="50" y="277"/>
                        <a:pt x="53" y="275"/>
                      </a:cubicBezTo>
                      <a:cubicBezTo>
                        <a:pt x="53" y="33"/>
                        <a:pt x="53" y="33"/>
                        <a:pt x="53" y="33"/>
                      </a:cubicBezTo>
                      <a:cubicBezTo>
                        <a:pt x="563" y="33"/>
                        <a:pt x="563" y="33"/>
                        <a:pt x="563" y="33"/>
                      </a:cubicBezTo>
                      <a:cubicBezTo>
                        <a:pt x="563" y="1250"/>
                        <a:pt x="563" y="1250"/>
                        <a:pt x="563" y="1250"/>
                      </a:cubicBezTo>
                      <a:cubicBezTo>
                        <a:pt x="53" y="1250"/>
                        <a:pt x="53" y="1250"/>
                        <a:pt x="53" y="1250"/>
                      </a:cubicBezTo>
                      <a:cubicBezTo>
                        <a:pt x="53" y="440"/>
                        <a:pt x="53" y="440"/>
                        <a:pt x="53" y="440"/>
                      </a:cubicBezTo>
                      <a:cubicBezTo>
                        <a:pt x="42" y="448"/>
                        <a:pt x="31" y="455"/>
                        <a:pt x="21" y="462"/>
                      </a:cubicBezTo>
                      <a:cubicBezTo>
                        <a:pt x="21" y="1250"/>
                        <a:pt x="21" y="1250"/>
                        <a:pt x="21" y="1250"/>
                      </a:cubicBezTo>
                      <a:cubicBezTo>
                        <a:pt x="0" y="1250"/>
                        <a:pt x="0" y="1250"/>
                        <a:pt x="0" y="1250"/>
                      </a:cubicBezTo>
                      <a:cubicBezTo>
                        <a:pt x="0" y="1283"/>
                        <a:pt x="0" y="1283"/>
                        <a:pt x="0" y="1283"/>
                      </a:cubicBezTo>
                      <a:cubicBezTo>
                        <a:pt x="21" y="1283"/>
                        <a:pt x="21" y="1283"/>
                        <a:pt x="21" y="1283"/>
                      </a:cubicBezTo>
                      <a:cubicBezTo>
                        <a:pt x="292" y="1283"/>
                        <a:pt x="292" y="1283"/>
                        <a:pt x="292" y="1283"/>
                      </a:cubicBezTo>
                      <a:cubicBezTo>
                        <a:pt x="292" y="1567"/>
                        <a:pt x="292" y="1567"/>
                        <a:pt x="292" y="1567"/>
                      </a:cubicBezTo>
                      <a:cubicBezTo>
                        <a:pt x="178" y="1570"/>
                        <a:pt x="89" y="1610"/>
                        <a:pt x="89" y="1639"/>
                      </a:cubicBezTo>
                      <a:cubicBezTo>
                        <a:pt x="89" y="1669"/>
                        <a:pt x="187" y="1675"/>
                        <a:pt x="308" y="1675"/>
                      </a:cubicBezTo>
                      <a:cubicBezTo>
                        <a:pt x="430" y="1675"/>
                        <a:pt x="528" y="1669"/>
                        <a:pt x="528" y="16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grpSp>
        </p:grpSp>
        <p:sp>
          <p:nvSpPr>
            <p:cNvPr id="40" name="文本框 39">
              <a:extLst>
                <a:ext uri="{FF2B5EF4-FFF2-40B4-BE49-F238E27FC236}">
                  <a16:creationId xmlns:a16="http://schemas.microsoft.com/office/drawing/2014/main" id="{05C6C118-D0B7-4A04-80E3-5D04696A686B}"/>
                </a:ext>
              </a:extLst>
            </p:cNvPr>
            <p:cNvSpPr txBox="1"/>
            <p:nvPr/>
          </p:nvSpPr>
          <p:spPr>
            <a:xfrm>
              <a:off x="2866815" y="2590042"/>
              <a:ext cx="1046440" cy="2605842"/>
            </a:xfrm>
            <a:prstGeom prst="rect">
              <a:avLst/>
            </a:prstGeom>
            <a:noFill/>
          </p:spPr>
          <p:txBody>
            <a:bodyPr vert="eaVert" wrap="none" rtlCol="0">
              <a:spAutoFit/>
            </a:bodyPr>
            <a:lstStyle/>
            <a:p>
              <a:pPr lvl="0" eaLnBrk="0" fontAlgn="base" hangingPunct="0">
                <a:spcBef>
                  <a:spcPct val="0"/>
                </a:spcBef>
                <a:spcAft>
                  <a:spcPct val="0"/>
                </a:spcAft>
              </a:pPr>
              <a:r>
                <a:rPr lang="zh-CN" altLang="en-US" sz="2800" b="1" kern="0" dirty="0">
                  <a:solidFill>
                    <a:srgbClr val="B51B25"/>
                  </a:solidFill>
                  <a:latin typeface="微软雅黑"/>
                </a:rPr>
                <a:t>守护“头顶上的</a:t>
              </a:r>
              <a:endParaRPr lang="en-US" altLang="zh-CN" sz="2800" b="1" kern="0" dirty="0">
                <a:solidFill>
                  <a:srgbClr val="B51B25"/>
                </a:solidFill>
                <a:latin typeface="微软雅黑"/>
              </a:endParaRPr>
            </a:p>
            <a:p>
              <a:pPr lvl="0" eaLnBrk="0" fontAlgn="base" hangingPunct="0">
                <a:spcBef>
                  <a:spcPct val="0"/>
                </a:spcBef>
                <a:spcAft>
                  <a:spcPct val="0"/>
                </a:spcAft>
              </a:pPr>
              <a:r>
                <a:rPr lang="zh-CN" altLang="en-US" sz="2800" b="1" kern="0" dirty="0">
                  <a:solidFill>
                    <a:srgbClr val="B51B25"/>
                  </a:solidFill>
                  <a:latin typeface="微软雅黑"/>
                </a:rPr>
                <a:t>安全”</a:t>
              </a:r>
              <a:endParaRPr kumimoji="0" lang="zh-CN" altLang="en-US" sz="2800" b="1" i="0" u="none" strike="noStrike" kern="0" cap="none" spc="0" normalizeH="0" baseline="0" noProof="0" dirty="0">
                <a:ln>
                  <a:noFill/>
                </a:ln>
                <a:solidFill>
                  <a:srgbClr val="B51B25"/>
                </a:solidFill>
                <a:effectLst/>
                <a:uLnTx/>
                <a:uFillTx/>
                <a:latin typeface="微软雅黑"/>
              </a:endParaRPr>
            </a:p>
          </p:txBody>
        </p:sp>
      </p:grpSp>
      <p:sp>
        <p:nvSpPr>
          <p:cNvPr id="12" name="矩形 11">
            <a:extLst>
              <a:ext uri="{FF2B5EF4-FFF2-40B4-BE49-F238E27FC236}">
                <a16:creationId xmlns:a16="http://schemas.microsoft.com/office/drawing/2014/main" id="{1D6359D2-C26B-40AA-8604-CA455F6F62EC}"/>
              </a:ext>
            </a:extLst>
          </p:cNvPr>
          <p:cNvSpPr/>
          <p:nvPr/>
        </p:nvSpPr>
        <p:spPr>
          <a:xfrm>
            <a:off x="4377252" y="1889953"/>
            <a:ext cx="7029869" cy="1793629"/>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矩形: 圆角 63">
            <a:extLst>
              <a:ext uri="{FF2B5EF4-FFF2-40B4-BE49-F238E27FC236}">
                <a16:creationId xmlns:a16="http://schemas.microsoft.com/office/drawing/2014/main" id="{1145617C-4545-4DFC-ABA8-69A6957253FF}"/>
              </a:ext>
            </a:extLst>
          </p:cNvPr>
          <p:cNvSpPr/>
          <p:nvPr/>
        </p:nvSpPr>
        <p:spPr bwMode="auto">
          <a:xfrm>
            <a:off x="4691495" y="1610862"/>
            <a:ext cx="1752167" cy="483024"/>
          </a:xfrm>
          <a:prstGeom prst="roundRect">
            <a:avLst>
              <a:gd name="adj" fmla="val 50000"/>
            </a:avLst>
          </a:pr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2400" b="1" dirty="0">
                <a:solidFill>
                  <a:schemeClr val="bg1"/>
                </a:solidFill>
                <a:latin typeface="+mj-ea"/>
                <a:ea typeface="+mj-ea"/>
                <a:cs typeface="+mn-ea"/>
              </a:rPr>
              <a:t>　规定：</a:t>
            </a:r>
          </a:p>
        </p:txBody>
      </p:sp>
      <p:sp>
        <p:nvSpPr>
          <p:cNvPr id="13" name="矩形 12">
            <a:extLst>
              <a:ext uri="{FF2B5EF4-FFF2-40B4-BE49-F238E27FC236}">
                <a16:creationId xmlns:a16="http://schemas.microsoft.com/office/drawing/2014/main" id="{5F79918B-54D5-4708-A00A-57EDB9D31CEB}"/>
              </a:ext>
            </a:extLst>
          </p:cNvPr>
          <p:cNvSpPr/>
          <p:nvPr/>
        </p:nvSpPr>
        <p:spPr>
          <a:xfrm>
            <a:off x="4524591" y="2161802"/>
            <a:ext cx="6696061" cy="1323439"/>
          </a:xfrm>
          <a:prstGeom prst="rect">
            <a:avLst/>
          </a:prstGeom>
        </p:spPr>
        <p:txBody>
          <a:bodyPr wrap="square">
            <a:spAutoFit/>
          </a:bodyPr>
          <a:lstStyle/>
          <a:p>
            <a:pPr marL="285750" indent="-285750" algn="just">
              <a:buFont typeface="Wingdings" panose="05000000000000000000" pitchFamily="2" charset="2"/>
              <a:buChar char="l"/>
            </a:pPr>
            <a:r>
              <a:rPr lang="zh-CN" altLang="en-US" sz="1600" dirty="0"/>
              <a:t>禁止从建筑物中抛掷物品。从建筑物中抛掷物品或者从建筑物上坠落的物品造成他人损害的，由侵权人依法承担侵权责任；经调查难以确定具体侵权人的，</a:t>
            </a:r>
            <a:r>
              <a:rPr lang="zh-CN" altLang="en-US" sz="1600" dirty="0">
                <a:solidFill>
                  <a:srgbClr val="C00000"/>
                </a:solidFill>
              </a:rPr>
              <a:t>除能够证明自己不是侵权人的外</a:t>
            </a:r>
            <a:r>
              <a:rPr lang="zh-CN" altLang="en-US" sz="1600" dirty="0"/>
              <a:t>，由</a:t>
            </a:r>
            <a:r>
              <a:rPr lang="zh-CN" altLang="en-US" sz="1600" b="1" dirty="0">
                <a:solidFill>
                  <a:srgbClr val="7030A0"/>
                </a:solidFill>
              </a:rPr>
              <a:t>可能</a:t>
            </a:r>
            <a:r>
              <a:rPr lang="zh-CN" altLang="en-US" sz="1600" dirty="0"/>
              <a:t>加害的建筑物使用人给予</a:t>
            </a:r>
            <a:r>
              <a:rPr lang="zh-CN" altLang="en-US" sz="1600" dirty="0">
                <a:solidFill>
                  <a:srgbClr val="7030A0"/>
                </a:solidFill>
              </a:rPr>
              <a:t>补偿</a:t>
            </a:r>
            <a:r>
              <a:rPr lang="zh-CN" altLang="en-US" sz="1600" dirty="0"/>
              <a:t>。</a:t>
            </a:r>
            <a:endParaRPr lang="en-US" altLang="zh-CN" sz="1600" dirty="0"/>
          </a:p>
          <a:p>
            <a:pPr marL="285750" indent="-285750" algn="just">
              <a:buFont typeface="Wingdings" panose="05000000000000000000" pitchFamily="2" charset="2"/>
              <a:buChar char="l"/>
            </a:pPr>
            <a:r>
              <a:rPr lang="zh-CN" altLang="en-US" sz="1600" dirty="0"/>
              <a:t>可能加害的建筑物使用人补偿后，有权向侵权人</a:t>
            </a:r>
            <a:r>
              <a:rPr lang="zh-CN" altLang="en-US" sz="1600" dirty="0">
                <a:solidFill>
                  <a:srgbClr val="7030A0"/>
                </a:solidFill>
              </a:rPr>
              <a:t>追偿</a:t>
            </a:r>
            <a:r>
              <a:rPr lang="zh-CN" altLang="en-US" sz="1600" dirty="0"/>
              <a:t>。</a:t>
            </a:r>
          </a:p>
        </p:txBody>
      </p:sp>
      <p:sp>
        <p:nvSpPr>
          <p:cNvPr id="15" name="矩形 14">
            <a:extLst>
              <a:ext uri="{FF2B5EF4-FFF2-40B4-BE49-F238E27FC236}">
                <a16:creationId xmlns:a16="http://schemas.microsoft.com/office/drawing/2014/main" id="{F6383AFD-0990-402B-A4A7-5CAEF7914C04}"/>
              </a:ext>
            </a:extLst>
          </p:cNvPr>
          <p:cNvSpPr/>
          <p:nvPr/>
        </p:nvSpPr>
        <p:spPr>
          <a:xfrm>
            <a:off x="5291557" y="4056173"/>
            <a:ext cx="6096000" cy="1894301"/>
          </a:xfrm>
          <a:prstGeom prst="rect">
            <a:avLst/>
          </a:prstGeom>
        </p:spPr>
        <p:txBody>
          <a:bodyPr>
            <a:spAutoFit/>
          </a:bodyPr>
          <a:lstStyle/>
          <a:p>
            <a:pPr algn="just">
              <a:lnSpc>
                <a:spcPct val="150000"/>
              </a:lnSpc>
            </a:pPr>
            <a:r>
              <a:rPr lang="zh-CN" altLang="en-US" sz="1600" b="1" dirty="0">
                <a:solidFill>
                  <a:srgbClr val="0070C0"/>
                </a:solidFill>
              </a:rPr>
              <a:t>高空抛物坠物造成人员受伤、财产损失让不少人心惊胆战，如何守护“头顶上的安全”？民法典作出这一规定，意味着高空抛物坠物造成他人损害的，如果不能明确责任人，那该楼业主都有可能要被追偿责任。这为受害人提供了“兜底”保障，同时为补偿人进一步追偿提供了法律依据。</a:t>
            </a:r>
          </a:p>
        </p:txBody>
      </p:sp>
      <p:sp>
        <p:nvSpPr>
          <p:cNvPr id="16" name="矩形 15">
            <a:extLst>
              <a:ext uri="{FF2B5EF4-FFF2-40B4-BE49-F238E27FC236}">
                <a16:creationId xmlns:a16="http://schemas.microsoft.com/office/drawing/2014/main" id="{F4864F38-C826-46C4-8C5E-6283F4741643}"/>
              </a:ext>
            </a:extLst>
          </p:cNvPr>
          <p:cNvSpPr/>
          <p:nvPr/>
        </p:nvSpPr>
        <p:spPr>
          <a:xfrm>
            <a:off x="4377252" y="4156844"/>
            <a:ext cx="909123" cy="17936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解</a:t>
            </a:r>
            <a:endParaRPr lang="en-US" altLang="zh-CN" sz="2800" b="1" dirty="0"/>
          </a:p>
          <a:p>
            <a:pPr algn="ctr"/>
            <a:r>
              <a:rPr lang="zh-CN" altLang="en-US" sz="2800" b="1" dirty="0"/>
              <a:t>读</a:t>
            </a:r>
          </a:p>
        </p:txBody>
      </p:sp>
    </p:spTree>
    <p:extLst>
      <p:ext uri="{BB962C8B-B14F-4D97-AF65-F5344CB8AC3E}">
        <p14:creationId xmlns:p14="http://schemas.microsoft.com/office/powerpoint/2010/main" val="37747192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barn(outVertical)">
                                      <p:cBhvr>
                                        <p:cTn id="1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民法典亮点解读</a:t>
            </a:r>
          </a:p>
        </p:txBody>
      </p:sp>
      <p:pic>
        <p:nvPicPr>
          <p:cNvPr id="7" name="图片 6">
            <a:extLst>
              <a:ext uri="{FF2B5EF4-FFF2-40B4-BE49-F238E27FC236}">
                <a16:creationId xmlns:a16="http://schemas.microsoft.com/office/drawing/2014/main" id="{92A9D3EA-0831-48C5-BD90-51204877E6A9}"/>
              </a:ext>
            </a:extLst>
          </p:cNvPr>
          <p:cNvPicPr>
            <a:picLocks noChangeAspect="1"/>
          </p:cNvPicPr>
          <p:nvPr/>
        </p:nvPicPr>
        <p:blipFill>
          <a:blip r:embed="rId2"/>
          <a:stretch>
            <a:fillRect/>
          </a:stretch>
        </p:blipFill>
        <p:spPr>
          <a:xfrm>
            <a:off x="1317919" y="1724256"/>
            <a:ext cx="4866667" cy="3695238"/>
          </a:xfrm>
          <a:prstGeom prst="rect">
            <a:avLst/>
          </a:prstGeom>
          <a:effectLst>
            <a:outerShdw blurRad="63500" sx="102000" sy="102000" algn="ctr" rotWithShape="0">
              <a:prstClr val="black">
                <a:alpha val="40000"/>
              </a:prstClr>
            </a:outerShdw>
          </a:effectLst>
        </p:spPr>
      </p:pic>
      <p:pic>
        <p:nvPicPr>
          <p:cNvPr id="9" name="图片 8">
            <a:extLst>
              <a:ext uri="{FF2B5EF4-FFF2-40B4-BE49-F238E27FC236}">
                <a16:creationId xmlns:a16="http://schemas.microsoft.com/office/drawing/2014/main" id="{E56D7C98-0AF1-45EC-97B9-1A45397375C0}"/>
              </a:ext>
            </a:extLst>
          </p:cNvPr>
          <p:cNvPicPr>
            <a:picLocks noChangeAspect="1"/>
          </p:cNvPicPr>
          <p:nvPr/>
        </p:nvPicPr>
        <p:blipFill>
          <a:blip r:embed="rId3"/>
          <a:stretch>
            <a:fillRect/>
          </a:stretch>
        </p:blipFill>
        <p:spPr>
          <a:xfrm>
            <a:off x="6347099" y="1605235"/>
            <a:ext cx="4552381" cy="3814259"/>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7432039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民法典亮点解读</a:t>
            </a:r>
          </a:p>
        </p:txBody>
      </p:sp>
      <p:pic>
        <p:nvPicPr>
          <p:cNvPr id="3" name="图片 2">
            <a:extLst>
              <a:ext uri="{FF2B5EF4-FFF2-40B4-BE49-F238E27FC236}">
                <a16:creationId xmlns:a16="http://schemas.microsoft.com/office/drawing/2014/main" id="{57E2816A-5637-42FF-88C7-02BB5C5B341A}"/>
              </a:ext>
            </a:extLst>
          </p:cNvPr>
          <p:cNvPicPr>
            <a:picLocks noChangeAspect="1"/>
          </p:cNvPicPr>
          <p:nvPr/>
        </p:nvPicPr>
        <p:blipFill>
          <a:blip r:embed="rId2"/>
          <a:stretch>
            <a:fillRect/>
          </a:stretch>
        </p:blipFill>
        <p:spPr>
          <a:xfrm>
            <a:off x="1308392" y="1514714"/>
            <a:ext cx="4619048" cy="3828571"/>
          </a:xfrm>
          <a:prstGeom prst="rect">
            <a:avLst/>
          </a:prstGeom>
          <a:effectLst>
            <a:outerShdw blurRad="63500" sx="102000" sy="102000" algn="ctr" rotWithShape="0">
              <a:prstClr val="black">
                <a:alpha val="40000"/>
              </a:prstClr>
            </a:outerShdw>
          </a:effectLst>
        </p:spPr>
      </p:pic>
      <p:pic>
        <p:nvPicPr>
          <p:cNvPr id="5" name="图片 4">
            <a:extLst>
              <a:ext uri="{FF2B5EF4-FFF2-40B4-BE49-F238E27FC236}">
                <a16:creationId xmlns:a16="http://schemas.microsoft.com/office/drawing/2014/main" id="{C2A62AE9-D18C-417A-A067-85AA00409F0D}"/>
              </a:ext>
            </a:extLst>
          </p:cNvPr>
          <p:cNvPicPr>
            <a:picLocks noChangeAspect="1"/>
          </p:cNvPicPr>
          <p:nvPr/>
        </p:nvPicPr>
        <p:blipFill>
          <a:blip r:embed="rId3"/>
          <a:stretch>
            <a:fillRect/>
          </a:stretch>
        </p:blipFill>
        <p:spPr>
          <a:xfrm>
            <a:off x="6185199" y="1514714"/>
            <a:ext cx="4723809" cy="3828571"/>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7072765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民法典亮点解读</a:t>
            </a:r>
          </a:p>
        </p:txBody>
      </p:sp>
      <p:pic>
        <p:nvPicPr>
          <p:cNvPr id="3" name="图片 2">
            <a:extLst>
              <a:ext uri="{FF2B5EF4-FFF2-40B4-BE49-F238E27FC236}">
                <a16:creationId xmlns:a16="http://schemas.microsoft.com/office/drawing/2014/main" id="{FAD4698F-8AEA-444C-8FD1-30859EF39A56}"/>
              </a:ext>
            </a:extLst>
          </p:cNvPr>
          <p:cNvPicPr>
            <a:picLocks noChangeAspect="1"/>
          </p:cNvPicPr>
          <p:nvPr/>
        </p:nvPicPr>
        <p:blipFill>
          <a:blip r:embed="rId2"/>
          <a:stretch>
            <a:fillRect/>
          </a:stretch>
        </p:blipFill>
        <p:spPr>
          <a:xfrm>
            <a:off x="957690" y="1705190"/>
            <a:ext cx="4704762" cy="3447619"/>
          </a:xfrm>
          <a:prstGeom prst="rect">
            <a:avLst/>
          </a:prstGeom>
          <a:effectLst>
            <a:outerShdw blurRad="63500" sx="102000" sy="102000" algn="ctr" rotWithShape="0">
              <a:prstClr val="black">
                <a:alpha val="40000"/>
              </a:prstClr>
            </a:outerShdw>
          </a:effectLst>
        </p:spPr>
      </p:pic>
      <p:pic>
        <p:nvPicPr>
          <p:cNvPr id="4" name="图片 3">
            <a:extLst>
              <a:ext uri="{FF2B5EF4-FFF2-40B4-BE49-F238E27FC236}">
                <a16:creationId xmlns:a16="http://schemas.microsoft.com/office/drawing/2014/main" id="{6B048D1A-E2CF-4700-85B3-C1CAA8F92098}"/>
              </a:ext>
            </a:extLst>
          </p:cNvPr>
          <p:cNvPicPr>
            <a:picLocks noChangeAspect="1"/>
          </p:cNvPicPr>
          <p:nvPr/>
        </p:nvPicPr>
        <p:blipFill>
          <a:blip r:embed="rId3"/>
          <a:stretch>
            <a:fillRect/>
          </a:stretch>
        </p:blipFill>
        <p:spPr>
          <a:xfrm>
            <a:off x="5862477" y="1705189"/>
            <a:ext cx="5397232" cy="3447619"/>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40588678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民法典亮点解读</a:t>
            </a:r>
          </a:p>
        </p:txBody>
      </p:sp>
      <p:pic>
        <p:nvPicPr>
          <p:cNvPr id="3" name="图片 2">
            <a:extLst>
              <a:ext uri="{FF2B5EF4-FFF2-40B4-BE49-F238E27FC236}">
                <a16:creationId xmlns:a16="http://schemas.microsoft.com/office/drawing/2014/main" id="{52FD5C8A-1AD6-4688-83E6-F021B840D43D}"/>
              </a:ext>
            </a:extLst>
          </p:cNvPr>
          <p:cNvPicPr>
            <a:picLocks noChangeAspect="1"/>
          </p:cNvPicPr>
          <p:nvPr/>
        </p:nvPicPr>
        <p:blipFill>
          <a:blip r:embed="rId2"/>
          <a:stretch>
            <a:fillRect/>
          </a:stretch>
        </p:blipFill>
        <p:spPr>
          <a:xfrm>
            <a:off x="1504856" y="1533762"/>
            <a:ext cx="4657143" cy="3790476"/>
          </a:xfrm>
          <a:prstGeom prst="rect">
            <a:avLst/>
          </a:prstGeom>
          <a:effectLst>
            <a:outerShdw blurRad="63500" sx="102000" sy="102000" algn="ctr" rotWithShape="0">
              <a:prstClr val="black">
                <a:alpha val="40000"/>
              </a:prstClr>
            </a:outerShdw>
          </a:effectLst>
        </p:spPr>
      </p:pic>
      <p:pic>
        <p:nvPicPr>
          <p:cNvPr id="5" name="图片 4">
            <a:extLst>
              <a:ext uri="{FF2B5EF4-FFF2-40B4-BE49-F238E27FC236}">
                <a16:creationId xmlns:a16="http://schemas.microsoft.com/office/drawing/2014/main" id="{FE95F7E9-867E-42DB-A815-FC7FE7F055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7501" y="1533762"/>
            <a:ext cx="4145042" cy="3790476"/>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41181965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结束语</a:t>
            </a:r>
          </a:p>
        </p:txBody>
      </p:sp>
      <p:grpSp>
        <p:nvGrpSpPr>
          <p:cNvPr id="38" name="组合 37">
            <a:extLst>
              <a:ext uri="{FF2B5EF4-FFF2-40B4-BE49-F238E27FC236}">
                <a16:creationId xmlns:a16="http://schemas.microsoft.com/office/drawing/2014/main" id="{6FF55907-FE91-490A-9833-BF88F99739FD}"/>
              </a:ext>
            </a:extLst>
          </p:cNvPr>
          <p:cNvGrpSpPr/>
          <p:nvPr/>
        </p:nvGrpSpPr>
        <p:grpSpPr>
          <a:xfrm>
            <a:off x="804443" y="1550191"/>
            <a:ext cx="3266102" cy="3976675"/>
            <a:chOff x="804443" y="2250279"/>
            <a:chExt cx="3266102" cy="3976675"/>
          </a:xfrm>
        </p:grpSpPr>
        <p:grpSp>
          <p:nvGrpSpPr>
            <p:cNvPr id="39" name="组合 38">
              <a:extLst>
                <a:ext uri="{FF2B5EF4-FFF2-40B4-BE49-F238E27FC236}">
                  <a16:creationId xmlns:a16="http://schemas.microsoft.com/office/drawing/2014/main" id="{1DDCE979-2D38-4256-9579-D7EF046CA0A5}"/>
                </a:ext>
              </a:extLst>
            </p:cNvPr>
            <p:cNvGrpSpPr/>
            <p:nvPr/>
          </p:nvGrpSpPr>
          <p:grpSpPr>
            <a:xfrm>
              <a:off x="804443" y="2250279"/>
              <a:ext cx="3266100" cy="3976675"/>
              <a:chOff x="804443" y="2250279"/>
              <a:chExt cx="3266100" cy="3976675"/>
            </a:xfrm>
          </p:grpSpPr>
          <p:sp>
            <p:nvSpPr>
              <p:cNvPr id="41" name="矩形 40">
                <a:extLst>
                  <a:ext uri="{FF2B5EF4-FFF2-40B4-BE49-F238E27FC236}">
                    <a16:creationId xmlns:a16="http://schemas.microsoft.com/office/drawing/2014/main" id="{7445373D-D811-487E-B4E9-DEA74CE308D1}"/>
                  </a:ext>
                </a:extLst>
              </p:cNvPr>
              <p:cNvSpPr/>
              <p:nvPr/>
            </p:nvSpPr>
            <p:spPr bwMode="auto">
              <a:xfrm>
                <a:off x="2678138" y="2306471"/>
                <a:ext cx="1279713" cy="2920621"/>
              </a:xfrm>
              <a:prstGeom prst="rect">
                <a:avLst/>
              </a:prstGeom>
              <a:solidFill>
                <a:srgbClr val="FFFFFF"/>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3D3D3D"/>
                  </a:solidFill>
                  <a:effectLst/>
                  <a:uLnTx/>
                  <a:uFillTx/>
                  <a:latin typeface="Arial" pitchFamily="34" charset="0"/>
                  <a:ea typeface="宋体" pitchFamily="2" charset="-122"/>
                </a:endParaRPr>
              </a:p>
            </p:txBody>
          </p:sp>
          <p:grpSp>
            <p:nvGrpSpPr>
              <p:cNvPr id="42" name="组合 41">
                <a:extLst>
                  <a:ext uri="{FF2B5EF4-FFF2-40B4-BE49-F238E27FC236}">
                    <a16:creationId xmlns:a16="http://schemas.microsoft.com/office/drawing/2014/main" id="{A9AB6BA3-EE86-4382-8112-1C34B194C075}"/>
                  </a:ext>
                </a:extLst>
              </p:cNvPr>
              <p:cNvGrpSpPr/>
              <p:nvPr/>
            </p:nvGrpSpPr>
            <p:grpSpPr>
              <a:xfrm>
                <a:off x="804443" y="2250279"/>
                <a:ext cx="3266100" cy="3976675"/>
                <a:chOff x="7856825" y="2509035"/>
                <a:chExt cx="1280024" cy="1558507"/>
              </a:xfrm>
              <a:solidFill>
                <a:srgbClr val="3D3D3D"/>
              </a:solidFill>
            </p:grpSpPr>
            <p:sp>
              <p:nvSpPr>
                <p:cNvPr id="43" name="Freeform 110">
                  <a:extLst>
                    <a:ext uri="{FF2B5EF4-FFF2-40B4-BE49-F238E27FC236}">
                      <a16:creationId xmlns:a16="http://schemas.microsoft.com/office/drawing/2014/main" id="{E334E062-48D9-468E-9C65-38E109842E76}"/>
                    </a:ext>
                  </a:extLst>
                </p:cNvPr>
                <p:cNvSpPr>
                  <a:spLocks/>
                </p:cNvSpPr>
                <p:nvPr/>
              </p:nvSpPr>
              <p:spPr bwMode="auto">
                <a:xfrm>
                  <a:off x="7856825" y="2762542"/>
                  <a:ext cx="841694" cy="1253799"/>
                </a:xfrm>
                <a:custGeom>
                  <a:avLst/>
                  <a:gdLst>
                    <a:gd name="T0" fmla="*/ 779 w 904"/>
                    <a:gd name="T1" fmla="*/ 173 h 1347"/>
                    <a:gd name="T2" fmla="*/ 811 w 904"/>
                    <a:gd name="T3" fmla="*/ 151 h 1347"/>
                    <a:gd name="T4" fmla="*/ 880 w 904"/>
                    <a:gd name="T5" fmla="*/ 98 h 1347"/>
                    <a:gd name="T6" fmla="*/ 885 w 904"/>
                    <a:gd name="T7" fmla="*/ 24 h 1347"/>
                    <a:gd name="T8" fmla="*/ 811 w 904"/>
                    <a:gd name="T9" fmla="*/ 18 h 1347"/>
                    <a:gd name="T10" fmla="*/ 811 w 904"/>
                    <a:gd name="T11" fmla="*/ 19 h 1347"/>
                    <a:gd name="T12" fmla="*/ 779 w 904"/>
                    <a:gd name="T13" fmla="*/ 45 h 1347"/>
                    <a:gd name="T14" fmla="*/ 469 w 904"/>
                    <a:gd name="T15" fmla="*/ 169 h 1347"/>
                    <a:gd name="T16" fmla="*/ 459 w 904"/>
                    <a:gd name="T17" fmla="*/ 168 h 1347"/>
                    <a:gd name="T18" fmla="*/ 423 w 904"/>
                    <a:gd name="T19" fmla="*/ 168 h 1347"/>
                    <a:gd name="T20" fmla="*/ 206 w 904"/>
                    <a:gd name="T21" fmla="*/ 168 h 1347"/>
                    <a:gd name="T22" fmla="*/ 197 w 904"/>
                    <a:gd name="T23" fmla="*/ 169 h 1347"/>
                    <a:gd name="T24" fmla="*/ 151 w 904"/>
                    <a:gd name="T25" fmla="*/ 177 h 1347"/>
                    <a:gd name="T26" fmla="*/ 49 w 904"/>
                    <a:gd name="T27" fmla="*/ 260 h 1347"/>
                    <a:gd name="T28" fmla="*/ 0 w 904"/>
                    <a:gd name="T29" fmla="*/ 474 h 1347"/>
                    <a:gd name="T30" fmla="*/ 33 w 904"/>
                    <a:gd name="T31" fmla="*/ 736 h 1347"/>
                    <a:gd name="T32" fmla="*/ 84 w 904"/>
                    <a:gd name="T33" fmla="*/ 777 h 1347"/>
                    <a:gd name="T34" fmla="*/ 95 w 904"/>
                    <a:gd name="T35" fmla="*/ 776 h 1347"/>
                    <a:gd name="T36" fmla="*/ 136 w 904"/>
                    <a:gd name="T37" fmla="*/ 713 h 1347"/>
                    <a:gd name="T38" fmla="*/ 105 w 904"/>
                    <a:gd name="T39" fmla="*/ 474 h 1347"/>
                    <a:gd name="T40" fmla="*/ 122 w 904"/>
                    <a:gd name="T41" fmla="*/ 350 h 1347"/>
                    <a:gd name="T42" fmla="*/ 155 w 904"/>
                    <a:gd name="T43" fmla="*/ 294 h 1347"/>
                    <a:gd name="T44" fmla="*/ 155 w 904"/>
                    <a:gd name="T45" fmla="*/ 543 h 1347"/>
                    <a:gd name="T46" fmla="*/ 155 w 904"/>
                    <a:gd name="T47" fmla="*/ 667 h 1347"/>
                    <a:gd name="T48" fmla="*/ 155 w 904"/>
                    <a:gd name="T49" fmla="*/ 1266 h 1347"/>
                    <a:gd name="T50" fmla="*/ 236 w 904"/>
                    <a:gd name="T51" fmla="*/ 1347 h 1347"/>
                    <a:gd name="T52" fmla="*/ 317 w 904"/>
                    <a:gd name="T53" fmla="*/ 1266 h 1347"/>
                    <a:gd name="T54" fmla="*/ 317 w 904"/>
                    <a:gd name="T55" fmla="*/ 718 h 1347"/>
                    <a:gd name="T56" fmla="*/ 347 w 904"/>
                    <a:gd name="T57" fmla="*/ 718 h 1347"/>
                    <a:gd name="T58" fmla="*/ 347 w 904"/>
                    <a:gd name="T59" fmla="*/ 1266 h 1347"/>
                    <a:gd name="T60" fmla="*/ 429 w 904"/>
                    <a:gd name="T61" fmla="*/ 1347 h 1347"/>
                    <a:gd name="T62" fmla="*/ 510 w 904"/>
                    <a:gd name="T63" fmla="*/ 1266 h 1347"/>
                    <a:gd name="T64" fmla="*/ 510 w 904"/>
                    <a:gd name="T65" fmla="*/ 667 h 1347"/>
                    <a:gd name="T66" fmla="*/ 510 w 904"/>
                    <a:gd name="T67" fmla="*/ 543 h 1347"/>
                    <a:gd name="T68" fmla="*/ 510 w 904"/>
                    <a:gd name="T69" fmla="*/ 284 h 1347"/>
                    <a:gd name="T70" fmla="*/ 510 w 904"/>
                    <a:gd name="T71" fmla="*/ 271 h 1347"/>
                    <a:gd name="T72" fmla="*/ 779 w 904"/>
                    <a:gd name="T73" fmla="*/ 173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1347">
                      <a:moveTo>
                        <a:pt x="779" y="173"/>
                      </a:moveTo>
                      <a:cubicBezTo>
                        <a:pt x="789" y="166"/>
                        <a:pt x="800" y="159"/>
                        <a:pt x="811" y="151"/>
                      </a:cubicBezTo>
                      <a:cubicBezTo>
                        <a:pt x="834" y="136"/>
                        <a:pt x="857" y="118"/>
                        <a:pt x="880" y="98"/>
                      </a:cubicBezTo>
                      <a:cubicBezTo>
                        <a:pt x="902" y="79"/>
                        <a:pt x="904" y="46"/>
                        <a:pt x="885" y="24"/>
                      </a:cubicBezTo>
                      <a:cubicBezTo>
                        <a:pt x="866" y="2"/>
                        <a:pt x="833" y="0"/>
                        <a:pt x="811" y="18"/>
                      </a:cubicBezTo>
                      <a:cubicBezTo>
                        <a:pt x="811" y="19"/>
                        <a:pt x="811" y="19"/>
                        <a:pt x="811" y="19"/>
                      </a:cubicBezTo>
                      <a:cubicBezTo>
                        <a:pt x="800" y="28"/>
                        <a:pt x="789" y="37"/>
                        <a:pt x="779" y="45"/>
                      </a:cubicBezTo>
                      <a:cubicBezTo>
                        <a:pt x="627" y="163"/>
                        <a:pt x="494" y="169"/>
                        <a:pt x="469" y="169"/>
                      </a:cubicBezTo>
                      <a:cubicBezTo>
                        <a:pt x="465" y="168"/>
                        <a:pt x="462" y="168"/>
                        <a:pt x="459" y="168"/>
                      </a:cubicBezTo>
                      <a:cubicBezTo>
                        <a:pt x="423" y="168"/>
                        <a:pt x="423" y="168"/>
                        <a:pt x="423" y="168"/>
                      </a:cubicBezTo>
                      <a:cubicBezTo>
                        <a:pt x="206" y="168"/>
                        <a:pt x="206" y="168"/>
                        <a:pt x="206" y="168"/>
                      </a:cubicBezTo>
                      <a:cubicBezTo>
                        <a:pt x="203" y="168"/>
                        <a:pt x="200" y="168"/>
                        <a:pt x="197" y="169"/>
                      </a:cubicBezTo>
                      <a:cubicBezTo>
                        <a:pt x="187" y="169"/>
                        <a:pt x="171" y="170"/>
                        <a:pt x="151" y="177"/>
                      </a:cubicBezTo>
                      <a:cubicBezTo>
                        <a:pt x="119" y="187"/>
                        <a:pt x="78" y="212"/>
                        <a:pt x="49" y="260"/>
                      </a:cubicBezTo>
                      <a:cubicBezTo>
                        <a:pt x="19" y="308"/>
                        <a:pt x="0" y="377"/>
                        <a:pt x="0" y="474"/>
                      </a:cubicBezTo>
                      <a:cubicBezTo>
                        <a:pt x="0" y="544"/>
                        <a:pt x="10" y="630"/>
                        <a:pt x="33" y="736"/>
                      </a:cubicBezTo>
                      <a:cubicBezTo>
                        <a:pt x="38" y="760"/>
                        <a:pt x="60" y="777"/>
                        <a:pt x="84" y="777"/>
                      </a:cubicBezTo>
                      <a:cubicBezTo>
                        <a:pt x="88" y="777"/>
                        <a:pt x="92" y="776"/>
                        <a:pt x="95" y="776"/>
                      </a:cubicBezTo>
                      <a:cubicBezTo>
                        <a:pt x="124" y="769"/>
                        <a:pt x="142" y="741"/>
                        <a:pt x="136" y="713"/>
                      </a:cubicBezTo>
                      <a:cubicBezTo>
                        <a:pt x="114" y="613"/>
                        <a:pt x="105" y="534"/>
                        <a:pt x="105" y="474"/>
                      </a:cubicBezTo>
                      <a:cubicBezTo>
                        <a:pt x="105" y="418"/>
                        <a:pt x="112" y="378"/>
                        <a:pt x="122" y="350"/>
                      </a:cubicBezTo>
                      <a:cubicBezTo>
                        <a:pt x="132" y="321"/>
                        <a:pt x="144" y="304"/>
                        <a:pt x="155" y="294"/>
                      </a:cubicBezTo>
                      <a:cubicBezTo>
                        <a:pt x="155" y="543"/>
                        <a:pt x="155" y="543"/>
                        <a:pt x="155" y="543"/>
                      </a:cubicBezTo>
                      <a:cubicBezTo>
                        <a:pt x="155" y="667"/>
                        <a:pt x="155" y="667"/>
                        <a:pt x="155" y="667"/>
                      </a:cubicBezTo>
                      <a:cubicBezTo>
                        <a:pt x="155" y="1266"/>
                        <a:pt x="155" y="1266"/>
                        <a:pt x="155" y="1266"/>
                      </a:cubicBezTo>
                      <a:cubicBezTo>
                        <a:pt x="155" y="1310"/>
                        <a:pt x="191" y="1347"/>
                        <a:pt x="236" y="1347"/>
                      </a:cubicBezTo>
                      <a:cubicBezTo>
                        <a:pt x="281" y="1347"/>
                        <a:pt x="317" y="1310"/>
                        <a:pt x="317" y="1266"/>
                      </a:cubicBezTo>
                      <a:cubicBezTo>
                        <a:pt x="317" y="718"/>
                        <a:pt x="317" y="718"/>
                        <a:pt x="317" y="718"/>
                      </a:cubicBezTo>
                      <a:cubicBezTo>
                        <a:pt x="347" y="718"/>
                        <a:pt x="347" y="718"/>
                        <a:pt x="347" y="718"/>
                      </a:cubicBezTo>
                      <a:cubicBezTo>
                        <a:pt x="347" y="1266"/>
                        <a:pt x="347" y="1266"/>
                        <a:pt x="347" y="1266"/>
                      </a:cubicBezTo>
                      <a:cubicBezTo>
                        <a:pt x="347" y="1310"/>
                        <a:pt x="384" y="1347"/>
                        <a:pt x="429" y="1347"/>
                      </a:cubicBezTo>
                      <a:cubicBezTo>
                        <a:pt x="473" y="1347"/>
                        <a:pt x="510" y="1310"/>
                        <a:pt x="510" y="1266"/>
                      </a:cubicBezTo>
                      <a:cubicBezTo>
                        <a:pt x="510" y="667"/>
                        <a:pt x="510" y="667"/>
                        <a:pt x="510" y="667"/>
                      </a:cubicBezTo>
                      <a:cubicBezTo>
                        <a:pt x="510" y="543"/>
                        <a:pt x="510" y="543"/>
                        <a:pt x="510" y="543"/>
                      </a:cubicBezTo>
                      <a:cubicBezTo>
                        <a:pt x="510" y="284"/>
                        <a:pt x="510" y="284"/>
                        <a:pt x="510" y="284"/>
                      </a:cubicBezTo>
                      <a:cubicBezTo>
                        <a:pt x="510" y="271"/>
                        <a:pt x="510" y="271"/>
                        <a:pt x="510" y="271"/>
                      </a:cubicBezTo>
                      <a:cubicBezTo>
                        <a:pt x="567" y="265"/>
                        <a:pt x="667" y="243"/>
                        <a:pt x="779"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4" name="Freeform 111">
                  <a:extLst>
                    <a:ext uri="{FF2B5EF4-FFF2-40B4-BE49-F238E27FC236}">
                      <a16:creationId xmlns:a16="http://schemas.microsoft.com/office/drawing/2014/main" id="{CCEFAAAE-3384-4C24-B9BD-42CC1672EEE7}"/>
                    </a:ext>
                  </a:extLst>
                </p:cNvPr>
                <p:cNvSpPr>
                  <a:spLocks/>
                </p:cNvSpPr>
                <p:nvPr/>
              </p:nvSpPr>
              <p:spPr bwMode="auto">
                <a:xfrm>
                  <a:off x="8006681" y="2588958"/>
                  <a:ext cx="300962" cy="302211"/>
                </a:xfrm>
                <a:custGeom>
                  <a:avLst/>
                  <a:gdLst>
                    <a:gd name="T0" fmla="*/ 196 w 324"/>
                    <a:gd name="T1" fmla="*/ 19 h 324"/>
                    <a:gd name="T2" fmla="*/ 19 w 324"/>
                    <a:gd name="T3" fmla="*/ 129 h 324"/>
                    <a:gd name="T4" fmla="*/ 129 w 324"/>
                    <a:gd name="T5" fmla="*/ 306 h 324"/>
                    <a:gd name="T6" fmla="*/ 306 w 324"/>
                    <a:gd name="T7" fmla="*/ 196 h 324"/>
                    <a:gd name="T8" fmla="*/ 196 w 324"/>
                    <a:gd name="T9" fmla="*/ 19 h 324"/>
                  </a:gdLst>
                  <a:ahLst/>
                  <a:cxnLst>
                    <a:cxn ang="0">
                      <a:pos x="T0" y="T1"/>
                    </a:cxn>
                    <a:cxn ang="0">
                      <a:pos x="T2" y="T3"/>
                    </a:cxn>
                    <a:cxn ang="0">
                      <a:pos x="T4" y="T5"/>
                    </a:cxn>
                    <a:cxn ang="0">
                      <a:pos x="T6" y="T7"/>
                    </a:cxn>
                    <a:cxn ang="0">
                      <a:pos x="T8" y="T9"/>
                    </a:cxn>
                  </a:cxnLst>
                  <a:rect l="0" t="0" r="r" b="b"/>
                  <a:pathLst>
                    <a:path w="324" h="324">
                      <a:moveTo>
                        <a:pt x="196" y="19"/>
                      </a:moveTo>
                      <a:cubicBezTo>
                        <a:pt x="116" y="0"/>
                        <a:pt x="37" y="49"/>
                        <a:pt x="19" y="129"/>
                      </a:cubicBezTo>
                      <a:cubicBezTo>
                        <a:pt x="0" y="208"/>
                        <a:pt x="49" y="288"/>
                        <a:pt x="129" y="306"/>
                      </a:cubicBezTo>
                      <a:cubicBezTo>
                        <a:pt x="208" y="324"/>
                        <a:pt x="287" y="275"/>
                        <a:pt x="306" y="196"/>
                      </a:cubicBezTo>
                      <a:cubicBezTo>
                        <a:pt x="324" y="116"/>
                        <a:pt x="275" y="37"/>
                        <a:pt x="19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sp>
              <p:nvSpPr>
                <p:cNvPr id="45" name="Freeform 112">
                  <a:extLst>
                    <a:ext uri="{FF2B5EF4-FFF2-40B4-BE49-F238E27FC236}">
                      <a16:creationId xmlns:a16="http://schemas.microsoft.com/office/drawing/2014/main" id="{BCD6962D-34BD-499D-B8E2-4F47871F0746}"/>
                    </a:ext>
                  </a:extLst>
                </p:cNvPr>
                <p:cNvSpPr>
                  <a:spLocks/>
                </p:cNvSpPr>
                <p:nvPr/>
              </p:nvSpPr>
              <p:spPr bwMode="auto">
                <a:xfrm>
                  <a:off x="8562399" y="2509035"/>
                  <a:ext cx="574450" cy="1558507"/>
                </a:xfrm>
                <a:custGeom>
                  <a:avLst/>
                  <a:gdLst>
                    <a:gd name="T0" fmla="*/ 528 w 617"/>
                    <a:gd name="T1" fmla="*/ 1639 h 1675"/>
                    <a:gd name="T2" fmla="*/ 325 w 617"/>
                    <a:gd name="T3" fmla="*/ 1567 h 1675"/>
                    <a:gd name="T4" fmla="*/ 325 w 617"/>
                    <a:gd name="T5" fmla="*/ 1283 h 1675"/>
                    <a:gd name="T6" fmla="*/ 596 w 617"/>
                    <a:gd name="T7" fmla="*/ 1283 h 1675"/>
                    <a:gd name="T8" fmla="*/ 617 w 617"/>
                    <a:gd name="T9" fmla="*/ 1283 h 1675"/>
                    <a:gd name="T10" fmla="*/ 617 w 617"/>
                    <a:gd name="T11" fmla="*/ 1250 h 1675"/>
                    <a:gd name="T12" fmla="*/ 596 w 617"/>
                    <a:gd name="T13" fmla="*/ 1250 h 1675"/>
                    <a:gd name="T14" fmla="*/ 596 w 617"/>
                    <a:gd name="T15" fmla="*/ 33 h 1675"/>
                    <a:gd name="T16" fmla="*/ 617 w 617"/>
                    <a:gd name="T17" fmla="*/ 33 h 1675"/>
                    <a:gd name="T18" fmla="*/ 617 w 617"/>
                    <a:gd name="T19" fmla="*/ 0 h 1675"/>
                    <a:gd name="T20" fmla="*/ 0 w 617"/>
                    <a:gd name="T21" fmla="*/ 0 h 1675"/>
                    <a:gd name="T22" fmla="*/ 0 w 617"/>
                    <a:gd name="T23" fmla="*/ 33 h 1675"/>
                    <a:gd name="T24" fmla="*/ 21 w 617"/>
                    <a:gd name="T25" fmla="*/ 33 h 1675"/>
                    <a:gd name="T26" fmla="*/ 21 w 617"/>
                    <a:gd name="T27" fmla="*/ 302 h 1675"/>
                    <a:gd name="T28" fmla="*/ 44 w 617"/>
                    <a:gd name="T29" fmla="*/ 282 h 1675"/>
                    <a:gd name="T30" fmla="*/ 53 w 617"/>
                    <a:gd name="T31" fmla="*/ 275 h 1675"/>
                    <a:gd name="T32" fmla="*/ 53 w 617"/>
                    <a:gd name="T33" fmla="*/ 33 h 1675"/>
                    <a:gd name="T34" fmla="*/ 563 w 617"/>
                    <a:gd name="T35" fmla="*/ 33 h 1675"/>
                    <a:gd name="T36" fmla="*/ 563 w 617"/>
                    <a:gd name="T37" fmla="*/ 1250 h 1675"/>
                    <a:gd name="T38" fmla="*/ 53 w 617"/>
                    <a:gd name="T39" fmla="*/ 1250 h 1675"/>
                    <a:gd name="T40" fmla="*/ 53 w 617"/>
                    <a:gd name="T41" fmla="*/ 440 h 1675"/>
                    <a:gd name="T42" fmla="*/ 21 w 617"/>
                    <a:gd name="T43" fmla="*/ 462 h 1675"/>
                    <a:gd name="T44" fmla="*/ 21 w 617"/>
                    <a:gd name="T45" fmla="*/ 1250 h 1675"/>
                    <a:gd name="T46" fmla="*/ 0 w 617"/>
                    <a:gd name="T47" fmla="*/ 1250 h 1675"/>
                    <a:gd name="T48" fmla="*/ 0 w 617"/>
                    <a:gd name="T49" fmla="*/ 1283 h 1675"/>
                    <a:gd name="T50" fmla="*/ 21 w 617"/>
                    <a:gd name="T51" fmla="*/ 1283 h 1675"/>
                    <a:gd name="T52" fmla="*/ 292 w 617"/>
                    <a:gd name="T53" fmla="*/ 1283 h 1675"/>
                    <a:gd name="T54" fmla="*/ 292 w 617"/>
                    <a:gd name="T55" fmla="*/ 1567 h 1675"/>
                    <a:gd name="T56" fmla="*/ 89 w 617"/>
                    <a:gd name="T57" fmla="*/ 1639 h 1675"/>
                    <a:gd name="T58" fmla="*/ 308 w 617"/>
                    <a:gd name="T59" fmla="*/ 1675 h 1675"/>
                    <a:gd name="T60" fmla="*/ 528 w 617"/>
                    <a:gd name="T61" fmla="*/ 1639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7" h="1675">
                      <a:moveTo>
                        <a:pt x="528" y="1639"/>
                      </a:moveTo>
                      <a:cubicBezTo>
                        <a:pt x="528" y="1610"/>
                        <a:pt x="438" y="1570"/>
                        <a:pt x="325" y="1567"/>
                      </a:cubicBezTo>
                      <a:cubicBezTo>
                        <a:pt x="325" y="1283"/>
                        <a:pt x="325" y="1283"/>
                        <a:pt x="325" y="1283"/>
                      </a:cubicBezTo>
                      <a:cubicBezTo>
                        <a:pt x="596" y="1283"/>
                        <a:pt x="596" y="1283"/>
                        <a:pt x="596" y="1283"/>
                      </a:cubicBezTo>
                      <a:cubicBezTo>
                        <a:pt x="617" y="1283"/>
                        <a:pt x="617" y="1283"/>
                        <a:pt x="617" y="1283"/>
                      </a:cubicBezTo>
                      <a:cubicBezTo>
                        <a:pt x="617" y="1250"/>
                        <a:pt x="617" y="1250"/>
                        <a:pt x="617" y="1250"/>
                      </a:cubicBezTo>
                      <a:cubicBezTo>
                        <a:pt x="596" y="1250"/>
                        <a:pt x="596" y="1250"/>
                        <a:pt x="596" y="1250"/>
                      </a:cubicBezTo>
                      <a:cubicBezTo>
                        <a:pt x="596" y="33"/>
                        <a:pt x="596" y="33"/>
                        <a:pt x="596" y="33"/>
                      </a:cubicBezTo>
                      <a:cubicBezTo>
                        <a:pt x="617" y="33"/>
                        <a:pt x="617" y="33"/>
                        <a:pt x="617" y="33"/>
                      </a:cubicBezTo>
                      <a:cubicBezTo>
                        <a:pt x="617" y="0"/>
                        <a:pt x="617" y="0"/>
                        <a:pt x="617" y="0"/>
                      </a:cubicBezTo>
                      <a:cubicBezTo>
                        <a:pt x="0" y="0"/>
                        <a:pt x="0" y="0"/>
                        <a:pt x="0" y="0"/>
                      </a:cubicBezTo>
                      <a:cubicBezTo>
                        <a:pt x="0" y="33"/>
                        <a:pt x="0" y="33"/>
                        <a:pt x="0" y="33"/>
                      </a:cubicBezTo>
                      <a:cubicBezTo>
                        <a:pt x="21" y="33"/>
                        <a:pt x="21" y="33"/>
                        <a:pt x="21" y="33"/>
                      </a:cubicBezTo>
                      <a:cubicBezTo>
                        <a:pt x="21" y="302"/>
                        <a:pt x="21" y="302"/>
                        <a:pt x="21" y="302"/>
                      </a:cubicBezTo>
                      <a:cubicBezTo>
                        <a:pt x="28" y="295"/>
                        <a:pt x="36" y="289"/>
                        <a:pt x="44" y="282"/>
                      </a:cubicBezTo>
                      <a:cubicBezTo>
                        <a:pt x="47" y="280"/>
                        <a:pt x="50" y="277"/>
                        <a:pt x="53" y="275"/>
                      </a:cubicBezTo>
                      <a:cubicBezTo>
                        <a:pt x="53" y="33"/>
                        <a:pt x="53" y="33"/>
                        <a:pt x="53" y="33"/>
                      </a:cubicBezTo>
                      <a:cubicBezTo>
                        <a:pt x="563" y="33"/>
                        <a:pt x="563" y="33"/>
                        <a:pt x="563" y="33"/>
                      </a:cubicBezTo>
                      <a:cubicBezTo>
                        <a:pt x="563" y="1250"/>
                        <a:pt x="563" y="1250"/>
                        <a:pt x="563" y="1250"/>
                      </a:cubicBezTo>
                      <a:cubicBezTo>
                        <a:pt x="53" y="1250"/>
                        <a:pt x="53" y="1250"/>
                        <a:pt x="53" y="1250"/>
                      </a:cubicBezTo>
                      <a:cubicBezTo>
                        <a:pt x="53" y="440"/>
                        <a:pt x="53" y="440"/>
                        <a:pt x="53" y="440"/>
                      </a:cubicBezTo>
                      <a:cubicBezTo>
                        <a:pt x="42" y="448"/>
                        <a:pt x="31" y="455"/>
                        <a:pt x="21" y="462"/>
                      </a:cubicBezTo>
                      <a:cubicBezTo>
                        <a:pt x="21" y="1250"/>
                        <a:pt x="21" y="1250"/>
                        <a:pt x="21" y="1250"/>
                      </a:cubicBezTo>
                      <a:cubicBezTo>
                        <a:pt x="0" y="1250"/>
                        <a:pt x="0" y="1250"/>
                        <a:pt x="0" y="1250"/>
                      </a:cubicBezTo>
                      <a:cubicBezTo>
                        <a:pt x="0" y="1283"/>
                        <a:pt x="0" y="1283"/>
                        <a:pt x="0" y="1283"/>
                      </a:cubicBezTo>
                      <a:cubicBezTo>
                        <a:pt x="21" y="1283"/>
                        <a:pt x="21" y="1283"/>
                        <a:pt x="21" y="1283"/>
                      </a:cubicBezTo>
                      <a:cubicBezTo>
                        <a:pt x="292" y="1283"/>
                        <a:pt x="292" y="1283"/>
                        <a:pt x="292" y="1283"/>
                      </a:cubicBezTo>
                      <a:cubicBezTo>
                        <a:pt x="292" y="1567"/>
                        <a:pt x="292" y="1567"/>
                        <a:pt x="292" y="1567"/>
                      </a:cubicBezTo>
                      <a:cubicBezTo>
                        <a:pt x="178" y="1570"/>
                        <a:pt x="89" y="1610"/>
                        <a:pt x="89" y="1639"/>
                      </a:cubicBezTo>
                      <a:cubicBezTo>
                        <a:pt x="89" y="1669"/>
                        <a:pt x="187" y="1675"/>
                        <a:pt x="308" y="1675"/>
                      </a:cubicBezTo>
                      <a:cubicBezTo>
                        <a:pt x="430" y="1675"/>
                        <a:pt x="528" y="1669"/>
                        <a:pt x="528" y="16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Arial" panose="020B0604020202020204" pitchFamily="34" charset="0"/>
                    <a:ea typeface="宋体" panose="02010600030101010101" pitchFamily="2" charset="-122"/>
                  </a:endParaRPr>
                </a:p>
              </p:txBody>
            </p:sp>
          </p:grpSp>
        </p:grpSp>
        <p:sp>
          <p:nvSpPr>
            <p:cNvPr id="40" name="文本框 39">
              <a:extLst>
                <a:ext uri="{FF2B5EF4-FFF2-40B4-BE49-F238E27FC236}">
                  <a16:creationId xmlns:a16="http://schemas.microsoft.com/office/drawing/2014/main" id="{05C6C118-D0B7-4A04-80E3-5D04696A686B}"/>
                </a:ext>
              </a:extLst>
            </p:cNvPr>
            <p:cNvSpPr txBox="1"/>
            <p:nvPr/>
          </p:nvSpPr>
          <p:spPr>
            <a:xfrm>
              <a:off x="2593217" y="2306471"/>
              <a:ext cx="1477328" cy="2856559"/>
            </a:xfrm>
            <a:prstGeom prst="rect">
              <a:avLst/>
            </a:prstGeom>
            <a:noFill/>
          </p:spPr>
          <p:txBody>
            <a:bodyPr vert="eaVert" wrap="square" rtlCol="0">
              <a:spAutoFit/>
            </a:bodyPr>
            <a:lstStyle/>
            <a:p>
              <a:pPr lvl="0" eaLnBrk="0" fontAlgn="base" hangingPunct="0">
                <a:spcBef>
                  <a:spcPct val="0"/>
                </a:spcBef>
                <a:spcAft>
                  <a:spcPct val="0"/>
                </a:spcAft>
              </a:pPr>
              <a:r>
                <a:rPr lang="zh-CN" altLang="en-US" sz="2800" b="1" kern="0" dirty="0">
                  <a:solidFill>
                    <a:srgbClr val="00B050"/>
                  </a:solidFill>
                  <a:latin typeface="微软雅黑"/>
                </a:rPr>
                <a:t>实施好民法典提高治国理政能力和水平</a:t>
              </a:r>
              <a:endParaRPr lang="en-US" altLang="zh-CN" sz="2800" b="1" kern="0" dirty="0">
                <a:solidFill>
                  <a:srgbClr val="00B050"/>
                </a:solidFill>
                <a:latin typeface="微软雅黑"/>
              </a:endParaRPr>
            </a:p>
          </p:txBody>
        </p:sp>
      </p:grpSp>
      <p:sp>
        <p:nvSpPr>
          <p:cNvPr id="12" name="矩形 11">
            <a:extLst>
              <a:ext uri="{FF2B5EF4-FFF2-40B4-BE49-F238E27FC236}">
                <a16:creationId xmlns:a16="http://schemas.microsoft.com/office/drawing/2014/main" id="{1D6359D2-C26B-40AA-8604-CA455F6F62EC}"/>
              </a:ext>
            </a:extLst>
          </p:cNvPr>
          <p:cNvSpPr/>
          <p:nvPr/>
        </p:nvSpPr>
        <p:spPr>
          <a:xfrm>
            <a:off x="4377252" y="1889953"/>
            <a:ext cx="7029869" cy="1793629"/>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矩形: 圆角 63">
            <a:extLst>
              <a:ext uri="{FF2B5EF4-FFF2-40B4-BE49-F238E27FC236}">
                <a16:creationId xmlns:a16="http://schemas.microsoft.com/office/drawing/2014/main" id="{1145617C-4545-4DFC-ABA8-69A6957253FF}"/>
              </a:ext>
            </a:extLst>
          </p:cNvPr>
          <p:cNvSpPr/>
          <p:nvPr/>
        </p:nvSpPr>
        <p:spPr bwMode="auto">
          <a:xfrm>
            <a:off x="4691495" y="1610862"/>
            <a:ext cx="1752167" cy="483024"/>
          </a:xfrm>
          <a:prstGeom prst="roundRect">
            <a:avLst>
              <a:gd name="adj" fmla="val 50000"/>
            </a:avLst>
          </a:pr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2400" b="1" dirty="0">
                <a:solidFill>
                  <a:schemeClr val="bg1"/>
                </a:solidFill>
                <a:latin typeface="+mj-ea"/>
                <a:ea typeface="+mj-ea"/>
                <a:cs typeface="+mn-ea"/>
              </a:rPr>
              <a:t>　</a:t>
            </a:r>
          </a:p>
        </p:txBody>
      </p:sp>
      <p:sp>
        <p:nvSpPr>
          <p:cNvPr id="13" name="矩形 12">
            <a:extLst>
              <a:ext uri="{FF2B5EF4-FFF2-40B4-BE49-F238E27FC236}">
                <a16:creationId xmlns:a16="http://schemas.microsoft.com/office/drawing/2014/main" id="{5F79918B-54D5-4708-A00A-57EDB9D31CEB}"/>
              </a:ext>
            </a:extLst>
          </p:cNvPr>
          <p:cNvSpPr/>
          <p:nvPr/>
        </p:nvSpPr>
        <p:spPr>
          <a:xfrm>
            <a:off x="4524591" y="2093886"/>
            <a:ext cx="6862966" cy="1569660"/>
          </a:xfrm>
          <a:prstGeom prst="rect">
            <a:avLst/>
          </a:prstGeom>
        </p:spPr>
        <p:txBody>
          <a:bodyPr wrap="square">
            <a:spAutoFit/>
          </a:bodyPr>
          <a:lstStyle/>
          <a:p>
            <a:pPr marL="285750" indent="-285750" algn="just">
              <a:buFont typeface="Wingdings" panose="05000000000000000000" pitchFamily="2" charset="2"/>
              <a:buChar char="l"/>
            </a:pPr>
            <a:r>
              <a:rPr lang="zh-CN" altLang="en-US" sz="1600" b="1" dirty="0">
                <a:solidFill>
                  <a:srgbClr val="0070C0"/>
                </a:solidFill>
              </a:rPr>
              <a:t>民法典是全面依法治国的重要制度载体，很多规定同有关国家机关直接相关，直接涉及公民和法人的权利义务关系。</a:t>
            </a:r>
            <a:endParaRPr lang="en-US" altLang="zh-CN" sz="1600" b="1" dirty="0">
              <a:solidFill>
                <a:srgbClr val="0070C0"/>
              </a:solidFill>
            </a:endParaRPr>
          </a:p>
          <a:p>
            <a:pPr marL="285750" indent="-285750" algn="just">
              <a:buFont typeface="Wingdings" panose="05000000000000000000" pitchFamily="2" charset="2"/>
              <a:buChar char="l"/>
            </a:pPr>
            <a:endParaRPr lang="en-US" altLang="zh-CN" sz="1600" b="1" dirty="0">
              <a:solidFill>
                <a:srgbClr val="0070C0"/>
              </a:solidFill>
            </a:endParaRPr>
          </a:p>
          <a:p>
            <a:pPr marL="285750" indent="-285750" algn="just">
              <a:buFont typeface="Wingdings" panose="05000000000000000000" pitchFamily="2" charset="2"/>
              <a:buChar char="l"/>
            </a:pPr>
            <a:r>
              <a:rPr lang="zh-CN" altLang="en-US" sz="1600" dirty="0">
                <a:solidFill>
                  <a:srgbClr val="FF0000"/>
                </a:solidFill>
              </a:rPr>
              <a:t>国家机关履行职责、行使职权必须清楚自身行为和活动的范围和界限。各级党和国家机关开展工作要考虑民法典规定，不能侵犯人民群众享有的合法民事权利，包括人身权利和财产权利。</a:t>
            </a:r>
          </a:p>
        </p:txBody>
      </p:sp>
      <p:sp>
        <p:nvSpPr>
          <p:cNvPr id="16" name="矩形 15">
            <a:extLst>
              <a:ext uri="{FF2B5EF4-FFF2-40B4-BE49-F238E27FC236}">
                <a16:creationId xmlns:a16="http://schemas.microsoft.com/office/drawing/2014/main" id="{F4864F38-C826-46C4-8C5E-6283F4741643}"/>
              </a:ext>
            </a:extLst>
          </p:cNvPr>
          <p:cNvSpPr/>
          <p:nvPr/>
        </p:nvSpPr>
        <p:spPr>
          <a:xfrm>
            <a:off x="4377252" y="4156844"/>
            <a:ext cx="909123" cy="17936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解</a:t>
            </a:r>
            <a:endParaRPr lang="en-US" altLang="zh-CN" sz="2800" b="1" dirty="0"/>
          </a:p>
          <a:p>
            <a:pPr algn="ctr"/>
            <a:r>
              <a:rPr lang="zh-CN" altLang="en-US" sz="2800" b="1" dirty="0"/>
              <a:t>读</a:t>
            </a:r>
          </a:p>
        </p:txBody>
      </p:sp>
      <p:sp>
        <p:nvSpPr>
          <p:cNvPr id="17" name="文本框 16">
            <a:extLst>
              <a:ext uri="{FF2B5EF4-FFF2-40B4-BE49-F238E27FC236}">
                <a16:creationId xmlns:a16="http://schemas.microsoft.com/office/drawing/2014/main" id="{CD0B749F-E65C-41E2-8CE5-85D6563614E7}"/>
              </a:ext>
            </a:extLst>
          </p:cNvPr>
          <p:cNvSpPr txBox="1"/>
          <p:nvPr/>
        </p:nvSpPr>
        <p:spPr>
          <a:xfrm>
            <a:off x="5267789" y="4326537"/>
            <a:ext cx="6119768" cy="1477328"/>
          </a:xfrm>
          <a:prstGeom prst="rect">
            <a:avLst/>
          </a:prstGeom>
          <a:noFill/>
        </p:spPr>
        <p:txBody>
          <a:bodyPr wrap="square">
            <a:spAutoFit/>
          </a:bodyPr>
          <a:lstStyle/>
          <a:p>
            <a:r>
              <a:rPr lang="zh-CN" altLang="en-US" b="1" dirty="0">
                <a:solidFill>
                  <a:srgbClr val="0070C0"/>
                </a:solidFill>
              </a:rPr>
              <a:t>政府机关、监察机关、司法机关应当依法履行职能、行使职权，保护民事权利不受侵犯、促进民事关系和谐有序。</a:t>
            </a:r>
            <a:endParaRPr lang="en-US" altLang="zh-CN" b="1" dirty="0">
              <a:solidFill>
                <a:srgbClr val="0070C0"/>
              </a:solidFill>
            </a:endParaRPr>
          </a:p>
          <a:p>
            <a:endParaRPr lang="en-US" altLang="zh-CN" dirty="0"/>
          </a:p>
          <a:p>
            <a:r>
              <a:rPr lang="zh-CN" altLang="en-US" b="1" dirty="0">
                <a:solidFill>
                  <a:srgbClr val="C00000"/>
                </a:solidFill>
              </a:rPr>
              <a:t>民法典实施水平和效果，是衡量各级党和国家机关履行为人民服务宗旨的重要尺度。</a:t>
            </a:r>
          </a:p>
        </p:txBody>
      </p:sp>
    </p:spTree>
    <p:extLst>
      <p:ext uri="{BB962C8B-B14F-4D97-AF65-F5344CB8AC3E}">
        <p14:creationId xmlns:p14="http://schemas.microsoft.com/office/powerpoint/2010/main" val="23310290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par>
                                <p:cTn id="10" presetID="16" presetClass="entr" presetSubtype="37" fill="hold" grpId="0"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barn(outVertical)">
                                      <p:cBhvr>
                                        <p:cTn id="1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5E5795D0-35F9-47C1-BA7C-FAE5B0E318F2}"/>
              </a:ext>
            </a:extLst>
          </p:cNvPr>
          <p:cNvSpPr/>
          <p:nvPr/>
        </p:nvSpPr>
        <p:spPr>
          <a:xfrm>
            <a:off x="0" y="4000500"/>
            <a:ext cx="12192000" cy="2857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TextBox 5">
            <a:extLst>
              <a:ext uri="{FF2B5EF4-FFF2-40B4-BE49-F238E27FC236}">
                <a16:creationId xmlns:a16="http://schemas.microsoft.com/office/drawing/2014/main" id="{98F9A899-B5D3-4BC2-92C8-DD804300D9D5}"/>
              </a:ext>
            </a:extLst>
          </p:cNvPr>
          <p:cNvSpPr txBox="1"/>
          <p:nvPr/>
        </p:nvSpPr>
        <p:spPr>
          <a:xfrm>
            <a:off x="4964819" y="4674362"/>
            <a:ext cx="6064786" cy="3548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solidFill>
                  <a:schemeClr val="bg1"/>
                </a:solidFill>
              </a:rPr>
              <a:t>广东良匠律师事务所</a:t>
            </a:r>
            <a:endParaRPr lang="en-US" altLang="zh-CN" dirty="0">
              <a:solidFill>
                <a:schemeClr val="bg1"/>
              </a:solidFill>
            </a:endParaRPr>
          </a:p>
          <a:p>
            <a:endParaRPr lang="en-US" altLang="zh-CN" dirty="0">
              <a:solidFill>
                <a:schemeClr val="bg1"/>
              </a:solidFill>
            </a:endParaRPr>
          </a:p>
          <a:p>
            <a:r>
              <a:rPr lang="en-US" altLang="zh-CN" dirty="0">
                <a:solidFill>
                  <a:schemeClr val="bg1"/>
                </a:solidFill>
              </a:rPr>
              <a:t>              </a:t>
            </a:r>
            <a:r>
              <a:rPr lang="zh-CN" altLang="en-US" dirty="0">
                <a:solidFill>
                  <a:schemeClr val="bg1"/>
                </a:solidFill>
              </a:rPr>
              <a:t>李静染</a:t>
            </a:r>
          </a:p>
        </p:txBody>
      </p:sp>
      <p:pic>
        <p:nvPicPr>
          <p:cNvPr id="8" name="Picture 2">
            <a:extLst>
              <a:ext uri="{FF2B5EF4-FFF2-40B4-BE49-F238E27FC236}">
                <a16:creationId xmlns:a16="http://schemas.microsoft.com/office/drawing/2014/main" id="{30A05F40-6CC0-4C3C-B05A-F3986FCF98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1043" y="1530744"/>
            <a:ext cx="2874412" cy="3321062"/>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文本框 8">
            <a:extLst>
              <a:ext uri="{FF2B5EF4-FFF2-40B4-BE49-F238E27FC236}">
                <a16:creationId xmlns:a16="http://schemas.microsoft.com/office/drawing/2014/main" id="{AFD4C3B3-4DA9-44C1-B2F2-DCBA3FE7D5D2}"/>
              </a:ext>
            </a:extLst>
          </p:cNvPr>
          <p:cNvSpPr txBox="1"/>
          <p:nvPr/>
        </p:nvSpPr>
        <p:spPr>
          <a:xfrm>
            <a:off x="4786313" y="2706777"/>
            <a:ext cx="3685624" cy="923330"/>
          </a:xfrm>
          <a:prstGeom prst="rect">
            <a:avLst/>
          </a:prstGeom>
          <a:noFill/>
        </p:spPr>
        <p:txBody>
          <a:bodyPr wrap="none" rtlCol="0">
            <a:spAutoFit/>
          </a:bodyPr>
          <a:lstStyle/>
          <a:p>
            <a:r>
              <a:rPr lang="zh-CN" altLang="en-US" sz="5400" b="1" dirty="0">
                <a:solidFill>
                  <a:srgbClr val="00B050"/>
                </a:solidFill>
              </a:rPr>
              <a:t>谢  谢  聆  听</a:t>
            </a:r>
          </a:p>
        </p:txBody>
      </p:sp>
    </p:spTree>
    <p:extLst>
      <p:ext uri="{BB962C8B-B14F-4D97-AF65-F5344CB8AC3E}">
        <p14:creationId xmlns:p14="http://schemas.microsoft.com/office/powerpoint/2010/main" val="15393190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民法典的基本概述</a:t>
            </a:r>
          </a:p>
        </p:txBody>
      </p:sp>
      <p:sp>
        <p:nvSpPr>
          <p:cNvPr id="3" name="矩形 2">
            <a:extLst>
              <a:ext uri="{FF2B5EF4-FFF2-40B4-BE49-F238E27FC236}">
                <a16:creationId xmlns:a16="http://schemas.microsoft.com/office/drawing/2014/main" id="{B69E3C7C-7645-40E9-86EB-64B3EC30BA24}"/>
              </a:ext>
            </a:extLst>
          </p:cNvPr>
          <p:cNvSpPr/>
          <p:nvPr/>
        </p:nvSpPr>
        <p:spPr>
          <a:xfrm>
            <a:off x="1172198" y="1286947"/>
            <a:ext cx="7585731" cy="584775"/>
          </a:xfrm>
          <a:prstGeom prst="rect">
            <a:avLst/>
          </a:prstGeom>
        </p:spPr>
        <p:txBody>
          <a:bodyPr wrap="none">
            <a:spAutoFit/>
          </a:bodyPr>
          <a:lstStyle/>
          <a:p>
            <a:r>
              <a:rPr lang="zh-CN" altLang="en-US" sz="3200" b="1" dirty="0">
                <a:solidFill>
                  <a:srgbClr val="00B0F0"/>
                </a:solidFill>
              </a:rPr>
              <a:t>宣传和实施好民法典要讲清楚和领会到</a:t>
            </a:r>
            <a:r>
              <a:rPr lang="zh-CN" altLang="en-US" sz="3200" b="1" dirty="0"/>
              <a:t>：</a:t>
            </a:r>
          </a:p>
        </p:txBody>
      </p:sp>
      <p:cxnSp>
        <p:nvCxnSpPr>
          <p:cNvPr id="5" name="直接连接符 4">
            <a:extLst>
              <a:ext uri="{FF2B5EF4-FFF2-40B4-BE49-F238E27FC236}">
                <a16:creationId xmlns:a16="http://schemas.microsoft.com/office/drawing/2014/main" id="{D5683F50-7EB6-4EDD-8E86-D40388F22270}"/>
              </a:ext>
            </a:extLst>
          </p:cNvPr>
          <p:cNvCxnSpPr>
            <a:cxnSpLocks/>
          </p:cNvCxnSpPr>
          <p:nvPr/>
        </p:nvCxnSpPr>
        <p:spPr>
          <a:xfrm>
            <a:off x="1557338" y="2000309"/>
            <a:ext cx="0" cy="2843154"/>
          </a:xfrm>
          <a:prstGeom prst="line">
            <a:avLst/>
          </a:prstGeom>
          <a:ln>
            <a:prstDash val="dash"/>
            <a:tailEnd type="oval"/>
          </a:ln>
        </p:spPr>
        <p:style>
          <a:lnRef idx="1">
            <a:schemeClr val="accent1"/>
          </a:lnRef>
          <a:fillRef idx="0">
            <a:schemeClr val="accent1"/>
          </a:fillRef>
          <a:effectRef idx="0">
            <a:schemeClr val="accent1"/>
          </a:effectRef>
          <a:fontRef idx="minor">
            <a:schemeClr val="tx1"/>
          </a:fontRef>
        </p:style>
      </p:cxnSp>
      <p:sp>
        <p:nvSpPr>
          <p:cNvPr id="6" name="椭圆 5">
            <a:extLst>
              <a:ext uri="{FF2B5EF4-FFF2-40B4-BE49-F238E27FC236}">
                <a16:creationId xmlns:a16="http://schemas.microsoft.com/office/drawing/2014/main" id="{1D2F89C1-0C2C-4B8D-8E05-4CD4A0B542B4}"/>
              </a:ext>
            </a:extLst>
          </p:cNvPr>
          <p:cNvSpPr/>
          <p:nvPr/>
        </p:nvSpPr>
        <p:spPr bwMode="auto">
          <a:xfrm>
            <a:off x="1253160" y="1958714"/>
            <a:ext cx="596979" cy="596979"/>
          </a:xfrm>
          <a:prstGeom prst="ellipse">
            <a:avLst/>
          </a:prstGeom>
          <a:gradFill>
            <a:gsLst>
              <a:gs pos="50000">
                <a:schemeClr val="accent1"/>
              </a:gs>
              <a:gs pos="50000">
                <a:schemeClr val="accent2"/>
              </a:gs>
              <a:gs pos="0">
                <a:schemeClr val="accent1"/>
              </a:gs>
              <a:gs pos="100000">
                <a:schemeClr val="accent2"/>
              </a:gs>
            </a:gsLst>
            <a:lin ang="5400000" scaled="1"/>
          </a:grad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2800" b="0" i="0" u="none" strike="noStrike" kern="1200" cap="none" spc="0" normalizeH="0" baseline="0" noProof="0">
                <a:ln>
                  <a:noFill/>
                </a:ln>
                <a:solidFill>
                  <a:srgbClr val="FFFFFF"/>
                </a:solidFill>
                <a:effectLst/>
                <a:uLnTx/>
                <a:uFillTx/>
                <a:latin typeface="方正粗雅宋_GBK" panose="02000000000000000000" pitchFamily="2" charset="-122"/>
                <a:ea typeface="方正粗雅宋_GBK" panose="02000000000000000000" pitchFamily="2" charset="-122"/>
                <a:cs typeface="+mn-cs"/>
              </a:rPr>
              <a:t>是</a:t>
            </a:r>
          </a:p>
        </p:txBody>
      </p:sp>
      <p:sp>
        <p:nvSpPr>
          <p:cNvPr id="7" name="矩形 6">
            <a:extLst>
              <a:ext uri="{FF2B5EF4-FFF2-40B4-BE49-F238E27FC236}">
                <a16:creationId xmlns:a16="http://schemas.microsoft.com/office/drawing/2014/main" id="{743D9FF3-8B83-4496-9A5D-8F9426A042D3}"/>
              </a:ext>
            </a:extLst>
          </p:cNvPr>
          <p:cNvSpPr/>
          <p:nvPr/>
        </p:nvSpPr>
        <p:spPr>
          <a:xfrm>
            <a:off x="1910622" y="1871722"/>
            <a:ext cx="5640855" cy="728533"/>
          </a:xfrm>
          <a:prstGeom prst="rect">
            <a:avLst/>
          </a:prstGeom>
        </p:spPr>
        <p:txBody>
          <a:bodyPr wrap="square">
            <a:spAutoFit/>
          </a:bodyPr>
          <a:lstStyle/>
          <a:p>
            <a:pPr lvl="0" fontAlgn="base">
              <a:lnSpc>
                <a:spcPct val="120000"/>
              </a:lnSpc>
              <a:spcBef>
                <a:spcPct val="0"/>
              </a:spcBef>
              <a:spcAft>
                <a:spcPct val="0"/>
              </a:spcAft>
              <a:defRPr/>
            </a:pPr>
            <a:r>
              <a:rPr lang="zh-CN" altLang="en-US" dirty="0"/>
              <a:t>坚持以人民为中心、保障人民权益实现和发展的</a:t>
            </a:r>
            <a:r>
              <a:rPr lang="zh-CN" altLang="en-US" b="1" dirty="0"/>
              <a:t>必然要求</a:t>
            </a:r>
            <a:r>
              <a:rPr lang="en-US" altLang="zh-CN" b="1" dirty="0"/>
              <a:t>;</a:t>
            </a:r>
            <a:endParaRPr kumimoji="0" lang="zh-CN" altLang="en-US" sz="2000" b="1" i="0" u="none" strike="noStrike" kern="1200" cap="none" spc="0" normalizeH="0" baseline="0" noProof="0" dirty="0">
              <a:ln>
                <a:noFill/>
              </a:ln>
              <a:solidFill>
                <a:srgbClr val="3D3D3D"/>
              </a:solidFill>
              <a:effectLst/>
              <a:uLnTx/>
              <a:uFillTx/>
              <a:latin typeface="Arial" pitchFamily="34" charset="0"/>
              <a:ea typeface="宋体" pitchFamily="2" charset="-122"/>
            </a:endParaRPr>
          </a:p>
        </p:txBody>
      </p:sp>
      <p:sp>
        <p:nvSpPr>
          <p:cNvPr id="8" name="椭圆 7">
            <a:extLst>
              <a:ext uri="{FF2B5EF4-FFF2-40B4-BE49-F238E27FC236}">
                <a16:creationId xmlns:a16="http://schemas.microsoft.com/office/drawing/2014/main" id="{D69467C8-4A51-466C-81A2-8EA210A3F572}"/>
              </a:ext>
            </a:extLst>
          </p:cNvPr>
          <p:cNvSpPr/>
          <p:nvPr/>
        </p:nvSpPr>
        <p:spPr bwMode="auto">
          <a:xfrm>
            <a:off x="1253160" y="2937282"/>
            <a:ext cx="596979" cy="596979"/>
          </a:xfrm>
          <a:prstGeom prst="ellipse">
            <a:avLst/>
          </a:prstGeom>
          <a:gradFill>
            <a:gsLst>
              <a:gs pos="50000">
                <a:schemeClr val="accent1"/>
              </a:gs>
              <a:gs pos="50000">
                <a:schemeClr val="accent2"/>
              </a:gs>
              <a:gs pos="0">
                <a:schemeClr val="accent1"/>
              </a:gs>
              <a:gs pos="100000">
                <a:schemeClr val="accent2"/>
              </a:gs>
            </a:gsLst>
            <a:lin ang="5400000" scaled="1"/>
          </a:grad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2800" b="0" i="0" u="none" strike="noStrike" kern="1200" cap="none" spc="0" normalizeH="0" baseline="0" noProof="0">
                <a:ln>
                  <a:noFill/>
                </a:ln>
                <a:solidFill>
                  <a:srgbClr val="FFFFFF"/>
                </a:solidFill>
                <a:effectLst/>
                <a:uLnTx/>
                <a:uFillTx/>
                <a:latin typeface="方正粗雅宋_GBK" panose="02000000000000000000" pitchFamily="2" charset="-122"/>
                <a:ea typeface="方正粗雅宋_GBK" panose="02000000000000000000" pitchFamily="2" charset="-122"/>
                <a:cs typeface="+mn-cs"/>
              </a:rPr>
              <a:t>是</a:t>
            </a:r>
          </a:p>
        </p:txBody>
      </p:sp>
      <p:sp>
        <p:nvSpPr>
          <p:cNvPr id="9" name="矩形 8">
            <a:extLst>
              <a:ext uri="{FF2B5EF4-FFF2-40B4-BE49-F238E27FC236}">
                <a16:creationId xmlns:a16="http://schemas.microsoft.com/office/drawing/2014/main" id="{2ACF1756-514B-43C2-9EAE-515321ADDBA5}"/>
              </a:ext>
            </a:extLst>
          </p:cNvPr>
          <p:cNvSpPr/>
          <p:nvPr/>
        </p:nvSpPr>
        <p:spPr>
          <a:xfrm>
            <a:off x="1910622" y="2949400"/>
            <a:ext cx="5640855" cy="728533"/>
          </a:xfrm>
          <a:prstGeom prst="rect">
            <a:avLst/>
          </a:prstGeom>
        </p:spPr>
        <p:txBody>
          <a:bodyPr wrap="square">
            <a:spAutoFit/>
          </a:bodyPr>
          <a:lstStyle/>
          <a:p>
            <a:pPr lvl="0" fontAlgn="base">
              <a:lnSpc>
                <a:spcPct val="120000"/>
              </a:lnSpc>
              <a:spcBef>
                <a:spcPct val="0"/>
              </a:spcBef>
              <a:spcAft>
                <a:spcPct val="0"/>
              </a:spcAft>
              <a:defRPr/>
            </a:pPr>
            <a:r>
              <a:rPr lang="zh-CN" altLang="en-US" dirty="0"/>
              <a:t>发展社会主义市场经济、巩固社会主义基本经济制度的</a:t>
            </a:r>
            <a:r>
              <a:rPr lang="zh-CN" altLang="en-US" b="1" dirty="0"/>
              <a:t>必然要求</a:t>
            </a:r>
            <a:r>
              <a:rPr lang="en-US" altLang="zh-CN" dirty="0"/>
              <a:t>;</a:t>
            </a:r>
            <a:endParaRPr kumimoji="0" lang="zh-CN" altLang="en-US" sz="2000" b="0" i="0" u="none" strike="noStrike" kern="1200" cap="none" spc="0" normalizeH="0" baseline="0" noProof="0" dirty="0">
              <a:ln>
                <a:noFill/>
              </a:ln>
              <a:solidFill>
                <a:srgbClr val="3D3D3D"/>
              </a:solidFill>
              <a:effectLst/>
              <a:uLnTx/>
              <a:uFillTx/>
              <a:latin typeface="Arial" pitchFamily="34" charset="0"/>
              <a:ea typeface="宋体" pitchFamily="2" charset="-122"/>
              <a:cs typeface="+mn-cs"/>
            </a:endParaRPr>
          </a:p>
        </p:txBody>
      </p:sp>
      <p:sp>
        <p:nvSpPr>
          <p:cNvPr id="10" name="椭圆 9">
            <a:extLst>
              <a:ext uri="{FF2B5EF4-FFF2-40B4-BE49-F238E27FC236}">
                <a16:creationId xmlns:a16="http://schemas.microsoft.com/office/drawing/2014/main" id="{9CB384B9-6E8A-47B1-8145-56CDC910B0D5}"/>
              </a:ext>
            </a:extLst>
          </p:cNvPr>
          <p:cNvSpPr/>
          <p:nvPr/>
        </p:nvSpPr>
        <p:spPr bwMode="auto">
          <a:xfrm>
            <a:off x="1253160" y="3926386"/>
            <a:ext cx="596979" cy="596979"/>
          </a:xfrm>
          <a:prstGeom prst="ellipse">
            <a:avLst/>
          </a:prstGeom>
          <a:gradFill>
            <a:gsLst>
              <a:gs pos="50000">
                <a:schemeClr val="accent1"/>
              </a:gs>
              <a:gs pos="50000">
                <a:schemeClr val="accent2"/>
              </a:gs>
              <a:gs pos="0">
                <a:schemeClr val="accent1"/>
              </a:gs>
              <a:gs pos="100000">
                <a:schemeClr val="accent2"/>
              </a:gs>
            </a:gsLst>
            <a:lin ang="5400000" scaled="1"/>
          </a:grad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2800" b="0" i="0" u="none" strike="noStrike" kern="1200" cap="none" spc="0" normalizeH="0" baseline="0" noProof="0">
                <a:ln>
                  <a:noFill/>
                </a:ln>
                <a:solidFill>
                  <a:srgbClr val="FFFFFF"/>
                </a:solidFill>
                <a:effectLst/>
                <a:uLnTx/>
                <a:uFillTx/>
                <a:latin typeface="方正粗雅宋_GBK" panose="02000000000000000000" pitchFamily="2" charset="-122"/>
                <a:ea typeface="方正粗雅宋_GBK" panose="02000000000000000000" pitchFamily="2" charset="-122"/>
                <a:cs typeface="+mn-cs"/>
              </a:rPr>
              <a:t>是</a:t>
            </a:r>
          </a:p>
        </p:txBody>
      </p:sp>
      <p:sp>
        <p:nvSpPr>
          <p:cNvPr id="11" name="矩形 10">
            <a:extLst>
              <a:ext uri="{FF2B5EF4-FFF2-40B4-BE49-F238E27FC236}">
                <a16:creationId xmlns:a16="http://schemas.microsoft.com/office/drawing/2014/main" id="{B2EA6DB8-EF0C-4A19-AF11-C28B2D86A532}"/>
              </a:ext>
            </a:extLst>
          </p:cNvPr>
          <p:cNvSpPr/>
          <p:nvPr/>
        </p:nvSpPr>
        <p:spPr>
          <a:xfrm>
            <a:off x="1910622" y="4027078"/>
            <a:ext cx="5640855" cy="396134"/>
          </a:xfrm>
          <a:prstGeom prst="rect">
            <a:avLst/>
          </a:prstGeom>
        </p:spPr>
        <p:txBody>
          <a:bodyPr wrap="square">
            <a:spAutoFit/>
          </a:bodyPr>
          <a:lstStyle/>
          <a:p>
            <a:pPr lvl="0" fontAlgn="base">
              <a:lnSpc>
                <a:spcPct val="120000"/>
              </a:lnSpc>
              <a:spcBef>
                <a:spcPct val="0"/>
              </a:spcBef>
              <a:spcAft>
                <a:spcPct val="0"/>
              </a:spcAft>
              <a:defRPr/>
            </a:pPr>
            <a:r>
              <a:rPr lang="zh-CN" altLang="en-US" dirty="0"/>
              <a:t>提高我们党治国理政水平的</a:t>
            </a:r>
            <a:r>
              <a:rPr lang="zh-CN" altLang="en-US" b="1" dirty="0"/>
              <a:t>必然要求</a:t>
            </a:r>
            <a:endParaRPr kumimoji="0" lang="zh-CN" altLang="en-US" sz="2000" b="1" i="0" u="none" strike="noStrike" kern="1200" cap="none" spc="0" normalizeH="0" baseline="0" noProof="0" dirty="0">
              <a:ln>
                <a:noFill/>
              </a:ln>
              <a:solidFill>
                <a:srgbClr val="3D3D3D"/>
              </a:solidFill>
              <a:effectLst/>
              <a:uLnTx/>
              <a:uFillTx/>
              <a:latin typeface="Arial" pitchFamily="34" charset="0"/>
              <a:ea typeface="宋体" pitchFamily="2" charset="-122"/>
            </a:endParaRPr>
          </a:p>
        </p:txBody>
      </p:sp>
      <p:sp>
        <p:nvSpPr>
          <p:cNvPr id="14" name="矩形 13">
            <a:extLst>
              <a:ext uri="{FF2B5EF4-FFF2-40B4-BE49-F238E27FC236}">
                <a16:creationId xmlns:a16="http://schemas.microsoft.com/office/drawing/2014/main" id="{8B7913B9-F11D-4B65-8120-713EA21BE2E5}"/>
              </a:ext>
            </a:extLst>
          </p:cNvPr>
          <p:cNvSpPr/>
          <p:nvPr/>
        </p:nvSpPr>
        <p:spPr>
          <a:xfrm>
            <a:off x="1315072" y="5003303"/>
            <a:ext cx="10072065" cy="830997"/>
          </a:xfrm>
          <a:prstGeom prst="rect">
            <a:avLst/>
          </a:prstGeom>
        </p:spPr>
        <p:txBody>
          <a:bodyPr wrap="square">
            <a:spAutoFit/>
          </a:bodyPr>
          <a:lstStyle/>
          <a:p>
            <a:pPr algn="just"/>
            <a:r>
              <a:rPr lang="zh-CN" altLang="en-US" sz="2400" b="1" dirty="0">
                <a:solidFill>
                  <a:srgbClr val="C00000"/>
                </a:solidFill>
              </a:rPr>
              <a:t>民法典实施水平和效果，是衡量各级党政机关履行为人民服务宗旨的重要尺度，</a:t>
            </a:r>
            <a:r>
              <a:rPr lang="zh-CN" altLang="en-US" sz="2400" b="1" dirty="0">
                <a:solidFill>
                  <a:srgbClr val="00B0F0"/>
                </a:solidFill>
              </a:rPr>
              <a:t>也是提升中华民族现代文明程度的重要法制依托</a:t>
            </a:r>
            <a:r>
              <a:rPr lang="zh-CN" altLang="en-US" sz="2400" b="1" dirty="0">
                <a:solidFill>
                  <a:srgbClr val="C00000"/>
                </a:solidFill>
              </a:rPr>
              <a:t>。</a:t>
            </a:r>
          </a:p>
        </p:txBody>
      </p:sp>
      <p:pic>
        <p:nvPicPr>
          <p:cNvPr id="18" name="图片 17">
            <a:extLst>
              <a:ext uri="{FF2B5EF4-FFF2-40B4-BE49-F238E27FC236}">
                <a16:creationId xmlns:a16="http://schemas.microsoft.com/office/drawing/2014/main" id="{1D9F2A30-15E5-439E-8D4D-B65293A928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1477" y="1961451"/>
            <a:ext cx="4256218" cy="2843154"/>
          </a:xfrm>
          <a:prstGeom prst="rect">
            <a:avLst/>
          </a:prstGeom>
        </p:spPr>
      </p:pic>
    </p:spTree>
    <p:extLst>
      <p:ext uri="{BB962C8B-B14F-4D97-AF65-F5344CB8AC3E}">
        <p14:creationId xmlns:p14="http://schemas.microsoft.com/office/powerpoint/2010/main" val="4273514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 fill="hold"/>
                                        <p:tgtEl>
                                          <p:spTgt spid="6"/>
                                        </p:tgtEl>
                                        <p:attrNameLst>
                                          <p:attrName>ppt_w</p:attrName>
                                        </p:attrNameLst>
                                      </p:cBhvr>
                                      <p:tavLst>
                                        <p:tav tm="0">
                                          <p:val>
                                            <p:fltVal val="0"/>
                                          </p:val>
                                        </p:tav>
                                        <p:tav tm="100000">
                                          <p:val>
                                            <p:strVal val="#ppt_w"/>
                                          </p:val>
                                        </p:tav>
                                      </p:tavLst>
                                    </p:anim>
                                    <p:anim calcmode="lin" valueType="num">
                                      <p:cBhvr>
                                        <p:cTn id="8" dur="300" fill="hold"/>
                                        <p:tgtEl>
                                          <p:spTgt spid="6"/>
                                        </p:tgtEl>
                                        <p:attrNameLst>
                                          <p:attrName>ppt_h</p:attrName>
                                        </p:attrNameLst>
                                      </p:cBhvr>
                                      <p:tavLst>
                                        <p:tav tm="0">
                                          <p:val>
                                            <p:fltVal val="0"/>
                                          </p:val>
                                        </p:tav>
                                        <p:tav tm="100000">
                                          <p:val>
                                            <p:strVal val="#ppt_h"/>
                                          </p:val>
                                        </p:tav>
                                      </p:tavLst>
                                    </p:anim>
                                    <p:animEffect transition="in" filter="fade">
                                      <p:cBhvr>
                                        <p:cTn id="9" dur="300"/>
                                        <p:tgtEl>
                                          <p:spTgt spid="6"/>
                                        </p:tgtEl>
                                      </p:cBhvr>
                                    </p:animEffect>
                                  </p:childTnLst>
                                </p:cTn>
                              </p:par>
                            </p:childTnLst>
                          </p:cTn>
                        </p:par>
                        <p:par>
                          <p:cTn id="10" fill="hold">
                            <p:stCondLst>
                              <p:cond delay="3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8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300" fill="hold"/>
                                        <p:tgtEl>
                                          <p:spTgt spid="8"/>
                                        </p:tgtEl>
                                        <p:attrNameLst>
                                          <p:attrName>ppt_w</p:attrName>
                                        </p:attrNameLst>
                                      </p:cBhvr>
                                      <p:tavLst>
                                        <p:tav tm="0">
                                          <p:val>
                                            <p:fltVal val="0"/>
                                          </p:val>
                                        </p:tav>
                                        <p:tav tm="100000">
                                          <p:val>
                                            <p:strVal val="#ppt_w"/>
                                          </p:val>
                                        </p:tav>
                                      </p:tavLst>
                                    </p:anim>
                                    <p:anim calcmode="lin" valueType="num">
                                      <p:cBhvr>
                                        <p:cTn id="18" dur="300" fill="hold"/>
                                        <p:tgtEl>
                                          <p:spTgt spid="8"/>
                                        </p:tgtEl>
                                        <p:attrNameLst>
                                          <p:attrName>ppt_h</p:attrName>
                                        </p:attrNameLst>
                                      </p:cBhvr>
                                      <p:tavLst>
                                        <p:tav tm="0">
                                          <p:val>
                                            <p:fltVal val="0"/>
                                          </p:val>
                                        </p:tav>
                                        <p:tav tm="100000">
                                          <p:val>
                                            <p:strVal val="#ppt_h"/>
                                          </p:val>
                                        </p:tav>
                                      </p:tavLst>
                                    </p:anim>
                                    <p:animEffect transition="in" filter="fade">
                                      <p:cBhvr>
                                        <p:cTn id="19" dur="300"/>
                                        <p:tgtEl>
                                          <p:spTgt spid="8"/>
                                        </p:tgtEl>
                                      </p:cBhvr>
                                    </p:animEffect>
                                  </p:childTnLst>
                                </p:cTn>
                              </p:par>
                            </p:childTnLst>
                          </p:cTn>
                        </p:par>
                        <p:par>
                          <p:cTn id="20" fill="hold">
                            <p:stCondLst>
                              <p:cond delay="11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1600"/>
                            </p:stCondLst>
                            <p:childTnLst>
                              <p:par>
                                <p:cTn id="25" presetID="53" presetClass="entr" presetSubtype="16"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300" fill="hold"/>
                                        <p:tgtEl>
                                          <p:spTgt spid="10"/>
                                        </p:tgtEl>
                                        <p:attrNameLst>
                                          <p:attrName>ppt_w</p:attrName>
                                        </p:attrNameLst>
                                      </p:cBhvr>
                                      <p:tavLst>
                                        <p:tav tm="0">
                                          <p:val>
                                            <p:fltVal val="0"/>
                                          </p:val>
                                        </p:tav>
                                        <p:tav tm="100000">
                                          <p:val>
                                            <p:strVal val="#ppt_w"/>
                                          </p:val>
                                        </p:tav>
                                      </p:tavLst>
                                    </p:anim>
                                    <p:anim calcmode="lin" valueType="num">
                                      <p:cBhvr>
                                        <p:cTn id="28" dur="300" fill="hold"/>
                                        <p:tgtEl>
                                          <p:spTgt spid="10"/>
                                        </p:tgtEl>
                                        <p:attrNameLst>
                                          <p:attrName>ppt_h</p:attrName>
                                        </p:attrNameLst>
                                      </p:cBhvr>
                                      <p:tavLst>
                                        <p:tav tm="0">
                                          <p:val>
                                            <p:fltVal val="0"/>
                                          </p:val>
                                        </p:tav>
                                        <p:tav tm="100000">
                                          <p:val>
                                            <p:strVal val="#ppt_h"/>
                                          </p:val>
                                        </p:tav>
                                      </p:tavLst>
                                    </p:anim>
                                    <p:animEffect transition="in" filter="fade">
                                      <p:cBhvr>
                                        <p:cTn id="29" dur="300"/>
                                        <p:tgtEl>
                                          <p:spTgt spid="10"/>
                                        </p:tgtEl>
                                      </p:cBhvr>
                                    </p:animEffect>
                                  </p:childTnLst>
                                </p:cTn>
                              </p:par>
                            </p:childTnLst>
                          </p:cTn>
                        </p:par>
                        <p:par>
                          <p:cTn id="30" fill="hold">
                            <p:stCondLst>
                              <p:cond delay="1900"/>
                            </p:stCondLst>
                            <p:childTnLst>
                              <p:par>
                                <p:cTn id="31" presetID="22" presetClass="entr" presetSubtype="8"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直接连接符 36">
            <a:extLst>
              <a:ext uri="{FF2B5EF4-FFF2-40B4-BE49-F238E27FC236}">
                <a16:creationId xmlns:a16="http://schemas.microsoft.com/office/drawing/2014/main" id="{EC40BFC3-882E-464F-9715-8E7930C832CF}"/>
              </a:ext>
            </a:extLst>
          </p:cNvPr>
          <p:cNvCxnSpPr/>
          <p:nvPr/>
        </p:nvCxnSpPr>
        <p:spPr>
          <a:xfrm>
            <a:off x="1486350" y="2610407"/>
            <a:ext cx="0" cy="3523693"/>
          </a:xfrm>
          <a:prstGeom prst="line">
            <a:avLst/>
          </a:prstGeom>
          <a:ln>
            <a:prstDash val="dash"/>
            <a:tailEnd type="oval"/>
          </a:ln>
        </p:spPr>
        <p:style>
          <a:lnRef idx="1">
            <a:schemeClr val="accent1"/>
          </a:lnRef>
          <a:fillRef idx="0">
            <a:schemeClr val="accent1"/>
          </a:fillRef>
          <a:effectRef idx="0">
            <a:schemeClr val="accent1"/>
          </a:effectRef>
          <a:fontRef idx="minor">
            <a:schemeClr val="tx1"/>
          </a:fontRef>
        </p:style>
      </p:cxnSp>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民法典的基本概述</a:t>
            </a:r>
          </a:p>
        </p:txBody>
      </p:sp>
      <p:grpSp>
        <p:nvGrpSpPr>
          <p:cNvPr id="3" name="组合 2">
            <a:extLst>
              <a:ext uri="{FF2B5EF4-FFF2-40B4-BE49-F238E27FC236}">
                <a16:creationId xmlns:a16="http://schemas.microsoft.com/office/drawing/2014/main" id="{B2C513C1-6216-42FC-99B6-FE2C822F9EB7}"/>
              </a:ext>
            </a:extLst>
          </p:cNvPr>
          <p:cNvGrpSpPr/>
          <p:nvPr/>
        </p:nvGrpSpPr>
        <p:grpSpPr>
          <a:xfrm>
            <a:off x="2048761" y="1061384"/>
            <a:ext cx="646331" cy="646331"/>
            <a:chOff x="4950625" y="833463"/>
            <a:chExt cx="646331" cy="646331"/>
          </a:xfrm>
        </p:grpSpPr>
        <p:sp>
          <p:nvSpPr>
            <p:cNvPr id="4" name="矩形 3">
              <a:extLst>
                <a:ext uri="{FF2B5EF4-FFF2-40B4-BE49-F238E27FC236}">
                  <a16:creationId xmlns:a16="http://schemas.microsoft.com/office/drawing/2014/main" id="{4B233488-61E9-48F5-A143-93E06DC9B37F}"/>
                </a:ext>
              </a:extLst>
            </p:cNvPr>
            <p:cNvSpPr/>
            <p:nvPr/>
          </p:nvSpPr>
          <p:spPr>
            <a:xfrm>
              <a:off x="4989745" y="874325"/>
              <a:ext cx="568093" cy="568093"/>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5" name="直接连接符 4">
              <a:extLst>
                <a:ext uri="{FF2B5EF4-FFF2-40B4-BE49-F238E27FC236}">
                  <a16:creationId xmlns:a16="http://schemas.microsoft.com/office/drawing/2014/main" id="{23013F64-53F7-45A0-BE0C-9272AC2633C7}"/>
                </a:ext>
              </a:extLst>
            </p:cNvPr>
            <p:cNvCxnSpPr>
              <a:stCxn id="4" idx="0"/>
              <a:endCxn id="4" idx="2"/>
            </p:cNvCxnSpPr>
            <p:nvPr/>
          </p:nvCxnSpPr>
          <p:spPr>
            <a:xfrm>
              <a:off x="5273792" y="874325"/>
              <a:ext cx="0" cy="568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id="{084E0C6F-BF89-4612-B850-F8BD71093229}"/>
                </a:ext>
              </a:extLst>
            </p:cNvPr>
            <p:cNvCxnSpPr>
              <a:stCxn id="4" idx="1"/>
              <a:endCxn id="4" idx="3"/>
            </p:cNvCxnSpPr>
            <p:nvPr/>
          </p:nvCxnSpPr>
          <p:spPr>
            <a:xfrm>
              <a:off x="4989745" y="1158372"/>
              <a:ext cx="568093"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id="{711652DE-FEA6-4267-90D6-CF8979352579}"/>
                </a:ext>
              </a:extLst>
            </p:cNvPr>
            <p:cNvSpPr txBox="1"/>
            <p:nvPr/>
          </p:nvSpPr>
          <p:spPr>
            <a:xfrm>
              <a:off x="4950625" y="833463"/>
              <a:ext cx="646331" cy="646331"/>
            </a:xfrm>
            <a:prstGeom prst="rect">
              <a:avLst/>
            </a:prstGeom>
            <a:noFill/>
          </p:spPr>
          <p:txBody>
            <a:bodyPr wrap="none" rtlCol="0">
              <a:spAutoFit/>
            </a:bodyPr>
            <a:lstStyle/>
            <a:p>
              <a:r>
                <a:rPr lang="zh-CN" altLang="en-US" sz="3600" b="1" dirty="0">
                  <a:solidFill>
                    <a:schemeClr val="accent6"/>
                  </a:solidFill>
                </a:rPr>
                <a:t>编</a:t>
              </a:r>
            </a:p>
          </p:txBody>
        </p:sp>
      </p:grpSp>
      <p:grpSp>
        <p:nvGrpSpPr>
          <p:cNvPr id="8" name="组合 7">
            <a:extLst>
              <a:ext uri="{FF2B5EF4-FFF2-40B4-BE49-F238E27FC236}">
                <a16:creationId xmlns:a16="http://schemas.microsoft.com/office/drawing/2014/main" id="{B0A73759-1B96-4302-9872-428330654074}"/>
              </a:ext>
            </a:extLst>
          </p:cNvPr>
          <p:cNvGrpSpPr/>
          <p:nvPr/>
        </p:nvGrpSpPr>
        <p:grpSpPr>
          <a:xfrm>
            <a:off x="2948761" y="1061384"/>
            <a:ext cx="646331" cy="646331"/>
            <a:chOff x="4950625" y="833463"/>
            <a:chExt cx="646331" cy="646331"/>
          </a:xfrm>
        </p:grpSpPr>
        <p:sp>
          <p:nvSpPr>
            <p:cNvPr id="9" name="矩形 8">
              <a:extLst>
                <a:ext uri="{FF2B5EF4-FFF2-40B4-BE49-F238E27FC236}">
                  <a16:creationId xmlns:a16="http://schemas.microsoft.com/office/drawing/2014/main" id="{762163EF-A70A-4EA1-8AF6-469D6BB2C367}"/>
                </a:ext>
              </a:extLst>
            </p:cNvPr>
            <p:cNvSpPr/>
            <p:nvPr/>
          </p:nvSpPr>
          <p:spPr>
            <a:xfrm>
              <a:off x="4989745" y="874325"/>
              <a:ext cx="568093" cy="568093"/>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0" name="直接连接符 9">
              <a:extLst>
                <a:ext uri="{FF2B5EF4-FFF2-40B4-BE49-F238E27FC236}">
                  <a16:creationId xmlns:a16="http://schemas.microsoft.com/office/drawing/2014/main" id="{77E02111-F40B-469C-89B2-5AA847436AAB}"/>
                </a:ext>
              </a:extLst>
            </p:cNvPr>
            <p:cNvCxnSpPr>
              <a:stCxn id="9" idx="0"/>
              <a:endCxn id="9" idx="2"/>
            </p:cNvCxnSpPr>
            <p:nvPr/>
          </p:nvCxnSpPr>
          <p:spPr>
            <a:xfrm>
              <a:off x="5273792" y="874325"/>
              <a:ext cx="0" cy="568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1AF06237-3E37-45F8-9B82-415FBA343150}"/>
                </a:ext>
              </a:extLst>
            </p:cNvPr>
            <p:cNvCxnSpPr>
              <a:stCxn id="9" idx="1"/>
              <a:endCxn id="9" idx="3"/>
            </p:cNvCxnSpPr>
            <p:nvPr/>
          </p:nvCxnSpPr>
          <p:spPr>
            <a:xfrm>
              <a:off x="4989745" y="1158372"/>
              <a:ext cx="568093"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a16="http://schemas.microsoft.com/office/drawing/2014/main" id="{7B583684-BCC2-40C3-ACFA-A8A4BDDFD2AD}"/>
                </a:ext>
              </a:extLst>
            </p:cNvPr>
            <p:cNvSpPr txBox="1"/>
            <p:nvPr/>
          </p:nvSpPr>
          <p:spPr>
            <a:xfrm>
              <a:off x="4950625" y="833463"/>
              <a:ext cx="646331" cy="646331"/>
            </a:xfrm>
            <a:prstGeom prst="rect">
              <a:avLst/>
            </a:prstGeom>
            <a:noFill/>
          </p:spPr>
          <p:txBody>
            <a:bodyPr wrap="none" rtlCol="0">
              <a:spAutoFit/>
            </a:bodyPr>
            <a:lstStyle/>
            <a:p>
              <a:r>
                <a:rPr lang="zh-CN" altLang="en-US" sz="3600" b="1" dirty="0">
                  <a:solidFill>
                    <a:schemeClr val="accent6"/>
                  </a:solidFill>
                </a:rPr>
                <a:t>纂</a:t>
              </a:r>
            </a:p>
          </p:txBody>
        </p:sp>
      </p:grpSp>
      <p:grpSp>
        <p:nvGrpSpPr>
          <p:cNvPr id="13" name="组合 12">
            <a:extLst>
              <a:ext uri="{FF2B5EF4-FFF2-40B4-BE49-F238E27FC236}">
                <a16:creationId xmlns:a16="http://schemas.microsoft.com/office/drawing/2014/main" id="{14C20224-834F-4B06-A9B0-626DD9200730}"/>
              </a:ext>
            </a:extLst>
          </p:cNvPr>
          <p:cNvGrpSpPr/>
          <p:nvPr/>
        </p:nvGrpSpPr>
        <p:grpSpPr>
          <a:xfrm>
            <a:off x="3848761" y="1061384"/>
            <a:ext cx="646331" cy="646331"/>
            <a:chOff x="4950625" y="833463"/>
            <a:chExt cx="646331" cy="646331"/>
          </a:xfrm>
        </p:grpSpPr>
        <p:sp>
          <p:nvSpPr>
            <p:cNvPr id="14" name="矩形 13">
              <a:extLst>
                <a:ext uri="{FF2B5EF4-FFF2-40B4-BE49-F238E27FC236}">
                  <a16:creationId xmlns:a16="http://schemas.microsoft.com/office/drawing/2014/main" id="{E36932C5-8086-4FF9-9812-BDED7C06BE85}"/>
                </a:ext>
              </a:extLst>
            </p:cNvPr>
            <p:cNvSpPr/>
            <p:nvPr/>
          </p:nvSpPr>
          <p:spPr>
            <a:xfrm>
              <a:off x="4989745" y="874325"/>
              <a:ext cx="568093" cy="568093"/>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5" name="直接连接符 14">
              <a:extLst>
                <a:ext uri="{FF2B5EF4-FFF2-40B4-BE49-F238E27FC236}">
                  <a16:creationId xmlns:a16="http://schemas.microsoft.com/office/drawing/2014/main" id="{219CE65C-C547-4CBB-927E-7552A1902A3E}"/>
                </a:ext>
              </a:extLst>
            </p:cNvPr>
            <p:cNvCxnSpPr>
              <a:stCxn id="14" idx="0"/>
              <a:endCxn id="14" idx="2"/>
            </p:cNvCxnSpPr>
            <p:nvPr/>
          </p:nvCxnSpPr>
          <p:spPr>
            <a:xfrm>
              <a:off x="5273792" y="874325"/>
              <a:ext cx="0" cy="568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id="{B39E4BFC-5899-485D-8E84-B8E55DE9D653}"/>
                </a:ext>
              </a:extLst>
            </p:cNvPr>
            <p:cNvCxnSpPr>
              <a:stCxn id="14" idx="1"/>
              <a:endCxn id="14" idx="3"/>
            </p:cNvCxnSpPr>
            <p:nvPr/>
          </p:nvCxnSpPr>
          <p:spPr>
            <a:xfrm>
              <a:off x="4989745" y="1158372"/>
              <a:ext cx="568093"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9DECBB51-6D19-4AF9-BDA2-DF6DBEE53AEC}"/>
                </a:ext>
              </a:extLst>
            </p:cNvPr>
            <p:cNvSpPr txBox="1"/>
            <p:nvPr/>
          </p:nvSpPr>
          <p:spPr>
            <a:xfrm>
              <a:off x="4950625" y="833463"/>
              <a:ext cx="646331" cy="646331"/>
            </a:xfrm>
            <a:prstGeom prst="rect">
              <a:avLst/>
            </a:prstGeom>
            <a:noFill/>
          </p:spPr>
          <p:txBody>
            <a:bodyPr wrap="none" rtlCol="0">
              <a:spAutoFit/>
            </a:bodyPr>
            <a:lstStyle/>
            <a:p>
              <a:r>
                <a:rPr lang="zh-CN" altLang="en-US" sz="3600" b="1" dirty="0">
                  <a:solidFill>
                    <a:schemeClr val="accent6"/>
                  </a:solidFill>
                </a:rPr>
                <a:t>历</a:t>
              </a:r>
            </a:p>
          </p:txBody>
        </p:sp>
      </p:grpSp>
      <p:grpSp>
        <p:nvGrpSpPr>
          <p:cNvPr id="18" name="组合 17">
            <a:extLst>
              <a:ext uri="{FF2B5EF4-FFF2-40B4-BE49-F238E27FC236}">
                <a16:creationId xmlns:a16="http://schemas.microsoft.com/office/drawing/2014/main" id="{66AFCAFF-F929-42B7-BFC9-C316ED9EC44B}"/>
              </a:ext>
            </a:extLst>
          </p:cNvPr>
          <p:cNvGrpSpPr/>
          <p:nvPr/>
        </p:nvGrpSpPr>
        <p:grpSpPr>
          <a:xfrm>
            <a:off x="4748762" y="1061384"/>
            <a:ext cx="646331" cy="646331"/>
            <a:chOff x="4950625" y="833463"/>
            <a:chExt cx="646331" cy="646331"/>
          </a:xfrm>
        </p:grpSpPr>
        <p:sp>
          <p:nvSpPr>
            <p:cNvPr id="19" name="矩形 18">
              <a:extLst>
                <a:ext uri="{FF2B5EF4-FFF2-40B4-BE49-F238E27FC236}">
                  <a16:creationId xmlns:a16="http://schemas.microsoft.com/office/drawing/2014/main" id="{A1883903-F469-4B5C-A9FB-328330055DDE}"/>
                </a:ext>
              </a:extLst>
            </p:cNvPr>
            <p:cNvSpPr/>
            <p:nvPr/>
          </p:nvSpPr>
          <p:spPr>
            <a:xfrm>
              <a:off x="4989745" y="874325"/>
              <a:ext cx="568093" cy="568093"/>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0" name="直接连接符 19">
              <a:extLst>
                <a:ext uri="{FF2B5EF4-FFF2-40B4-BE49-F238E27FC236}">
                  <a16:creationId xmlns:a16="http://schemas.microsoft.com/office/drawing/2014/main" id="{B7307595-7122-4927-9854-E7E909AD8908}"/>
                </a:ext>
              </a:extLst>
            </p:cNvPr>
            <p:cNvCxnSpPr>
              <a:stCxn id="19" idx="0"/>
              <a:endCxn id="19" idx="2"/>
            </p:cNvCxnSpPr>
            <p:nvPr/>
          </p:nvCxnSpPr>
          <p:spPr>
            <a:xfrm>
              <a:off x="5273792" y="874325"/>
              <a:ext cx="0" cy="568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id="{C007E087-8E9F-4D17-9C96-357C1DA9935F}"/>
                </a:ext>
              </a:extLst>
            </p:cNvPr>
            <p:cNvCxnSpPr>
              <a:stCxn id="19" idx="1"/>
              <a:endCxn id="19" idx="3"/>
            </p:cNvCxnSpPr>
            <p:nvPr/>
          </p:nvCxnSpPr>
          <p:spPr>
            <a:xfrm>
              <a:off x="4989745" y="1158372"/>
              <a:ext cx="568093"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文本框 21">
              <a:extLst>
                <a:ext uri="{FF2B5EF4-FFF2-40B4-BE49-F238E27FC236}">
                  <a16:creationId xmlns:a16="http://schemas.microsoft.com/office/drawing/2014/main" id="{9B1DE36E-F4EB-49B1-B732-B87659C55E76}"/>
                </a:ext>
              </a:extLst>
            </p:cNvPr>
            <p:cNvSpPr txBox="1"/>
            <p:nvPr/>
          </p:nvSpPr>
          <p:spPr>
            <a:xfrm>
              <a:off x="4950625" y="833463"/>
              <a:ext cx="646331" cy="646331"/>
            </a:xfrm>
            <a:prstGeom prst="rect">
              <a:avLst/>
            </a:prstGeom>
            <a:noFill/>
          </p:spPr>
          <p:txBody>
            <a:bodyPr wrap="none" rtlCol="0">
              <a:spAutoFit/>
            </a:bodyPr>
            <a:lstStyle/>
            <a:p>
              <a:r>
                <a:rPr lang="zh-CN" altLang="en-US" sz="3600" b="1" dirty="0">
                  <a:solidFill>
                    <a:schemeClr val="accent6"/>
                  </a:solidFill>
                </a:rPr>
                <a:t>程</a:t>
              </a:r>
            </a:p>
          </p:txBody>
        </p:sp>
      </p:grpSp>
      <p:grpSp>
        <p:nvGrpSpPr>
          <p:cNvPr id="23" name="组合 22">
            <a:extLst>
              <a:ext uri="{FF2B5EF4-FFF2-40B4-BE49-F238E27FC236}">
                <a16:creationId xmlns:a16="http://schemas.microsoft.com/office/drawing/2014/main" id="{DF8E6123-3099-4495-8833-5AA24BBD0201}"/>
              </a:ext>
            </a:extLst>
          </p:cNvPr>
          <p:cNvGrpSpPr/>
          <p:nvPr/>
        </p:nvGrpSpPr>
        <p:grpSpPr>
          <a:xfrm>
            <a:off x="1217026" y="1061384"/>
            <a:ext cx="646331" cy="646331"/>
            <a:chOff x="4950625" y="833463"/>
            <a:chExt cx="646331" cy="646331"/>
          </a:xfrm>
        </p:grpSpPr>
        <p:sp>
          <p:nvSpPr>
            <p:cNvPr id="24" name="矩形 23">
              <a:extLst>
                <a:ext uri="{FF2B5EF4-FFF2-40B4-BE49-F238E27FC236}">
                  <a16:creationId xmlns:a16="http://schemas.microsoft.com/office/drawing/2014/main" id="{638818E6-8712-48F5-9C0A-0CC0491F3395}"/>
                </a:ext>
              </a:extLst>
            </p:cNvPr>
            <p:cNvSpPr/>
            <p:nvPr/>
          </p:nvSpPr>
          <p:spPr>
            <a:xfrm>
              <a:off x="4989745" y="874325"/>
              <a:ext cx="568093" cy="568093"/>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25" name="直接连接符 24">
              <a:extLst>
                <a:ext uri="{FF2B5EF4-FFF2-40B4-BE49-F238E27FC236}">
                  <a16:creationId xmlns:a16="http://schemas.microsoft.com/office/drawing/2014/main" id="{32973183-FB15-4407-9E1C-031CFB95A64E}"/>
                </a:ext>
              </a:extLst>
            </p:cNvPr>
            <p:cNvCxnSpPr>
              <a:stCxn id="24" idx="0"/>
              <a:endCxn id="24" idx="2"/>
            </p:cNvCxnSpPr>
            <p:nvPr/>
          </p:nvCxnSpPr>
          <p:spPr>
            <a:xfrm>
              <a:off x="5273792" y="874325"/>
              <a:ext cx="0" cy="568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id="{00376133-09D6-46B8-9939-24EFE8557095}"/>
                </a:ext>
              </a:extLst>
            </p:cNvPr>
            <p:cNvCxnSpPr>
              <a:stCxn id="24" idx="1"/>
              <a:endCxn id="24" idx="3"/>
            </p:cNvCxnSpPr>
            <p:nvPr/>
          </p:nvCxnSpPr>
          <p:spPr>
            <a:xfrm>
              <a:off x="4989745" y="1158372"/>
              <a:ext cx="568093"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a16="http://schemas.microsoft.com/office/drawing/2014/main" id="{C0C22F86-E6F0-4E80-AF9F-56D589B6A75D}"/>
                </a:ext>
              </a:extLst>
            </p:cNvPr>
            <p:cNvSpPr txBox="1"/>
            <p:nvPr/>
          </p:nvSpPr>
          <p:spPr>
            <a:xfrm>
              <a:off x="4950625" y="833463"/>
              <a:ext cx="646331" cy="646331"/>
            </a:xfrm>
            <a:prstGeom prst="rect">
              <a:avLst/>
            </a:prstGeom>
            <a:noFill/>
          </p:spPr>
          <p:txBody>
            <a:bodyPr wrap="none" rtlCol="0">
              <a:spAutoFit/>
            </a:bodyPr>
            <a:lstStyle/>
            <a:p>
              <a:r>
                <a:rPr lang="zh-CN" altLang="en-US" sz="3600" b="1" dirty="0">
                  <a:solidFill>
                    <a:schemeClr val="accent1"/>
                  </a:solidFill>
                </a:rPr>
                <a:t>二</a:t>
              </a:r>
            </a:p>
          </p:txBody>
        </p:sp>
      </p:grpSp>
      <p:sp>
        <p:nvSpPr>
          <p:cNvPr id="28" name="椭圆 27">
            <a:extLst>
              <a:ext uri="{FF2B5EF4-FFF2-40B4-BE49-F238E27FC236}">
                <a16:creationId xmlns:a16="http://schemas.microsoft.com/office/drawing/2014/main" id="{02A79469-ABF8-4069-BB8C-BCB53DFC9C56}"/>
              </a:ext>
            </a:extLst>
          </p:cNvPr>
          <p:cNvSpPr/>
          <p:nvPr/>
        </p:nvSpPr>
        <p:spPr bwMode="auto">
          <a:xfrm>
            <a:off x="1217026" y="3077712"/>
            <a:ext cx="538648" cy="538648"/>
          </a:xfrm>
          <a:prstGeom prst="ellipse">
            <a:avLst/>
          </a:prstGeom>
          <a:gradFill>
            <a:gsLst>
              <a:gs pos="50000">
                <a:schemeClr val="accent1"/>
              </a:gs>
              <a:gs pos="50000">
                <a:schemeClr val="accent2"/>
              </a:gs>
              <a:gs pos="0">
                <a:schemeClr val="accent1"/>
              </a:gs>
              <a:gs pos="100000">
                <a:schemeClr val="accent2"/>
              </a:gs>
            </a:gsLst>
            <a:lin ang="5400000" scaled="1"/>
          </a:grad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US" altLang="zh-CN" sz="2000" b="0" i="0" u="none" strike="noStrike" kern="1200" cap="none" spc="0" normalizeH="0" baseline="0" noProof="0" dirty="0">
                <a:ln>
                  <a:noFill/>
                </a:ln>
                <a:solidFill>
                  <a:srgbClr val="FFFFFF"/>
                </a:solidFill>
                <a:effectLst/>
                <a:uLnTx/>
                <a:uFillTx/>
                <a:latin typeface="方正粗雅宋_GBK" panose="02000000000000000000" pitchFamily="2" charset="-122"/>
                <a:ea typeface="方正粗雅宋_GBK" panose="02000000000000000000" pitchFamily="2" charset="-122"/>
                <a:cs typeface="+mn-cs"/>
              </a:rPr>
              <a:t>2</a:t>
            </a:r>
            <a:endParaRPr kumimoji="0" lang="zh-CN" altLang="en-US" sz="2000" b="0" i="0" u="none" strike="noStrike" kern="1200" cap="none" spc="0" normalizeH="0" baseline="0" noProof="0" dirty="0">
              <a:ln>
                <a:noFill/>
              </a:ln>
              <a:solidFill>
                <a:srgbClr val="FFFFFF"/>
              </a:solidFill>
              <a:effectLst/>
              <a:uLnTx/>
              <a:uFillTx/>
              <a:latin typeface="方正粗雅宋_GBK" panose="02000000000000000000" pitchFamily="2" charset="-122"/>
              <a:ea typeface="方正粗雅宋_GBK" panose="02000000000000000000" pitchFamily="2" charset="-122"/>
              <a:cs typeface="+mn-cs"/>
            </a:endParaRPr>
          </a:p>
        </p:txBody>
      </p:sp>
      <p:sp>
        <p:nvSpPr>
          <p:cNvPr id="29" name="矩形 28">
            <a:extLst>
              <a:ext uri="{FF2B5EF4-FFF2-40B4-BE49-F238E27FC236}">
                <a16:creationId xmlns:a16="http://schemas.microsoft.com/office/drawing/2014/main" id="{B40B0EFC-D04E-45EE-BD17-3606CE0B8571}"/>
              </a:ext>
            </a:extLst>
          </p:cNvPr>
          <p:cNvSpPr/>
          <p:nvPr/>
        </p:nvSpPr>
        <p:spPr>
          <a:xfrm>
            <a:off x="1784959" y="3140253"/>
            <a:ext cx="9444515" cy="430374"/>
          </a:xfrm>
          <a:prstGeom prst="rect">
            <a:avLst/>
          </a:prstGeom>
        </p:spPr>
        <p:txBody>
          <a:bodyPr wrap="square">
            <a:spAutoFit/>
          </a:bodyPr>
          <a:lstStyle/>
          <a:p>
            <a:pPr lvl="0" algn="just" fontAlgn="base">
              <a:lnSpc>
                <a:spcPct val="120000"/>
              </a:lnSpc>
              <a:spcBef>
                <a:spcPct val="0"/>
              </a:spcBef>
              <a:spcAft>
                <a:spcPct val="0"/>
              </a:spcAft>
              <a:defRPr/>
            </a:pPr>
            <a:r>
              <a:rPr lang="zh-CN" altLang="en-US" sz="2000" b="1" dirty="0"/>
              <a:t>党的十八大以来</a:t>
            </a:r>
            <a:r>
              <a:rPr lang="zh-CN" altLang="en-US" dirty="0"/>
              <a:t>，我们顺应实践发展要求和人民群众期待，把编纂民法典摆上重要日程。</a:t>
            </a:r>
            <a:endParaRPr kumimoji="0" lang="zh-CN" altLang="en-US" sz="1800" b="0" i="0" u="none" strike="noStrike" kern="1200" cap="none" spc="0" normalizeH="0" baseline="0" noProof="0" dirty="0">
              <a:ln>
                <a:noFill/>
              </a:ln>
              <a:solidFill>
                <a:srgbClr val="3D3D3D"/>
              </a:solidFill>
              <a:effectLst/>
              <a:uLnTx/>
              <a:uFillTx/>
              <a:latin typeface="微软雅黑"/>
              <a:ea typeface="微软雅黑"/>
              <a:cs typeface="+mn-cs"/>
            </a:endParaRPr>
          </a:p>
        </p:txBody>
      </p:sp>
      <p:sp>
        <p:nvSpPr>
          <p:cNvPr id="30" name="椭圆 29">
            <a:extLst>
              <a:ext uri="{FF2B5EF4-FFF2-40B4-BE49-F238E27FC236}">
                <a16:creationId xmlns:a16="http://schemas.microsoft.com/office/drawing/2014/main" id="{1272859A-EC73-4A4C-9814-26CCD4351F3C}"/>
              </a:ext>
            </a:extLst>
          </p:cNvPr>
          <p:cNvSpPr/>
          <p:nvPr/>
        </p:nvSpPr>
        <p:spPr bwMode="auto">
          <a:xfrm>
            <a:off x="1217026" y="4138094"/>
            <a:ext cx="538648" cy="538648"/>
          </a:xfrm>
          <a:prstGeom prst="ellipse">
            <a:avLst/>
          </a:prstGeom>
          <a:gradFill>
            <a:gsLst>
              <a:gs pos="50000">
                <a:schemeClr val="accent1"/>
              </a:gs>
              <a:gs pos="50000">
                <a:schemeClr val="accent2"/>
              </a:gs>
              <a:gs pos="0">
                <a:schemeClr val="accent1"/>
              </a:gs>
              <a:gs pos="100000">
                <a:schemeClr val="accent2"/>
              </a:gs>
            </a:gsLst>
            <a:lin ang="5400000" scaled="1"/>
          </a:grad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US" altLang="zh-CN" sz="2000" b="0" i="0" u="none" strike="noStrike" kern="1200" cap="none" spc="0" normalizeH="0" baseline="0" noProof="0" dirty="0">
                <a:ln>
                  <a:noFill/>
                </a:ln>
                <a:solidFill>
                  <a:srgbClr val="FFFFFF"/>
                </a:solidFill>
                <a:effectLst/>
                <a:uLnTx/>
                <a:uFillTx/>
                <a:latin typeface="方正粗雅宋_GBK" panose="02000000000000000000" pitchFamily="2" charset="-122"/>
                <a:ea typeface="方正粗雅宋_GBK" panose="02000000000000000000" pitchFamily="2" charset="-122"/>
                <a:cs typeface="+mn-cs"/>
              </a:rPr>
              <a:t>3</a:t>
            </a:r>
            <a:endParaRPr kumimoji="0" lang="zh-CN" altLang="en-US" sz="2000" b="0" i="0" u="none" strike="noStrike" kern="1200" cap="none" spc="0" normalizeH="0" baseline="0" noProof="0" dirty="0">
              <a:ln>
                <a:noFill/>
              </a:ln>
              <a:solidFill>
                <a:srgbClr val="FFFFFF"/>
              </a:solidFill>
              <a:effectLst/>
              <a:uLnTx/>
              <a:uFillTx/>
              <a:latin typeface="方正粗雅宋_GBK" panose="02000000000000000000" pitchFamily="2" charset="-122"/>
              <a:ea typeface="方正粗雅宋_GBK" panose="02000000000000000000" pitchFamily="2" charset="-122"/>
              <a:cs typeface="+mn-cs"/>
            </a:endParaRPr>
          </a:p>
        </p:txBody>
      </p:sp>
      <p:sp>
        <p:nvSpPr>
          <p:cNvPr id="31" name="矩形 30">
            <a:extLst>
              <a:ext uri="{FF2B5EF4-FFF2-40B4-BE49-F238E27FC236}">
                <a16:creationId xmlns:a16="http://schemas.microsoft.com/office/drawing/2014/main" id="{39E0290A-3568-4446-BAEA-B45107DEF29D}"/>
              </a:ext>
            </a:extLst>
          </p:cNvPr>
          <p:cNvSpPr/>
          <p:nvPr/>
        </p:nvSpPr>
        <p:spPr>
          <a:xfrm>
            <a:off x="1784959" y="4007565"/>
            <a:ext cx="9444515" cy="799706"/>
          </a:xfrm>
          <a:prstGeom prst="rect">
            <a:avLst/>
          </a:prstGeom>
        </p:spPr>
        <p:txBody>
          <a:bodyPr wrap="square">
            <a:spAutoFit/>
          </a:bodyPr>
          <a:lstStyle/>
          <a:p>
            <a:pPr lvl="0" algn="just" fontAlgn="base">
              <a:lnSpc>
                <a:spcPct val="120000"/>
              </a:lnSpc>
              <a:spcBef>
                <a:spcPct val="0"/>
              </a:spcBef>
              <a:spcAft>
                <a:spcPct val="0"/>
              </a:spcAft>
              <a:defRPr/>
            </a:pPr>
            <a:r>
              <a:rPr lang="zh-CN" altLang="en-US" dirty="0"/>
              <a:t>党的</a:t>
            </a:r>
            <a:r>
              <a:rPr lang="zh-CN" altLang="en-US" dirty="0">
                <a:solidFill>
                  <a:srgbClr val="FF0000"/>
                </a:solidFill>
              </a:rPr>
              <a:t>十八届四中全会</a:t>
            </a:r>
            <a:r>
              <a:rPr lang="zh-CN" altLang="en-US" dirty="0"/>
              <a:t>作出关于全面推进依法治国若干重大问题的决定，</a:t>
            </a:r>
            <a:r>
              <a:rPr lang="zh-CN" altLang="en-US" sz="2000" b="1" dirty="0"/>
              <a:t>其中对编纂民法典作出部署。</a:t>
            </a:r>
            <a:endParaRPr kumimoji="0" lang="zh-CN" altLang="en-US" sz="1800" b="1" i="0" u="none" strike="noStrike" kern="1200" cap="none" spc="0" normalizeH="0" baseline="0" noProof="0" dirty="0">
              <a:ln>
                <a:noFill/>
              </a:ln>
              <a:solidFill>
                <a:srgbClr val="3D3D3D"/>
              </a:solidFill>
              <a:effectLst/>
              <a:uLnTx/>
              <a:uFillTx/>
              <a:latin typeface="微软雅黑"/>
              <a:ea typeface="微软雅黑"/>
            </a:endParaRPr>
          </a:p>
        </p:txBody>
      </p:sp>
      <p:sp>
        <p:nvSpPr>
          <p:cNvPr id="32" name="椭圆 31">
            <a:extLst>
              <a:ext uri="{FF2B5EF4-FFF2-40B4-BE49-F238E27FC236}">
                <a16:creationId xmlns:a16="http://schemas.microsoft.com/office/drawing/2014/main" id="{0D5AA16E-2F21-4253-B279-2BF0BAAEDA96}"/>
              </a:ext>
            </a:extLst>
          </p:cNvPr>
          <p:cNvSpPr/>
          <p:nvPr/>
        </p:nvSpPr>
        <p:spPr bwMode="auto">
          <a:xfrm>
            <a:off x="1217026" y="5064492"/>
            <a:ext cx="538648" cy="538648"/>
          </a:xfrm>
          <a:prstGeom prst="ellipse">
            <a:avLst/>
          </a:prstGeom>
          <a:gradFill>
            <a:gsLst>
              <a:gs pos="50000">
                <a:schemeClr val="accent1"/>
              </a:gs>
              <a:gs pos="50000">
                <a:schemeClr val="accent2"/>
              </a:gs>
              <a:gs pos="0">
                <a:schemeClr val="accent1"/>
              </a:gs>
              <a:gs pos="100000">
                <a:schemeClr val="accent2"/>
              </a:gs>
            </a:gsLst>
            <a:lin ang="5400000" scaled="1"/>
          </a:grad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US" altLang="zh-CN" sz="2000" b="0" i="0" u="none" strike="noStrike" kern="1200" cap="none" spc="0" normalizeH="0" baseline="0" noProof="0" dirty="0">
                <a:ln>
                  <a:noFill/>
                </a:ln>
                <a:solidFill>
                  <a:srgbClr val="FFFFFF"/>
                </a:solidFill>
                <a:effectLst/>
                <a:uLnTx/>
                <a:uFillTx/>
                <a:latin typeface="方正粗雅宋_GBK" panose="02000000000000000000" pitchFamily="2" charset="-122"/>
                <a:ea typeface="方正粗雅宋_GBK" panose="02000000000000000000" pitchFamily="2" charset="-122"/>
                <a:cs typeface="+mn-cs"/>
              </a:rPr>
              <a:t>4</a:t>
            </a:r>
            <a:endParaRPr kumimoji="0" lang="zh-CN" altLang="en-US" sz="2000" b="0" i="0" u="none" strike="noStrike" kern="1200" cap="none" spc="0" normalizeH="0" baseline="0" noProof="0" dirty="0">
              <a:ln>
                <a:noFill/>
              </a:ln>
              <a:solidFill>
                <a:srgbClr val="FFFFFF"/>
              </a:solidFill>
              <a:effectLst/>
              <a:uLnTx/>
              <a:uFillTx/>
              <a:latin typeface="方正粗雅宋_GBK" panose="02000000000000000000" pitchFamily="2" charset="-122"/>
              <a:ea typeface="方正粗雅宋_GBK" panose="02000000000000000000" pitchFamily="2" charset="-122"/>
              <a:cs typeface="+mn-cs"/>
            </a:endParaRPr>
          </a:p>
        </p:txBody>
      </p:sp>
      <p:sp>
        <p:nvSpPr>
          <p:cNvPr id="33" name="矩形 32">
            <a:extLst>
              <a:ext uri="{FF2B5EF4-FFF2-40B4-BE49-F238E27FC236}">
                <a16:creationId xmlns:a16="http://schemas.microsoft.com/office/drawing/2014/main" id="{6B1C85AB-272F-41DD-8D4F-18A63BB8BCB5}"/>
              </a:ext>
            </a:extLst>
          </p:cNvPr>
          <p:cNvSpPr/>
          <p:nvPr/>
        </p:nvSpPr>
        <p:spPr>
          <a:xfrm>
            <a:off x="1784959" y="5135524"/>
            <a:ext cx="9444515" cy="396583"/>
          </a:xfrm>
          <a:prstGeom prst="rect">
            <a:avLst/>
          </a:prstGeom>
        </p:spPr>
        <p:txBody>
          <a:bodyPr wrap="square">
            <a:spAutoFit/>
          </a:bodyPr>
          <a:lstStyle/>
          <a:p>
            <a:pPr lvl="0" algn="just" fontAlgn="base">
              <a:lnSpc>
                <a:spcPct val="120000"/>
              </a:lnSpc>
              <a:spcBef>
                <a:spcPct val="0"/>
              </a:spcBef>
              <a:spcAft>
                <a:spcPct val="0"/>
              </a:spcAft>
              <a:defRPr/>
            </a:pPr>
            <a:r>
              <a:rPr lang="zh-CN" altLang="en-US" dirty="0"/>
              <a:t>在各方面共同努力下，经过</a:t>
            </a:r>
            <a:r>
              <a:rPr lang="en-US" altLang="zh-CN" dirty="0"/>
              <a:t>5</a:t>
            </a:r>
            <a:r>
              <a:rPr lang="zh-CN" altLang="en-US" dirty="0"/>
              <a:t>年多工作，民法典终于颁布实施，实现了几代人的夙愿。</a:t>
            </a:r>
            <a:endParaRPr kumimoji="0" lang="zh-CN" altLang="en-US" sz="1800" b="0" i="0" u="none" strike="noStrike" kern="1200" cap="none" spc="0" normalizeH="0" baseline="0" noProof="0" dirty="0">
              <a:ln>
                <a:noFill/>
              </a:ln>
              <a:solidFill>
                <a:srgbClr val="3D3D3D"/>
              </a:solidFill>
              <a:effectLst/>
              <a:uLnTx/>
              <a:uFillTx/>
              <a:latin typeface="微软雅黑"/>
              <a:ea typeface="微软雅黑"/>
              <a:cs typeface="+mn-cs"/>
            </a:endParaRPr>
          </a:p>
        </p:txBody>
      </p:sp>
      <p:sp>
        <p:nvSpPr>
          <p:cNvPr id="34" name="椭圆 33">
            <a:extLst>
              <a:ext uri="{FF2B5EF4-FFF2-40B4-BE49-F238E27FC236}">
                <a16:creationId xmlns:a16="http://schemas.microsoft.com/office/drawing/2014/main" id="{4D75F186-1990-46DE-8E7B-164C306C490D}"/>
              </a:ext>
            </a:extLst>
          </p:cNvPr>
          <p:cNvSpPr/>
          <p:nvPr/>
        </p:nvSpPr>
        <p:spPr bwMode="auto">
          <a:xfrm>
            <a:off x="1217026" y="2071759"/>
            <a:ext cx="538648" cy="538648"/>
          </a:xfrm>
          <a:prstGeom prst="ellipse">
            <a:avLst/>
          </a:prstGeom>
          <a:gradFill>
            <a:gsLst>
              <a:gs pos="50000">
                <a:schemeClr val="accent1"/>
              </a:gs>
              <a:gs pos="50000">
                <a:schemeClr val="accent2"/>
              </a:gs>
              <a:gs pos="0">
                <a:schemeClr val="accent1"/>
              </a:gs>
              <a:gs pos="100000">
                <a:schemeClr val="accent2"/>
              </a:gs>
            </a:gsLst>
            <a:lin ang="5400000" scaled="1"/>
          </a:grad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US" altLang="zh-CN" sz="2000" b="0" i="0" u="none" strike="noStrike" kern="1200" cap="none" spc="0" normalizeH="0" baseline="0" noProof="0" dirty="0">
                <a:ln>
                  <a:noFill/>
                </a:ln>
                <a:solidFill>
                  <a:srgbClr val="FFFFFF"/>
                </a:solidFill>
                <a:effectLst/>
                <a:uLnTx/>
                <a:uFillTx/>
                <a:latin typeface="方正粗雅宋_GBK" panose="02000000000000000000" pitchFamily="2" charset="-122"/>
                <a:ea typeface="方正粗雅宋_GBK" panose="02000000000000000000" pitchFamily="2" charset="-122"/>
                <a:cs typeface="+mn-cs"/>
              </a:rPr>
              <a:t>1</a:t>
            </a:r>
            <a:endParaRPr kumimoji="0" lang="zh-CN" altLang="en-US" sz="2000" b="0" i="0" u="none" strike="noStrike" kern="1200" cap="none" spc="0" normalizeH="0" baseline="0" noProof="0" dirty="0">
              <a:ln>
                <a:noFill/>
              </a:ln>
              <a:solidFill>
                <a:srgbClr val="FFFFFF"/>
              </a:solidFill>
              <a:effectLst/>
              <a:uLnTx/>
              <a:uFillTx/>
              <a:latin typeface="方正粗雅宋_GBK" panose="02000000000000000000" pitchFamily="2" charset="-122"/>
              <a:ea typeface="方正粗雅宋_GBK" panose="02000000000000000000" pitchFamily="2" charset="-122"/>
              <a:cs typeface="+mn-cs"/>
            </a:endParaRPr>
          </a:p>
        </p:txBody>
      </p:sp>
      <p:sp>
        <p:nvSpPr>
          <p:cNvPr id="35" name="矩形 34">
            <a:extLst>
              <a:ext uri="{FF2B5EF4-FFF2-40B4-BE49-F238E27FC236}">
                <a16:creationId xmlns:a16="http://schemas.microsoft.com/office/drawing/2014/main" id="{254648E4-015B-4695-96B8-1841FD6E260F}"/>
              </a:ext>
            </a:extLst>
          </p:cNvPr>
          <p:cNvSpPr/>
          <p:nvPr/>
        </p:nvSpPr>
        <p:spPr>
          <a:xfrm>
            <a:off x="1784959" y="2027749"/>
            <a:ext cx="9444515" cy="765915"/>
          </a:xfrm>
          <a:prstGeom prst="rect">
            <a:avLst/>
          </a:prstGeom>
        </p:spPr>
        <p:txBody>
          <a:bodyPr wrap="square">
            <a:spAutoFit/>
          </a:bodyPr>
          <a:lstStyle/>
          <a:p>
            <a:pPr lvl="0" algn="just" fontAlgn="base">
              <a:lnSpc>
                <a:spcPct val="120000"/>
              </a:lnSpc>
              <a:spcBef>
                <a:spcPct val="0"/>
              </a:spcBef>
              <a:spcAft>
                <a:spcPct val="0"/>
              </a:spcAft>
              <a:defRPr/>
            </a:pPr>
            <a:r>
              <a:rPr lang="zh-CN" altLang="en-US" sz="2000" b="1" dirty="0"/>
              <a:t>改革开放以来</a:t>
            </a:r>
            <a:r>
              <a:rPr lang="zh-CN" altLang="en-US" dirty="0"/>
              <a:t>，我国民事商事法制建设步伐不断加快，先后制定或修订了一大批民事商事法律，为编纂民法典奠定了基础、积累了经验。（</a:t>
            </a:r>
            <a:r>
              <a:rPr lang="en-US" altLang="zh-CN" dirty="0">
                <a:solidFill>
                  <a:srgbClr val="00B0F0"/>
                </a:solidFill>
              </a:rPr>
              <a:t>54</a:t>
            </a:r>
            <a:r>
              <a:rPr lang="zh-CN" altLang="en-US" dirty="0">
                <a:solidFill>
                  <a:srgbClr val="00B0F0"/>
                </a:solidFill>
              </a:rPr>
              <a:t>宪法颁布之后中央就指示制订民法等</a:t>
            </a:r>
            <a:r>
              <a:rPr lang="zh-CN" altLang="en-US" dirty="0"/>
              <a:t>）</a:t>
            </a:r>
            <a:endParaRPr kumimoji="0" lang="zh-CN" altLang="en-US" sz="1800" b="0" i="0" u="none" strike="noStrike" kern="1200" cap="none" spc="0" normalizeH="0" baseline="0" noProof="0" dirty="0">
              <a:ln>
                <a:noFill/>
              </a:ln>
              <a:solidFill>
                <a:srgbClr val="3D3D3D"/>
              </a:solidFill>
              <a:effectLst/>
              <a:uLnTx/>
              <a:uFillTx/>
              <a:latin typeface="微软雅黑"/>
              <a:ea typeface="微软雅黑"/>
              <a:cs typeface="+mn-cs"/>
            </a:endParaRPr>
          </a:p>
        </p:txBody>
      </p:sp>
    </p:spTree>
    <p:extLst>
      <p:ext uri="{BB962C8B-B14F-4D97-AF65-F5344CB8AC3E}">
        <p14:creationId xmlns:p14="http://schemas.microsoft.com/office/powerpoint/2010/main" val="2489560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0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3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2" presetClass="entr" presetSubtype="8"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left)">
                                      <p:cBhvr>
                                        <p:cTn id="24" dur="500"/>
                                        <p:tgtEl>
                                          <p:spTgt spid="3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wipe(left)">
                                      <p:cBhvr>
                                        <p:cTn id="3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0" grpId="0" animBg="1"/>
      <p:bldP spid="31" grpId="0"/>
      <p:bldP spid="32" grpId="0" animBg="1"/>
      <p:bldP spid="33" grpId="0"/>
      <p:bldP spid="34" grpId="0" animBg="1"/>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民法典的基本概述</a:t>
            </a:r>
          </a:p>
        </p:txBody>
      </p:sp>
      <p:sp>
        <p:nvSpPr>
          <p:cNvPr id="36" name="矩形 35">
            <a:extLst>
              <a:ext uri="{FF2B5EF4-FFF2-40B4-BE49-F238E27FC236}">
                <a16:creationId xmlns:a16="http://schemas.microsoft.com/office/drawing/2014/main" id="{1F2AD38D-187F-45B6-BC22-77CFA4F3F5F9}"/>
              </a:ext>
            </a:extLst>
          </p:cNvPr>
          <p:cNvSpPr/>
          <p:nvPr/>
        </p:nvSpPr>
        <p:spPr>
          <a:xfrm>
            <a:off x="4321768" y="810002"/>
            <a:ext cx="2698175" cy="523220"/>
          </a:xfrm>
          <a:prstGeom prst="rect">
            <a:avLst/>
          </a:prstGeom>
        </p:spPr>
        <p:txBody>
          <a:bodyPr wrap="none">
            <a:spAutoFit/>
          </a:bodyPr>
          <a:lstStyle/>
          <a:p>
            <a:r>
              <a:rPr lang="zh-CN" altLang="en-US" sz="2800" b="1" dirty="0">
                <a:solidFill>
                  <a:schemeClr val="accent6"/>
                </a:solidFill>
              </a:rPr>
              <a:t>民法典编纂遵循</a:t>
            </a:r>
          </a:p>
        </p:txBody>
      </p:sp>
      <p:grpSp>
        <p:nvGrpSpPr>
          <p:cNvPr id="38" name="组合 37">
            <a:extLst>
              <a:ext uri="{FF2B5EF4-FFF2-40B4-BE49-F238E27FC236}">
                <a16:creationId xmlns:a16="http://schemas.microsoft.com/office/drawing/2014/main" id="{124A639C-E6C9-4CF4-857A-0BB5D81E1738}"/>
              </a:ext>
            </a:extLst>
          </p:cNvPr>
          <p:cNvGrpSpPr/>
          <p:nvPr/>
        </p:nvGrpSpPr>
        <p:grpSpPr>
          <a:xfrm>
            <a:off x="804443" y="1717661"/>
            <a:ext cx="3266100" cy="3976675"/>
            <a:chOff x="804443" y="2250279"/>
            <a:chExt cx="3266100" cy="3976675"/>
          </a:xfrm>
        </p:grpSpPr>
        <p:grpSp>
          <p:nvGrpSpPr>
            <p:cNvPr id="39" name="组合 38">
              <a:extLst>
                <a:ext uri="{FF2B5EF4-FFF2-40B4-BE49-F238E27FC236}">
                  <a16:creationId xmlns:a16="http://schemas.microsoft.com/office/drawing/2014/main" id="{229ADAF6-5B88-442B-88D2-548AA073CE80}"/>
                </a:ext>
              </a:extLst>
            </p:cNvPr>
            <p:cNvGrpSpPr/>
            <p:nvPr/>
          </p:nvGrpSpPr>
          <p:grpSpPr>
            <a:xfrm>
              <a:off x="804443" y="2250279"/>
              <a:ext cx="3266100" cy="3976675"/>
              <a:chOff x="804443" y="2250279"/>
              <a:chExt cx="3266100" cy="3976675"/>
            </a:xfrm>
          </p:grpSpPr>
          <p:sp>
            <p:nvSpPr>
              <p:cNvPr id="41" name="矩形 40">
                <a:extLst>
                  <a:ext uri="{FF2B5EF4-FFF2-40B4-BE49-F238E27FC236}">
                    <a16:creationId xmlns:a16="http://schemas.microsoft.com/office/drawing/2014/main" id="{4A18F26E-8C09-4DEE-B32D-BD015A5792EC}"/>
                  </a:ext>
                </a:extLst>
              </p:cNvPr>
              <p:cNvSpPr/>
              <p:nvPr/>
            </p:nvSpPr>
            <p:spPr bwMode="auto">
              <a:xfrm>
                <a:off x="2678138" y="2306471"/>
                <a:ext cx="1279713" cy="2920621"/>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42" name="组合 41">
                <a:extLst>
                  <a:ext uri="{FF2B5EF4-FFF2-40B4-BE49-F238E27FC236}">
                    <a16:creationId xmlns:a16="http://schemas.microsoft.com/office/drawing/2014/main" id="{59D31D64-71ED-4574-9083-BEF9EFAEBE9B}"/>
                  </a:ext>
                </a:extLst>
              </p:cNvPr>
              <p:cNvGrpSpPr/>
              <p:nvPr/>
            </p:nvGrpSpPr>
            <p:grpSpPr>
              <a:xfrm>
                <a:off x="804443" y="2250279"/>
                <a:ext cx="3266100" cy="3976675"/>
                <a:chOff x="7856825" y="2509035"/>
                <a:chExt cx="1280024" cy="1558507"/>
              </a:xfrm>
              <a:solidFill>
                <a:schemeClr val="tx1"/>
              </a:solidFill>
            </p:grpSpPr>
            <p:sp>
              <p:nvSpPr>
                <p:cNvPr id="43" name="Freeform 110">
                  <a:extLst>
                    <a:ext uri="{FF2B5EF4-FFF2-40B4-BE49-F238E27FC236}">
                      <a16:creationId xmlns:a16="http://schemas.microsoft.com/office/drawing/2014/main" id="{5120ECC0-84C7-4939-978B-5A0F44D6DAA7}"/>
                    </a:ext>
                  </a:extLst>
                </p:cNvPr>
                <p:cNvSpPr>
                  <a:spLocks/>
                </p:cNvSpPr>
                <p:nvPr/>
              </p:nvSpPr>
              <p:spPr bwMode="auto">
                <a:xfrm>
                  <a:off x="7856825" y="2762542"/>
                  <a:ext cx="841694" cy="1253799"/>
                </a:xfrm>
                <a:custGeom>
                  <a:avLst/>
                  <a:gdLst>
                    <a:gd name="T0" fmla="*/ 779 w 904"/>
                    <a:gd name="T1" fmla="*/ 173 h 1347"/>
                    <a:gd name="T2" fmla="*/ 811 w 904"/>
                    <a:gd name="T3" fmla="*/ 151 h 1347"/>
                    <a:gd name="T4" fmla="*/ 880 w 904"/>
                    <a:gd name="T5" fmla="*/ 98 h 1347"/>
                    <a:gd name="T6" fmla="*/ 885 w 904"/>
                    <a:gd name="T7" fmla="*/ 24 h 1347"/>
                    <a:gd name="T8" fmla="*/ 811 w 904"/>
                    <a:gd name="T9" fmla="*/ 18 h 1347"/>
                    <a:gd name="T10" fmla="*/ 811 w 904"/>
                    <a:gd name="T11" fmla="*/ 19 h 1347"/>
                    <a:gd name="T12" fmla="*/ 779 w 904"/>
                    <a:gd name="T13" fmla="*/ 45 h 1347"/>
                    <a:gd name="T14" fmla="*/ 469 w 904"/>
                    <a:gd name="T15" fmla="*/ 169 h 1347"/>
                    <a:gd name="T16" fmla="*/ 459 w 904"/>
                    <a:gd name="T17" fmla="*/ 168 h 1347"/>
                    <a:gd name="T18" fmla="*/ 423 w 904"/>
                    <a:gd name="T19" fmla="*/ 168 h 1347"/>
                    <a:gd name="T20" fmla="*/ 206 w 904"/>
                    <a:gd name="T21" fmla="*/ 168 h 1347"/>
                    <a:gd name="T22" fmla="*/ 197 w 904"/>
                    <a:gd name="T23" fmla="*/ 169 h 1347"/>
                    <a:gd name="T24" fmla="*/ 151 w 904"/>
                    <a:gd name="T25" fmla="*/ 177 h 1347"/>
                    <a:gd name="T26" fmla="*/ 49 w 904"/>
                    <a:gd name="T27" fmla="*/ 260 h 1347"/>
                    <a:gd name="T28" fmla="*/ 0 w 904"/>
                    <a:gd name="T29" fmla="*/ 474 h 1347"/>
                    <a:gd name="T30" fmla="*/ 33 w 904"/>
                    <a:gd name="T31" fmla="*/ 736 h 1347"/>
                    <a:gd name="T32" fmla="*/ 84 w 904"/>
                    <a:gd name="T33" fmla="*/ 777 h 1347"/>
                    <a:gd name="T34" fmla="*/ 95 w 904"/>
                    <a:gd name="T35" fmla="*/ 776 h 1347"/>
                    <a:gd name="T36" fmla="*/ 136 w 904"/>
                    <a:gd name="T37" fmla="*/ 713 h 1347"/>
                    <a:gd name="T38" fmla="*/ 105 w 904"/>
                    <a:gd name="T39" fmla="*/ 474 h 1347"/>
                    <a:gd name="T40" fmla="*/ 122 w 904"/>
                    <a:gd name="T41" fmla="*/ 350 h 1347"/>
                    <a:gd name="T42" fmla="*/ 155 w 904"/>
                    <a:gd name="T43" fmla="*/ 294 h 1347"/>
                    <a:gd name="T44" fmla="*/ 155 w 904"/>
                    <a:gd name="T45" fmla="*/ 543 h 1347"/>
                    <a:gd name="T46" fmla="*/ 155 w 904"/>
                    <a:gd name="T47" fmla="*/ 667 h 1347"/>
                    <a:gd name="T48" fmla="*/ 155 w 904"/>
                    <a:gd name="T49" fmla="*/ 1266 h 1347"/>
                    <a:gd name="T50" fmla="*/ 236 w 904"/>
                    <a:gd name="T51" fmla="*/ 1347 h 1347"/>
                    <a:gd name="T52" fmla="*/ 317 w 904"/>
                    <a:gd name="T53" fmla="*/ 1266 h 1347"/>
                    <a:gd name="T54" fmla="*/ 317 w 904"/>
                    <a:gd name="T55" fmla="*/ 718 h 1347"/>
                    <a:gd name="T56" fmla="*/ 347 w 904"/>
                    <a:gd name="T57" fmla="*/ 718 h 1347"/>
                    <a:gd name="T58" fmla="*/ 347 w 904"/>
                    <a:gd name="T59" fmla="*/ 1266 h 1347"/>
                    <a:gd name="T60" fmla="*/ 429 w 904"/>
                    <a:gd name="T61" fmla="*/ 1347 h 1347"/>
                    <a:gd name="T62" fmla="*/ 510 w 904"/>
                    <a:gd name="T63" fmla="*/ 1266 h 1347"/>
                    <a:gd name="T64" fmla="*/ 510 w 904"/>
                    <a:gd name="T65" fmla="*/ 667 h 1347"/>
                    <a:gd name="T66" fmla="*/ 510 w 904"/>
                    <a:gd name="T67" fmla="*/ 543 h 1347"/>
                    <a:gd name="T68" fmla="*/ 510 w 904"/>
                    <a:gd name="T69" fmla="*/ 284 h 1347"/>
                    <a:gd name="T70" fmla="*/ 510 w 904"/>
                    <a:gd name="T71" fmla="*/ 271 h 1347"/>
                    <a:gd name="T72" fmla="*/ 779 w 904"/>
                    <a:gd name="T73" fmla="*/ 173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1347">
                      <a:moveTo>
                        <a:pt x="779" y="173"/>
                      </a:moveTo>
                      <a:cubicBezTo>
                        <a:pt x="789" y="166"/>
                        <a:pt x="800" y="159"/>
                        <a:pt x="811" y="151"/>
                      </a:cubicBezTo>
                      <a:cubicBezTo>
                        <a:pt x="834" y="136"/>
                        <a:pt x="857" y="118"/>
                        <a:pt x="880" y="98"/>
                      </a:cubicBezTo>
                      <a:cubicBezTo>
                        <a:pt x="902" y="79"/>
                        <a:pt x="904" y="46"/>
                        <a:pt x="885" y="24"/>
                      </a:cubicBezTo>
                      <a:cubicBezTo>
                        <a:pt x="866" y="2"/>
                        <a:pt x="833" y="0"/>
                        <a:pt x="811" y="18"/>
                      </a:cubicBezTo>
                      <a:cubicBezTo>
                        <a:pt x="811" y="19"/>
                        <a:pt x="811" y="19"/>
                        <a:pt x="811" y="19"/>
                      </a:cubicBezTo>
                      <a:cubicBezTo>
                        <a:pt x="800" y="28"/>
                        <a:pt x="789" y="37"/>
                        <a:pt x="779" y="45"/>
                      </a:cubicBezTo>
                      <a:cubicBezTo>
                        <a:pt x="627" y="163"/>
                        <a:pt x="494" y="169"/>
                        <a:pt x="469" y="169"/>
                      </a:cubicBezTo>
                      <a:cubicBezTo>
                        <a:pt x="465" y="168"/>
                        <a:pt x="462" y="168"/>
                        <a:pt x="459" y="168"/>
                      </a:cubicBezTo>
                      <a:cubicBezTo>
                        <a:pt x="423" y="168"/>
                        <a:pt x="423" y="168"/>
                        <a:pt x="423" y="168"/>
                      </a:cubicBezTo>
                      <a:cubicBezTo>
                        <a:pt x="206" y="168"/>
                        <a:pt x="206" y="168"/>
                        <a:pt x="206" y="168"/>
                      </a:cubicBezTo>
                      <a:cubicBezTo>
                        <a:pt x="203" y="168"/>
                        <a:pt x="200" y="168"/>
                        <a:pt x="197" y="169"/>
                      </a:cubicBezTo>
                      <a:cubicBezTo>
                        <a:pt x="187" y="169"/>
                        <a:pt x="171" y="170"/>
                        <a:pt x="151" y="177"/>
                      </a:cubicBezTo>
                      <a:cubicBezTo>
                        <a:pt x="119" y="187"/>
                        <a:pt x="78" y="212"/>
                        <a:pt x="49" y="260"/>
                      </a:cubicBezTo>
                      <a:cubicBezTo>
                        <a:pt x="19" y="308"/>
                        <a:pt x="0" y="377"/>
                        <a:pt x="0" y="474"/>
                      </a:cubicBezTo>
                      <a:cubicBezTo>
                        <a:pt x="0" y="544"/>
                        <a:pt x="10" y="630"/>
                        <a:pt x="33" y="736"/>
                      </a:cubicBezTo>
                      <a:cubicBezTo>
                        <a:pt x="38" y="760"/>
                        <a:pt x="60" y="777"/>
                        <a:pt x="84" y="777"/>
                      </a:cubicBezTo>
                      <a:cubicBezTo>
                        <a:pt x="88" y="777"/>
                        <a:pt x="92" y="776"/>
                        <a:pt x="95" y="776"/>
                      </a:cubicBezTo>
                      <a:cubicBezTo>
                        <a:pt x="124" y="769"/>
                        <a:pt x="142" y="741"/>
                        <a:pt x="136" y="713"/>
                      </a:cubicBezTo>
                      <a:cubicBezTo>
                        <a:pt x="114" y="613"/>
                        <a:pt x="105" y="534"/>
                        <a:pt x="105" y="474"/>
                      </a:cubicBezTo>
                      <a:cubicBezTo>
                        <a:pt x="105" y="418"/>
                        <a:pt x="112" y="378"/>
                        <a:pt x="122" y="350"/>
                      </a:cubicBezTo>
                      <a:cubicBezTo>
                        <a:pt x="132" y="321"/>
                        <a:pt x="144" y="304"/>
                        <a:pt x="155" y="294"/>
                      </a:cubicBezTo>
                      <a:cubicBezTo>
                        <a:pt x="155" y="543"/>
                        <a:pt x="155" y="543"/>
                        <a:pt x="155" y="543"/>
                      </a:cubicBezTo>
                      <a:cubicBezTo>
                        <a:pt x="155" y="667"/>
                        <a:pt x="155" y="667"/>
                        <a:pt x="155" y="667"/>
                      </a:cubicBezTo>
                      <a:cubicBezTo>
                        <a:pt x="155" y="1266"/>
                        <a:pt x="155" y="1266"/>
                        <a:pt x="155" y="1266"/>
                      </a:cubicBezTo>
                      <a:cubicBezTo>
                        <a:pt x="155" y="1310"/>
                        <a:pt x="191" y="1347"/>
                        <a:pt x="236" y="1347"/>
                      </a:cubicBezTo>
                      <a:cubicBezTo>
                        <a:pt x="281" y="1347"/>
                        <a:pt x="317" y="1310"/>
                        <a:pt x="317" y="1266"/>
                      </a:cubicBezTo>
                      <a:cubicBezTo>
                        <a:pt x="317" y="718"/>
                        <a:pt x="317" y="718"/>
                        <a:pt x="317" y="718"/>
                      </a:cubicBezTo>
                      <a:cubicBezTo>
                        <a:pt x="347" y="718"/>
                        <a:pt x="347" y="718"/>
                        <a:pt x="347" y="718"/>
                      </a:cubicBezTo>
                      <a:cubicBezTo>
                        <a:pt x="347" y="1266"/>
                        <a:pt x="347" y="1266"/>
                        <a:pt x="347" y="1266"/>
                      </a:cubicBezTo>
                      <a:cubicBezTo>
                        <a:pt x="347" y="1310"/>
                        <a:pt x="384" y="1347"/>
                        <a:pt x="429" y="1347"/>
                      </a:cubicBezTo>
                      <a:cubicBezTo>
                        <a:pt x="473" y="1347"/>
                        <a:pt x="510" y="1310"/>
                        <a:pt x="510" y="1266"/>
                      </a:cubicBezTo>
                      <a:cubicBezTo>
                        <a:pt x="510" y="667"/>
                        <a:pt x="510" y="667"/>
                        <a:pt x="510" y="667"/>
                      </a:cubicBezTo>
                      <a:cubicBezTo>
                        <a:pt x="510" y="543"/>
                        <a:pt x="510" y="543"/>
                        <a:pt x="510" y="543"/>
                      </a:cubicBezTo>
                      <a:cubicBezTo>
                        <a:pt x="510" y="284"/>
                        <a:pt x="510" y="284"/>
                        <a:pt x="510" y="284"/>
                      </a:cubicBezTo>
                      <a:cubicBezTo>
                        <a:pt x="510" y="271"/>
                        <a:pt x="510" y="271"/>
                        <a:pt x="510" y="271"/>
                      </a:cubicBezTo>
                      <a:cubicBezTo>
                        <a:pt x="567" y="265"/>
                        <a:pt x="667" y="243"/>
                        <a:pt x="779" y="17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bg1"/>
                    </a:solidFill>
                  </a:endParaRPr>
                </a:p>
              </p:txBody>
            </p:sp>
            <p:sp>
              <p:nvSpPr>
                <p:cNvPr id="44" name="Freeform 111">
                  <a:extLst>
                    <a:ext uri="{FF2B5EF4-FFF2-40B4-BE49-F238E27FC236}">
                      <a16:creationId xmlns:a16="http://schemas.microsoft.com/office/drawing/2014/main" id="{18909030-350D-41AE-A37D-0E95A9B48318}"/>
                    </a:ext>
                  </a:extLst>
                </p:cNvPr>
                <p:cNvSpPr>
                  <a:spLocks/>
                </p:cNvSpPr>
                <p:nvPr/>
              </p:nvSpPr>
              <p:spPr bwMode="auto">
                <a:xfrm>
                  <a:off x="8006681" y="2588958"/>
                  <a:ext cx="300962" cy="302211"/>
                </a:xfrm>
                <a:custGeom>
                  <a:avLst/>
                  <a:gdLst>
                    <a:gd name="T0" fmla="*/ 196 w 324"/>
                    <a:gd name="T1" fmla="*/ 19 h 324"/>
                    <a:gd name="T2" fmla="*/ 19 w 324"/>
                    <a:gd name="T3" fmla="*/ 129 h 324"/>
                    <a:gd name="T4" fmla="*/ 129 w 324"/>
                    <a:gd name="T5" fmla="*/ 306 h 324"/>
                    <a:gd name="T6" fmla="*/ 306 w 324"/>
                    <a:gd name="T7" fmla="*/ 196 h 324"/>
                    <a:gd name="T8" fmla="*/ 196 w 324"/>
                    <a:gd name="T9" fmla="*/ 19 h 324"/>
                  </a:gdLst>
                  <a:ahLst/>
                  <a:cxnLst>
                    <a:cxn ang="0">
                      <a:pos x="T0" y="T1"/>
                    </a:cxn>
                    <a:cxn ang="0">
                      <a:pos x="T2" y="T3"/>
                    </a:cxn>
                    <a:cxn ang="0">
                      <a:pos x="T4" y="T5"/>
                    </a:cxn>
                    <a:cxn ang="0">
                      <a:pos x="T6" y="T7"/>
                    </a:cxn>
                    <a:cxn ang="0">
                      <a:pos x="T8" y="T9"/>
                    </a:cxn>
                  </a:cxnLst>
                  <a:rect l="0" t="0" r="r" b="b"/>
                  <a:pathLst>
                    <a:path w="324" h="324">
                      <a:moveTo>
                        <a:pt x="196" y="19"/>
                      </a:moveTo>
                      <a:cubicBezTo>
                        <a:pt x="116" y="0"/>
                        <a:pt x="37" y="49"/>
                        <a:pt x="19" y="129"/>
                      </a:cubicBezTo>
                      <a:cubicBezTo>
                        <a:pt x="0" y="208"/>
                        <a:pt x="49" y="288"/>
                        <a:pt x="129" y="306"/>
                      </a:cubicBezTo>
                      <a:cubicBezTo>
                        <a:pt x="208" y="324"/>
                        <a:pt x="287" y="275"/>
                        <a:pt x="306" y="196"/>
                      </a:cubicBezTo>
                      <a:cubicBezTo>
                        <a:pt x="324" y="116"/>
                        <a:pt x="275" y="37"/>
                        <a:pt x="196" y="1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12">
                  <a:extLst>
                    <a:ext uri="{FF2B5EF4-FFF2-40B4-BE49-F238E27FC236}">
                      <a16:creationId xmlns:a16="http://schemas.microsoft.com/office/drawing/2014/main" id="{BC66BEE4-66B9-44FD-9598-DF17B5DFE62B}"/>
                    </a:ext>
                  </a:extLst>
                </p:cNvPr>
                <p:cNvSpPr>
                  <a:spLocks/>
                </p:cNvSpPr>
                <p:nvPr/>
              </p:nvSpPr>
              <p:spPr bwMode="auto">
                <a:xfrm>
                  <a:off x="8562399" y="2509035"/>
                  <a:ext cx="574450" cy="1558507"/>
                </a:xfrm>
                <a:custGeom>
                  <a:avLst/>
                  <a:gdLst>
                    <a:gd name="T0" fmla="*/ 528 w 617"/>
                    <a:gd name="T1" fmla="*/ 1639 h 1675"/>
                    <a:gd name="T2" fmla="*/ 325 w 617"/>
                    <a:gd name="T3" fmla="*/ 1567 h 1675"/>
                    <a:gd name="T4" fmla="*/ 325 w 617"/>
                    <a:gd name="T5" fmla="*/ 1283 h 1675"/>
                    <a:gd name="T6" fmla="*/ 596 w 617"/>
                    <a:gd name="T7" fmla="*/ 1283 h 1675"/>
                    <a:gd name="T8" fmla="*/ 617 w 617"/>
                    <a:gd name="T9" fmla="*/ 1283 h 1675"/>
                    <a:gd name="T10" fmla="*/ 617 w 617"/>
                    <a:gd name="T11" fmla="*/ 1250 h 1675"/>
                    <a:gd name="T12" fmla="*/ 596 w 617"/>
                    <a:gd name="T13" fmla="*/ 1250 h 1675"/>
                    <a:gd name="T14" fmla="*/ 596 w 617"/>
                    <a:gd name="T15" fmla="*/ 33 h 1675"/>
                    <a:gd name="T16" fmla="*/ 617 w 617"/>
                    <a:gd name="T17" fmla="*/ 33 h 1675"/>
                    <a:gd name="T18" fmla="*/ 617 w 617"/>
                    <a:gd name="T19" fmla="*/ 0 h 1675"/>
                    <a:gd name="T20" fmla="*/ 0 w 617"/>
                    <a:gd name="T21" fmla="*/ 0 h 1675"/>
                    <a:gd name="T22" fmla="*/ 0 w 617"/>
                    <a:gd name="T23" fmla="*/ 33 h 1675"/>
                    <a:gd name="T24" fmla="*/ 21 w 617"/>
                    <a:gd name="T25" fmla="*/ 33 h 1675"/>
                    <a:gd name="T26" fmla="*/ 21 w 617"/>
                    <a:gd name="T27" fmla="*/ 302 h 1675"/>
                    <a:gd name="T28" fmla="*/ 44 w 617"/>
                    <a:gd name="T29" fmla="*/ 282 h 1675"/>
                    <a:gd name="T30" fmla="*/ 53 w 617"/>
                    <a:gd name="T31" fmla="*/ 275 h 1675"/>
                    <a:gd name="T32" fmla="*/ 53 w 617"/>
                    <a:gd name="T33" fmla="*/ 33 h 1675"/>
                    <a:gd name="T34" fmla="*/ 563 w 617"/>
                    <a:gd name="T35" fmla="*/ 33 h 1675"/>
                    <a:gd name="T36" fmla="*/ 563 w 617"/>
                    <a:gd name="T37" fmla="*/ 1250 h 1675"/>
                    <a:gd name="T38" fmla="*/ 53 w 617"/>
                    <a:gd name="T39" fmla="*/ 1250 h 1675"/>
                    <a:gd name="T40" fmla="*/ 53 w 617"/>
                    <a:gd name="T41" fmla="*/ 440 h 1675"/>
                    <a:gd name="T42" fmla="*/ 21 w 617"/>
                    <a:gd name="T43" fmla="*/ 462 h 1675"/>
                    <a:gd name="T44" fmla="*/ 21 w 617"/>
                    <a:gd name="T45" fmla="*/ 1250 h 1675"/>
                    <a:gd name="T46" fmla="*/ 0 w 617"/>
                    <a:gd name="T47" fmla="*/ 1250 h 1675"/>
                    <a:gd name="T48" fmla="*/ 0 w 617"/>
                    <a:gd name="T49" fmla="*/ 1283 h 1675"/>
                    <a:gd name="T50" fmla="*/ 21 w 617"/>
                    <a:gd name="T51" fmla="*/ 1283 h 1675"/>
                    <a:gd name="T52" fmla="*/ 292 w 617"/>
                    <a:gd name="T53" fmla="*/ 1283 h 1675"/>
                    <a:gd name="T54" fmla="*/ 292 w 617"/>
                    <a:gd name="T55" fmla="*/ 1567 h 1675"/>
                    <a:gd name="T56" fmla="*/ 89 w 617"/>
                    <a:gd name="T57" fmla="*/ 1639 h 1675"/>
                    <a:gd name="T58" fmla="*/ 308 w 617"/>
                    <a:gd name="T59" fmla="*/ 1675 h 1675"/>
                    <a:gd name="T60" fmla="*/ 528 w 617"/>
                    <a:gd name="T61" fmla="*/ 1639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7" h="1675">
                      <a:moveTo>
                        <a:pt x="528" y="1639"/>
                      </a:moveTo>
                      <a:cubicBezTo>
                        <a:pt x="528" y="1610"/>
                        <a:pt x="438" y="1570"/>
                        <a:pt x="325" y="1567"/>
                      </a:cubicBezTo>
                      <a:cubicBezTo>
                        <a:pt x="325" y="1283"/>
                        <a:pt x="325" y="1283"/>
                        <a:pt x="325" y="1283"/>
                      </a:cubicBezTo>
                      <a:cubicBezTo>
                        <a:pt x="596" y="1283"/>
                        <a:pt x="596" y="1283"/>
                        <a:pt x="596" y="1283"/>
                      </a:cubicBezTo>
                      <a:cubicBezTo>
                        <a:pt x="617" y="1283"/>
                        <a:pt x="617" y="1283"/>
                        <a:pt x="617" y="1283"/>
                      </a:cubicBezTo>
                      <a:cubicBezTo>
                        <a:pt x="617" y="1250"/>
                        <a:pt x="617" y="1250"/>
                        <a:pt x="617" y="1250"/>
                      </a:cubicBezTo>
                      <a:cubicBezTo>
                        <a:pt x="596" y="1250"/>
                        <a:pt x="596" y="1250"/>
                        <a:pt x="596" y="1250"/>
                      </a:cubicBezTo>
                      <a:cubicBezTo>
                        <a:pt x="596" y="33"/>
                        <a:pt x="596" y="33"/>
                        <a:pt x="596" y="33"/>
                      </a:cubicBezTo>
                      <a:cubicBezTo>
                        <a:pt x="617" y="33"/>
                        <a:pt x="617" y="33"/>
                        <a:pt x="617" y="33"/>
                      </a:cubicBezTo>
                      <a:cubicBezTo>
                        <a:pt x="617" y="0"/>
                        <a:pt x="617" y="0"/>
                        <a:pt x="617" y="0"/>
                      </a:cubicBezTo>
                      <a:cubicBezTo>
                        <a:pt x="0" y="0"/>
                        <a:pt x="0" y="0"/>
                        <a:pt x="0" y="0"/>
                      </a:cubicBezTo>
                      <a:cubicBezTo>
                        <a:pt x="0" y="33"/>
                        <a:pt x="0" y="33"/>
                        <a:pt x="0" y="33"/>
                      </a:cubicBezTo>
                      <a:cubicBezTo>
                        <a:pt x="21" y="33"/>
                        <a:pt x="21" y="33"/>
                        <a:pt x="21" y="33"/>
                      </a:cubicBezTo>
                      <a:cubicBezTo>
                        <a:pt x="21" y="302"/>
                        <a:pt x="21" y="302"/>
                        <a:pt x="21" y="302"/>
                      </a:cubicBezTo>
                      <a:cubicBezTo>
                        <a:pt x="28" y="295"/>
                        <a:pt x="36" y="289"/>
                        <a:pt x="44" y="282"/>
                      </a:cubicBezTo>
                      <a:cubicBezTo>
                        <a:pt x="47" y="280"/>
                        <a:pt x="50" y="277"/>
                        <a:pt x="53" y="275"/>
                      </a:cubicBezTo>
                      <a:cubicBezTo>
                        <a:pt x="53" y="33"/>
                        <a:pt x="53" y="33"/>
                        <a:pt x="53" y="33"/>
                      </a:cubicBezTo>
                      <a:cubicBezTo>
                        <a:pt x="563" y="33"/>
                        <a:pt x="563" y="33"/>
                        <a:pt x="563" y="33"/>
                      </a:cubicBezTo>
                      <a:cubicBezTo>
                        <a:pt x="563" y="1250"/>
                        <a:pt x="563" y="1250"/>
                        <a:pt x="563" y="1250"/>
                      </a:cubicBezTo>
                      <a:cubicBezTo>
                        <a:pt x="53" y="1250"/>
                        <a:pt x="53" y="1250"/>
                        <a:pt x="53" y="1250"/>
                      </a:cubicBezTo>
                      <a:cubicBezTo>
                        <a:pt x="53" y="440"/>
                        <a:pt x="53" y="440"/>
                        <a:pt x="53" y="440"/>
                      </a:cubicBezTo>
                      <a:cubicBezTo>
                        <a:pt x="42" y="448"/>
                        <a:pt x="31" y="455"/>
                        <a:pt x="21" y="462"/>
                      </a:cubicBezTo>
                      <a:cubicBezTo>
                        <a:pt x="21" y="1250"/>
                        <a:pt x="21" y="1250"/>
                        <a:pt x="21" y="1250"/>
                      </a:cubicBezTo>
                      <a:cubicBezTo>
                        <a:pt x="0" y="1250"/>
                        <a:pt x="0" y="1250"/>
                        <a:pt x="0" y="1250"/>
                      </a:cubicBezTo>
                      <a:cubicBezTo>
                        <a:pt x="0" y="1283"/>
                        <a:pt x="0" y="1283"/>
                        <a:pt x="0" y="1283"/>
                      </a:cubicBezTo>
                      <a:cubicBezTo>
                        <a:pt x="21" y="1283"/>
                        <a:pt x="21" y="1283"/>
                        <a:pt x="21" y="1283"/>
                      </a:cubicBezTo>
                      <a:cubicBezTo>
                        <a:pt x="292" y="1283"/>
                        <a:pt x="292" y="1283"/>
                        <a:pt x="292" y="1283"/>
                      </a:cubicBezTo>
                      <a:cubicBezTo>
                        <a:pt x="292" y="1567"/>
                        <a:pt x="292" y="1567"/>
                        <a:pt x="292" y="1567"/>
                      </a:cubicBezTo>
                      <a:cubicBezTo>
                        <a:pt x="178" y="1570"/>
                        <a:pt x="89" y="1610"/>
                        <a:pt x="89" y="1639"/>
                      </a:cubicBezTo>
                      <a:cubicBezTo>
                        <a:pt x="89" y="1669"/>
                        <a:pt x="187" y="1675"/>
                        <a:pt x="308" y="1675"/>
                      </a:cubicBezTo>
                      <a:cubicBezTo>
                        <a:pt x="430" y="1675"/>
                        <a:pt x="528" y="1669"/>
                        <a:pt x="528" y="16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p>
              </p:txBody>
            </p:sp>
          </p:grpSp>
        </p:grpSp>
        <p:sp>
          <p:nvSpPr>
            <p:cNvPr id="40" name="文本框 39">
              <a:extLst>
                <a:ext uri="{FF2B5EF4-FFF2-40B4-BE49-F238E27FC236}">
                  <a16:creationId xmlns:a16="http://schemas.microsoft.com/office/drawing/2014/main" id="{080BBAE1-5465-43FC-B536-4D378302BD06}"/>
                </a:ext>
              </a:extLst>
            </p:cNvPr>
            <p:cNvSpPr txBox="1"/>
            <p:nvPr/>
          </p:nvSpPr>
          <p:spPr>
            <a:xfrm>
              <a:off x="2984847" y="2590042"/>
              <a:ext cx="615553" cy="2246769"/>
            </a:xfrm>
            <a:prstGeom prst="rect">
              <a:avLst/>
            </a:prstGeom>
            <a:noFill/>
          </p:spPr>
          <p:txBody>
            <a:bodyPr vert="eaVert" wrap="none" rtlCol="0">
              <a:spAutoFit/>
            </a:bodyPr>
            <a:lstStyle/>
            <a:p>
              <a:r>
                <a:rPr lang="zh-CN" altLang="en-US" sz="2800" b="1">
                  <a:solidFill>
                    <a:schemeClr val="accent1"/>
                  </a:solidFill>
                  <a:latin typeface="+mj-ea"/>
                  <a:ea typeface="+mj-ea"/>
                </a:rPr>
                <a:t>五条工作原则</a:t>
              </a:r>
            </a:p>
          </p:txBody>
        </p:sp>
      </p:grpSp>
      <p:sp>
        <p:nvSpPr>
          <p:cNvPr id="46" name="矩形 45">
            <a:extLst>
              <a:ext uri="{FF2B5EF4-FFF2-40B4-BE49-F238E27FC236}">
                <a16:creationId xmlns:a16="http://schemas.microsoft.com/office/drawing/2014/main" id="{0559C451-5613-46B7-91E6-9757D186CB02}"/>
              </a:ext>
            </a:extLst>
          </p:cNvPr>
          <p:cNvSpPr/>
          <p:nvPr/>
        </p:nvSpPr>
        <p:spPr>
          <a:xfrm>
            <a:off x="5546541" y="1350859"/>
            <a:ext cx="5986647" cy="1141466"/>
          </a:xfrm>
          <a:prstGeom prst="rect">
            <a:avLst/>
          </a:prstGeom>
        </p:spPr>
        <p:txBody>
          <a:bodyPr wrap="square">
            <a:spAutoFit/>
          </a:bodyPr>
          <a:lstStyle/>
          <a:p>
            <a:pPr algn="just">
              <a:lnSpc>
                <a:spcPct val="120000"/>
              </a:lnSpc>
              <a:spcAft>
                <a:spcPts val="1000"/>
              </a:spcAft>
            </a:pPr>
            <a:r>
              <a:rPr lang="zh-CN" altLang="en-US" sz="1600" b="1" kern="0" dirty="0">
                <a:latin typeface="仿宋_GB2312" panose="02010609030101010101" pitchFamily="49" charset="-122"/>
                <a:ea typeface="微软雅黑" panose="020B0503020204020204" pitchFamily="34" charset="-122"/>
              </a:rPr>
              <a:t>是坚持正确政治方向</a:t>
            </a:r>
            <a:r>
              <a:rPr lang="zh-CN" altLang="en-US" sz="1600" kern="0" dirty="0">
                <a:latin typeface="仿宋_GB2312" panose="02010609030101010101" pitchFamily="49" charset="-122"/>
                <a:ea typeface="微软雅黑" panose="020B0503020204020204" pitchFamily="34" charset="-122"/>
              </a:rPr>
              <a:t>，</a:t>
            </a:r>
            <a:r>
              <a:rPr lang="zh-CN" altLang="en-US" sz="1400" kern="0" dirty="0">
                <a:latin typeface="仿宋_GB2312" panose="02010609030101010101" pitchFamily="49" charset="-122"/>
                <a:ea typeface="微软雅黑" panose="020B0503020204020204" pitchFamily="34" charset="-122"/>
              </a:rPr>
              <a:t>全面</a:t>
            </a:r>
            <a:r>
              <a:rPr lang="zh-CN" altLang="en-US" sz="1400" kern="0">
                <a:latin typeface="仿宋_GB2312" panose="02010609030101010101" pitchFamily="49" charset="-122"/>
                <a:ea typeface="微软雅黑" panose="020B0503020204020204" pitchFamily="34" charset="-122"/>
              </a:rPr>
              <a:t>贯彻习总书记</a:t>
            </a:r>
            <a:r>
              <a:rPr lang="zh-CN" altLang="en-US" sz="1400" kern="0" dirty="0">
                <a:latin typeface="仿宋_GB2312" panose="02010609030101010101" pitchFamily="49" charset="-122"/>
                <a:ea typeface="微软雅黑" panose="020B0503020204020204" pitchFamily="34" charset="-122"/>
              </a:rPr>
              <a:t>全面依法治国新理念新思想新战略，坚决贯彻党中央的决策部署，坚持服务党和国家工作大局，充分发挥民法典在坚持和完善中国特色社会主义制度、推进国家治理体系和治理能力现代化中的重要作用。</a:t>
            </a:r>
            <a:endParaRPr lang="zh-CN" altLang="zh-CN" sz="1400" kern="0" dirty="0">
              <a:latin typeface="仿宋_GB2312" panose="02010609030101010101" pitchFamily="49" charset="-122"/>
              <a:ea typeface="微软雅黑" panose="020B0503020204020204" pitchFamily="34" charset="-122"/>
            </a:endParaRPr>
          </a:p>
        </p:txBody>
      </p:sp>
      <p:sp>
        <p:nvSpPr>
          <p:cNvPr id="47" name="箭头: 五边形 46">
            <a:extLst>
              <a:ext uri="{FF2B5EF4-FFF2-40B4-BE49-F238E27FC236}">
                <a16:creationId xmlns:a16="http://schemas.microsoft.com/office/drawing/2014/main" id="{61301D4A-67B0-4452-815F-ABA78E9E34D0}"/>
              </a:ext>
            </a:extLst>
          </p:cNvPr>
          <p:cNvSpPr/>
          <p:nvPr/>
        </p:nvSpPr>
        <p:spPr bwMode="auto">
          <a:xfrm>
            <a:off x="4522587" y="1439001"/>
            <a:ext cx="928048" cy="496505"/>
          </a:xfrm>
          <a:prstGeom prst="homePlate">
            <a:avLst>
              <a:gd name="adj" fmla="val 14948"/>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a:solidFill>
                  <a:schemeClr val="bg1"/>
                </a:solidFill>
                <a:latin typeface="+mj-ea"/>
                <a:ea typeface="+mj-ea"/>
                <a:cs typeface="+mn-ea"/>
              </a:rPr>
              <a:t>原则一</a:t>
            </a:r>
          </a:p>
        </p:txBody>
      </p:sp>
      <p:sp>
        <p:nvSpPr>
          <p:cNvPr id="48" name="矩形 47">
            <a:extLst>
              <a:ext uri="{FF2B5EF4-FFF2-40B4-BE49-F238E27FC236}">
                <a16:creationId xmlns:a16="http://schemas.microsoft.com/office/drawing/2014/main" id="{E0FD4899-C24E-4CB9-8BAB-32D310DF62C7}"/>
              </a:ext>
            </a:extLst>
          </p:cNvPr>
          <p:cNvSpPr/>
          <p:nvPr/>
        </p:nvSpPr>
        <p:spPr>
          <a:xfrm>
            <a:off x="5546541" y="2492325"/>
            <a:ext cx="5986647" cy="1141466"/>
          </a:xfrm>
          <a:prstGeom prst="rect">
            <a:avLst/>
          </a:prstGeom>
        </p:spPr>
        <p:txBody>
          <a:bodyPr wrap="square">
            <a:spAutoFit/>
          </a:bodyPr>
          <a:lstStyle/>
          <a:p>
            <a:pPr algn="just">
              <a:lnSpc>
                <a:spcPct val="120000"/>
              </a:lnSpc>
              <a:spcAft>
                <a:spcPts val="1000"/>
              </a:spcAft>
            </a:pPr>
            <a:r>
              <a:rPr lang="zh-CN" altLang="en-US" sz="1600" b="1" kern="0" dirty="0">
                <a:solidFill>
                  <a:schemeClr val="accent6"/>
                </a:solidFill>
                <a:latin typeface="仿宋_GB2312" panose="02010609030101010101" pitchFamily="49" charset="-122"/>
                <a:ea typeface="微软雅黑" panose="020B0503020204020204" pitchFamily="34" charset="-122"/>
              </a:rPr>
              <a:t>是坚持以人民为中心，</a:t>
            </a:r>
            <a:r>
              <a:rPr lang="zh-CN" altLang="en-US" sz="1400" kern="0" dirty="0">
                <a:latin typeface="仿宋_GB2312" panose="02010609030101010101" pitchFamily="49" charset="-122"/>
                <a:ea typeface="微软雅黑" panose="020B0503020204020204" pitchFamily="34" charset="-122"/>
              </a:rPr>
              <a:t>以保护民事权利为出发点和落脚点，切实回应人民的法治需求，更好地满足人民日益增长的美好生活需要，充分实现好、维护好、发展好最广大人民的根本利益，使民法典成为新时代保护人民民事权利的好法典。</a:t>
            </a:r>
            <a:endParaRPr lang="zh-CN" altLang="zh-CN" sz="1400" kern="0" dirty="0">
              <a:latin typeface="仿宋_GB2312" panose="02010609030101010101" pitchFamily="49" charset="-122"/>
              <a:ea typeface="微软雅黑" panose="020B0503020204020204" pitchFamily="34" charset="-122"/>
            </a:endParaRPr>
          </a:p>
        </p:txBody>
      </p:sp>
      <p:sp>
        <p:nvSpPr>
          <p:cNvPr id="49" name="箭头: 五边形 48">
            <a:extLst>
              <a:ext uri="{FF2B5EF4-FFF2-40B4-BE49-F238E27FC236}">
                <a16:creationId xmlns:a16="http://schemas.microsoft.com/office/drawing/2014/main" id="{4E9A7A95-E9A1-4CCD-9C99-B65D129CE918}"/>
              </a:ext>
            </a:extLst>
          </p:cNvPr>
          <p:cNvSpPr/>
          <p:nvPr/>
        </p:nvSpPr>
        <p:spPr bwMode="auto">
          <a:xfrm>
            <a:off x="4522587" y="2580467"/>
            <a:ext cx="928048" cy="496505"/>
          </a:xfrm>
          <a:prstGeom prst="homePlate">
            <a:avLst>
              <a:gd name="adj" fmla="val 14948"/>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原则二</a:t>
            </a:r>
          </a:p>
        </p:txBody>
      </p:sp>
      <p:sp>
        <p:nvSpPr>
          <p:cNvPr id="50" name="矩形 49">
            <a:extLst>
              <a:ext uri="{FF2B5EF4-FFF2-40B4-BE49-F238E27FC236}">
                <a16:creationId xmlns:a16="http://schemas.microsoft.com/office/drawing/2014/main" id="{0B72CB2E-CBB8-41EC-AF35-1867B6767542}"/>
              </a:ext>
            </a:extLst>
          </p:cNvPr>
          <p:cNvSpPr/>
          <p:nvPr/>
        </p:nvSpPr>
        <p:spPr>
          <a:xfrm>
            <a:off x="5546541" y="3561061"/>
            <a:ext cx="5986647" cy="1141466"/>
          </a:xfrm>
          <a:prstGeom prst="rect">
            <a:avLst/>
          </a:prstGeom>
        </p:spPr>
        <p:txBody>
          <a:bodyPr wrap="square">
            <a:spAutoFit/>
          </a:bodyPr>
          <a:lstStyle/>
          <a:p>
            <a:pPr algn="just">
              <a:lnSpc>
                <a:spcPct val="120000"/>
              </a:lnSpc>
              <a:spcAft>
                <a:spcPts val="1000"/>
              </a:spcAft>
            </a:pPr>
            <a:r>
              <a:rPr lang="zh-CN" altLang="en-US" sz="1600" b="1" kern="0" dirty="0">
                <a:solidFill>
                  <a:schemeClr val="accent6"/>
                </a:solidFill>
                <a:latin typeface="仿宋_GB2312" panose="02010609030101010101" pitchFamily="49" charset="-122"/>
                <a:ea typeface="微软雅黑" panose="020B0503020204020204" pitchFamily="34" charset="-122"/>
              </a:rPr>
              <a:t>是坚持立足国情和实际</a:t>
            </a:r>
            <a:r>
              <a:rPr lang="zh-CN" altLang="en-US" sz="1600" kern="0" dirty="0">
                <a:solidFill>
                  <a:schemeClr val="accent6"/>
                </a:solidFill>
                <a:latin typeface="仿宋_GB2312" panose="02010609030101010101" pitchFamily="49" charset="-122"/>
                <a:ea typeface="微软雅黑" panose="020B0503020204020204" pitchFamily="34" charset="-122"/>
              </a:rPr>
              <a:t>，</a:t>
            </a:r>
            <a:r>
              <a:rPr lang="zh-CN" altLang="en-US" sz="1400" kern="0" dirty="0">
                <a:latin typeface="仿宋_GB2312" panose="02010609030101010101" pitchFamily="49" charset="-122"/>
                <a:ea typeface="微软雅黑" panose="020B0503020204020204" pitchFamily="34" charset="-122"/>
              </a:rPr>
              <a:t>全面总结我国改革开放</a:t>
            </a:r>
            <a:r>
              <a:rPr lang="en-US" altLang="zh-CN" sz="1400" kern="0" dirty="0">
                <a:latin typeface="仿宋_GB2312" panose="02010609030101010101" pitchFamily="49" charset="-122"/>
                <a:ea typeface="微软雅黑" panose="020B0503020204020204" pitchFamily="34" charset="-122"/>
              </a:rPr>
              <a:t>40</a:t>
            </a:r>
            <a:r>
              <a:rPr lang="zh-CN" altLang="en-US" sz="1400" kern="0" dirty="0">
                <a:latin typeface="仿宋_GB2312" panose="02010609030101010101" pitchFamily="49" charset="-122"/>
                <a:ea typeface="微软雅黑" panose="020B0503020204020204" pitchFamily="34" charset="-122"/>
              </a:rPr>
              <a:t>多年来民事立法和实践经验，以法典化方式巩固、确认和发展民事法治建设成果，以实践需求指引立法方向，提高民事法律制度的针对性、有效性、适应性，发挥法治的引领、规范、保障作用。</a:t>
            </a:r>
            <a:endParaRPr lang="zh-CN" altLang="zh-CN" sz="1400" kern="0" dirty="0">
              <a:latin typeface="仿宋_GB2312" panose="02010609030101010101" pitchFamily="49" charset="-122"/>
              <a:ea typeface="微软雅黑" panose="020B0503020204020204" pitchFamily="34" charset="-122"/>
            </a:endParaRPr>
          </a:p>
        </p:txBody>
      </p:sp>
      <p:sp>
        <p:nvSpPr>
          <p:cNvPr id="51" name="箭头: 五边形 50">
            <a:extLst>
              <a:ext uri="{FF2B5EF4-FFF2-40B4-BE49-F238E27FC236}">
                <a16:creationId xmlns:a16="http://schemas.microsoft.com/office/drawing/2014/main" id="{D62A8152-11A0-421E-A755-D79BA1490299}"/>
              </a:ext>
            </a:extLst>
          </p:cNvPr>
          <p:cNvSpPr/>
          <p:nvPr/>
        </p:nvSpPr>
        <p:spPr bwMode="auto">
          <a:xfrm>
            <a:off x="4522587" y="3649203"/>
            <a:ext cx="928048" cy="496505"/>
          </a:xfrm>
          <a:prstGeom prst="homePlate">
            <a:avLst>
              <a:gd name="adj" fmla="val 14948"/>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原则三</a:t>
            </a:r>
          </a:p>
        </p:txBody>
      </p:sp>
      <p:sp>
        <p:nvSpPr>
          <p:cNvPr id="52" name="矩形 51">
            <a:extLst>
              <a:ext uri="{FF2B5EF4-FFF2-40B4-BE49-F238E27FC236}">
                <a16:creationId xmlns:a16="http://schemas.microsoft.com/office/drawing/2014/main" id="{58371E6E-9690-4E09-83A3-88D0B026E825}"/>
              </a:ext>
            </a:extLst>
          </p:cNvPr>
          <p:cNvSpPr/>
          <p:nvPr/>
        </p:nvSpPr>
        <p:spPr>
          <a:xfrm>
            <a:off x="5546541" y="4652559"/>
            <a:ext cx="5986647" cy="882934"/>
          </a:xfrm>
          <a:prstGeom prst="rect">
            <a:avLst/>
          </a:prstGeom>
        </p:spPr>
        <p:txBody>
          <a:bodyPr wrap="square">
            <a:spAutoFit/>
          </a:bodyPr>
          <a:lstStyle/>
          <a:p>
            <a:pPr algn="just">
              <a:lnSpc>
                <a:spcPct val="120000"/>
              </a:lnSpc>
              <a:spcAft>
                <a:spcPts val="1000"/>
              </a:spcAft>
            </a:pPr>
            <a:r>
              <a:rPr lang="zh-CN" altLang="en-US" sz="1600" b="1" dirty="0"/>
              <a:t>是坚持依法治国与以德治国相结合</a:t>
            </a:r>
            <a:r>
              <a:rPr lang="zh-CN" altLang="en-US" sz="1600" dirty="0"/>
              <a:t>，</a:t>
            </a:r>
            <a:r>
              <a:rPr lang="zh-CN" altLang="en-US" sz="1400" dirty="0"/>
              <a:t>注重将社会主义核心价值观融入民事法律规范，大力弘扬传统美德和社会公德，强化规则意识，倡导契约精神，维护公序良俗。</a:t>
            </a:r>
            <a:endParaRPr lang="zh-CN" altLang="zh-CN" sz="1400" kern="0" dirty="0">
              <a:latin typeface="仿宋_GB2312" panose="02010609030101010101" pitchFamily="49" charset="-122"/>
              <a:ea typeface="微软雅黑" panose="020B0503020204020204" pitchFamily="34" charset="-122"/>
            </a:endParaRPr>
          </a:p>
        </p:txBody>
      </p:sp>
      <p:sp>
        <p:nvSpPr>
          <p:cNvPr id="53" name="箭头: 五边形 52">
            <a:extLst>
              <a:ext uri="{FF2B5EF4-FFF2-40B4-BE49-F238E27FC236}">
                <a16:creationId xmlns:a16="http://schemas.microsoft.com/office/drawing/2014/main" id="{99ED11EC-3977-4B0B-920E-252D58028097}"/>
              </a:ext>
            </a:extLst>
          </p:cNvPr>
          <p:cNvSpPr/>
          <p:nvPr/>
        </p:nvSpPr>
        <p:spPr bwMode="auto">
          <a:xfrm>
            <a:off x="4522587" y="4740701"/>
            <a:ext cx="928048" cy="496505"/>
          </a:xfrm>
          <a:prstGeom prst="homePlate">
            <a:avLst>
              <a:gd name="adj" fmla="val 14948"/>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原则四</a:t>
            </a:r>
          </a:p>
        </p:txBody>
      </p:sp>
      <p:sp>
        <p:nvSpPr>
          <p:cNvPr id="55" name="矩形 54">
            <a:extLst>
              <a:ext uri="{FF2B5EF4-FFF2-40B4-BE49-F238E27FC236}">
                <a16:creationId xmlns:a16="http://schemas.microsoft.com/office/drawing/2014/main" id="{C60E14B9-54E0-47DE-9A38-888F9D141D95}"/>
              </a:ext>
            </a:extLst>
          </p:cNvPr>
          <p:cNvSpPr/>
          <p:nvPr/>
        </p:nvSpPr>
        <p:spPr>
          <a:xfrm>
            <a:off x="5546541" y="5563692"/>
            <a:ext cx="5986647" cy="1141466"/>
          </a:xfrm>
          <a:prstGeom prst="rect">
            <a:avLst/>
          </a:prstGeom>
        </p:spPr>
        <p:txBody>
          <a:bodyPr wrap="square">
            <a:spAutoFit/>
          </a:bodyPr>
          <a:lstStyle/>
          <a:p>
            <a:pPr algn="just">
              <a:lnSpc>
                <a:spcPct val="120000"/>
              </a:lnSpc>
              <a:spcAft>
                <a:spcPts val="1000"/>
              </a:spcAft>
            </a:pPr>
            <a:r>
              <a:rPr lang="zh-CN" altLang="en-US" sz="1600" b="1" dirty="0"/>
              <a:t>是坚持科学立法、民主立法、依法立法，</a:t>
            </a:r>
            <a:r>
              <a:rPr lang="zh-CN" altLang="en-US" sz="1400" dirty="0"/>
              <a:t>不断增强民事法律规范的系统性、完整性，既保持民事法律制度的连续性、稳定性，又保持适度的前瞻性、开放性，同时处理好、衔接好法典化民事法律制度下各类规范之间的关系。</a:t>
            </a:r>
            <a:endParaRPr lang="zh-CN" altLang="zh-CN" sz="1400" kern="0" dirty="0">
              <a:latin typeface="仿宋_GB2312" panose="02010609030101010101" pitchFamily="49" charset="-122"/>
              <a:ea typeface="微软雅黑" panose="020B0503020204020204" pitchFamily="34" charset="-122"/>
            </a:endParaRPr>
          </a:p>
        </p:txBody>
      </p:sp>
      <p:sp>
        <p:nvSpPr>
          <p:cNvPr id="56" name="箭头: 五边形 55">
            <a:extLst>
              <a:ext uri="{FF2B5EF4-FFF2-40B4-BE49-F238E27FC236}">
                <a16:creationId xmlns:a16="http://schemas.microsoft.com/office/drawing/2014/main" id="{EAD96A5F-5C93-4AF0-BDCE-007959BFD538}"/>
              </a:ext>
            </a:extLst>
          </p:cNvPr>
          <p:cNvSpPr/>
          <p:nvPr/>
        </p:nvSpPr>
        <p:spPr bwMode="auto">
          <a:xfrm>
            <a:off x="4522587" y="5651834"/>
            <a:ext cx="928048" cy="496505"/>
          </a:xfrm>
          <a:prstGeom prst="homePlate">
            <a:avLst>
              <a:gd name="adj" fmla="val 14948"/>
            </a:avLst>
          </a:prstGeom>
          <a:solidFill>
            <a:schemeClr val="accent2"/>
          </a:solidFill>
          <a:ln w="12700" cap="flat">
            <a:solidFill>
              <a:schemeClr val="bg2"/>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dirty="0">
                <a:solidFill>
                  <a:schemeClr val="bg1"/>
                </a:solidFill>
                <a:latin typeface="+mj-ea"/>
                <a:ea typeface="+mj-ea"/>
                <a:cs typeface="+mn-ea"/>
              </a:rPr>
              <a:t>原则五</a:t>
            </a:r>
          </a:p>
        </p:txBody>
      </p:sp>
    </p:spTree>
    <p:extLst>
      <p:ext uri="{BB962C8B-B14F-4D97-AF65-F5344CB8AC3E}">
        <p14:creationId xmlns:p14="http://schemas.microsoft.com/office/powerpoint/2010/main" val="35086459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ppt_x</p:attrName>
                                        </p:attrNameLst>
                                      </p:cBhvr>
                                      <p:tavLst>
                                        <p:tav tm="0">
                                          <p:val>
                                            <p:strVal val="#ppt_x"/>
                                          </p:val>
                                        </p:tav>
                                        <p:tav tm="100000">
                                          <p:val>
                                            <p:strVal val="#ppt_x"/>
                                          </p:val>
                                        </p:tav>
                                      </p:tavLst>
                                    </p:anim>
                                    <p:anim calcmode="lin" valueType="num">
                                      <p:cBhvr>
                                        <p:cTn id="9" dur="5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additive="base">
                                        <p:cTn id="13" dur="400"/>
                                        <p:tgtEl>
                                          <p:spTgt spid="47"/>
                                        </p:tgtEl>
                                        <p:attrNameLst>
                                          <p:attrName>ppt_x</p:attrName>
                                        </p:attrNameLst>
                                      </p:cBhvr>
                                      <p:tavLst>
                                        <p:tav tm="0">
                                          <p:val>
                                            <p:strVal val="#ppt_x-#ppt_w*1.125000"/>
                                          </p:val>
                                        </p:tav>
                                        <p:tav tm="100000">
                                          <p:val>
                                            <p:strVal val="#ppt_x"/>
                                          </p:val>
                                        </p:tav>
                                      </p:tavLst>
                                    </p:anim>
                                    <p:animEffect transition="in" filter="wipe(right)">
                                      <p:cBhvr>
                                        <p:cTn id="14" dur="400"/>
                                        <p:tgtEl>
                                          <p:spTgt spid="47"/>
                                        </p:tgtEl>
                                      </p:cBhvr>
                                    </p:animEffect>
                                  </p:childTnLst>
                                </p:cTn>
                              </p:par>
                            </p:childTnLst>
                          </p:cTn>
                        </p:par>
                        <p:par>
                          <p:cTn id="15" fill="hold">
                            <p:stCondLst>
                              <p:cond delay="900"/>
                            </p:stCondLst>
                            <p:childTnLst>
                              <p:par>
                                <p:cTn id="16" presetID="22" presetClass="entr" presetSubtype="8" fill="hold" grpId="0"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wipe(left)">
                                      <p:cBhvr>
                                        <p:cTn id="18" dur="500"/>
                                        <p:tgtEl>
                                          <p:spTgt spid="46"/>
                                        </p:tgtEl>
                                      </p:cBhvr>
                                    </p:animEffect>
                                  </p:childTnLst>
                                </p:cTn>
                              </p:par>
                            </p:childTnLst>
                          </p:cTn>
                        </p:par>
                        <p:par>
                          <p:cTn id="19" fill="hold">
                            <p:stCondLst>
                              <p:cond delay="1400"/>
                            </p:stCondLst>
                            <p:childTnLst>
                              <p:par>
                                <p:cTn id="20" presetID="12" presetClass="entr" presetSubtype="8"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400"/>
                                        <p:tgtEl>
                                          <p:spTgt spid="49"/>
                                        </p:tgtEl>
                                        <p:attrNameLst>
                                          <p:attrName>ppt_x</p:attrName>
                                        </p:attrNameLst>
                                      </p:cBhvr>
                                      <p:tavLst>
                                        <p:tav tm="0">
                                          <p:val>
                                            <p:strVal val="#ppt_x-#ppt_w*1.125000"/>
                                          </p:val>
                                        </p:tav>
                                        <p:tav tm="100000">
                                          <p:val>
                                            <p:strVal val="#ppt_x"/>
                                          </p:val>
                                        </p:tav>
                                      </p:tavLst>
                                    </p:anim>
                                    <p:animEffect transition="in" filter="wipe(right)">
                                      <p:cBhvr>
                                        <p:cTn id="23" dur="400"/>
                                        <p:tgtEl>
                                          <p:spTgt spid="49"/>
                                        </p:tgtEl>
                                      </p:cBhvr>
                                    </p:animEffect>
                                  </p:childTnLst>
                                </p:cTn>
                              </p:par>
                            </p:childTnLst>
                          </p:cTn>
                        </p:par>
                        <p:par>
                          <p:cTn id="24" fill="hold">
                            <p:stCondLst>
                              <p:cond delay="1800"/>
                            </p:stCondLst>
                            <p:childTnLst>
                              <p:par>
                                <p:cTn id="25" presetID="22" presetClass="entr" presetSubtype="8"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childTnLst>
                          </p:cTn>
                        </p:par>
                        <p:par>
                          <p:cTn id="28" fill="hold">
                            <p:stCondLst>
                              <p:cond delay="2300"/>
                            </p:stCondLst>
                            <p:childTnLst>
                              <p:par>
                                <p:cTn id="29" presetID="12" presetClass="entr" presetSubtype="8" fill="hold" grpId="0"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400"/>
                                        <p:tgtEl>
                                          <p:spTgt spid="51"/>
                                        </p:tgtEl>
                                        <p:attrNameLst>
                                          <p:attrName>ppt_x</p:attrName>
                                        </p:attrNameLst>
                                      </p:cBhvr>
                                      <p:tavLst>
                                        <p:tav tm="0">
                                          <p:val>
                                            <p:strVal val="#ppt_x-#ppt_w*1.125000"/>
                                          </p:val>
                                        </p:tav>
                                        <p:tav tm="100000">
                                          <p:val>
                                            <p:strVal val="#ppt_x"/>
                                          </p:val>
                                        </p:tav>
                                      </p:tavLst>
                                    </p:anim>
                                    <p:animEffect transition="in" filter="wipe(right)">
                                      <p:cBhvr>
                                        <p:cTn id="32" dur="400"/>
                                        <p:tgtEl>
                                          <p:spTgt spid="51"/>
                                        </p:tgtEl>
                                      </p:cBhvr>
                                    </p:animEffect>
                                  </p:childTnLst>
                                </p:cTn>
                              </p:par>
                            </p:childTnLst>
                          </p:cTn>
                        </p:par>
                        <p:par>
                          <p:cTn id="33" fill="hold">
                            <p:stCondLst>
                              <p:cond delay="2700"/>
                            </p:stCondLst>
                            <p:childTnLst>
                              <p:par>
                                <p:cTn id="34" presetID="22" presetClass="entr" presetSubtype="8"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3200"/>
                            </p:stCondLst>
                            <p:childTnLst>
                              <p:par>
                                <p:cTn id="38" presetID="12" presetClass="entr" presetSubtype="8"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additive="base">
                                        <p:cTn id="40" dur="400"/>
                                        <p:tgtEl>
                                          <p:spTgt spid="53"/>
                                        </p:tgtEl>
                                        <p:attrNameLst>
                                          <p:attrName>ppt_x</p:attrName>
                                        </p:attrNameLst>
                                      </p:cBhvr>
                                      <p:tavLst>
                                        <p:tav tm="0">
                                          <p:val>
                                            <p:strVal val="#ppt_x-#ppt_w*1.125000"/>
                                          </p:val>
                                        </p:tav>
                                        <p:tav tm="100000">
                                          <p:val>
                                            <p:strVal val="#ppt_x"/>
                                          </p:val>
                                        </p:tav>
                                      </p:tavLst>
                                    </p:anim>
                                    <p:animEffect transition="in" filter="wipe(right)">
                                      <p:cBhvr>
                                        <p:cTn id="41" dur="400"/>
                                        <p:tgtEl>
                                          <p:spTgt spid="53"/>
                                        </p:tgtEl>
                                      </p:cBhvr>
                                    </p:animEffect>
                                  </p:childTnLst>
                                </p:cTn>
                              </p:par>
                            </p:childTnLst>
                          </p:cTn>
                        </p:par>
                        <p:par>
                          <p:cTn id="42" fill="hold">
                            <p:stCondLst>
                              <p:cond delay="3600"/>
                            </p:stCondLst>
                            <p:childTnLst>
                              <p:par>
                                <p:cTn id="43" presetID="22" presetClass="entr" presetSubtype="8" fill="hold" grpId="0" nodeType="after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wipe(left)">
                                      <p:cBhvr>
                                        <p:cTn id="45" dur="500"/>
                                        <p:tgtEl>
                                          <p:spTgt spid="52"/>
                                        </p:tgtEl>
                                      </p:cBhvr>
                                    </p:animEffect>
                                  </p:childTnLst>
                                </p:cTn>
                              </p:par>
                            </p:childTnLst>
                          </p:cTn>
                        </p:par>
                        <p:par>
                          <p:cTn id="46" fill="hold">
                            <p:stCondLst>
                              <p:cond delay="4100"/>
                            </p:stCondLst>
                            <p:childTnLst>
                              <p:par>
                                <p:cTn id="47" presetID="12" presetClass="entr" presetSubtype="8"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400"/>
                                        <p:tgtEl>
                                          <p:spTgt spid="56"/>
                                        </p:tgtEl>
                                        <p:attrNameLst>
                                          <p:attrName>ppt_x</p:attrName>
                                        </p:attrNameLst>
                                      </p:cBhvr>
                                      <p:tavLst>
                                        <p:tav tm="0">
                                          <p:val>
                                            <p:strVal val="#ppt_x-#ppt_w*1.125000"/>
                                          </p:val>
                                        </p:tav>
                                        <p:tav tm="100000">
                                          <p:val>
                                            <p:strVal val="#ppt_x"/>
                                          </p:val>
                                        </p:tav>
                                      </p:tavLst>
                                    </p:anim>
                                    <p:animEffect transition="in" filter="wipe(right)">
                                      <p:cBhvr>
                                        <p:cTn id="50" dur="400"/>
                                        <p:tgtEl>
                                          <p:spTgt spid="56"/>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wipe(left)">
                                      <p:cBhvr>
                                        <p:cTn id="5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48" grpId="0"/>
      <p:bldP spid="49" grpId="0" animBg="1"/>
      <p:bldP spid="50" grpId="0"/>
      <p:bldP spid="51" grpId="0" animBg="1"/>
      <p:bldP spid="52" grpId="0"/>
      <p:bldP spid="53" grpId="0" animBg="1"/>
      <p:bldP spid="55" grpId="0"/>
      <p:bldP spid="5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F8FCC3-4553-47C9-86C6-CB6196282D8E}"/>
              </a:ext>
            </a:extLst>
          </p:cNvPr>
          <p:cNvSpPr>
            <a:spLocks noGrp="1"/>
          </p:cNvSpPr>
          <p:nvPr>
            <p:ph type="title"/>
          </p:nvPr>
        </p:nvSpPr>
        <p:spPr/>
        <p:txBody>
          <a:bodyPr/>
          <a:lstStyle/>
          <a:p>
            <a:r>
              <a:rPr lang="zh-CN" altLang="en-US" dirty="0">
                <a:gradFill>
                  <a:gsLst>
                    <a:gs pos="57500">
                      <a:srgbClr val="C71F2B"/>
                    </a:gs>
                    <a:gs pos="0">
                      <a:srgbClr val="E4444F"/>
                    </a:gs>
                    <a:gs pos="100000">
                      <a:srgbClr val="9D1721"/>
                    </a:gs>
                  </a:gsLst>
                  <a:lin ang="5400000" scaled="1"/>
                </a:gradFill>
                <a:latin typeface="思源宋体 CN Heavy" panose="02020900000000000000" pitchFamily="18" charset="-122"/>
                <a:ea typeface="思源宋体 CN Heavy" panose="02020900000000000000" pitchFamily="18" charset="-122"/>
              </a:rPr>
              <a:t>民法典的基本概述</a:t>
            </a:r>
          </a:p>
        </p:txBody>
      </p:sp>
      <p:grpSp>
        <p:nvGrpSpPr>
          <p:cNvPr id="3" name="组合 2">
            <a:extLst>
              <a:ext uri="{FF2B5EF4-FFF2-40B4-BE49-F238E27FC236}">
                <a16:creationId xmlns:a16="http://schemas.microsoft.com/office/drawing/2014/main" id="{D9D3DE68-686F-4D26-B546-8AD4F982C2A6}"/>
              </a:ext>
            </a:extLst>
          </p:cNvPr>
          <p:cNvGrpSpPr/>
          <p:nvPr/>
        </p:nvGrpSpPr>
        <p:grpSpPr>
          <a:xfrm>
            <a:off x="3704831" y="1093850"/>
            <a:ext cx="4787101" cy="711239"/>
            <a:chOff x="323936" y="2208195"/>
            <a:chExt cx="7730536" cy="1148557"/>
          </a:xfrm>
        </p:grpSpPr>
        <p:sp>
          <p:nvSpPr>
            <p:cNvPr id="4" name="Freeform 5">
              <a:extLst>
                <a:ext uri="{FF2B5EF4-FFF2-40B4-BE49-F238E27FC236}">
                  <a16:creationId xmlns:a16="http://schemas.microsoft.com/office/drawing/2014/main" id="{87C14E96-B760-406C-A14D-60FCBBD14D84}"/>
                </a:ext>
              </a:extLst>
            </p:cNvPr>
            <p:cNvSpPr>
              <a:spLocks noEditPoints="1"/>
            </p:cNvSpPr>
            <p:nvPr/>
          </p:nvSpPr>
          <p:spPr bwMode="auto">
            <a:xfrm>
              <a:off x="323936" y="2208195"/>
              <a:ext cx="375948" cy="1148557"/>
            </a:xfrm>
            <a:custGeom>
              <a:avLst/>
              <a:gdLst>
                <a:gd name="T0" fmla="*/ 178 w 374"/>
                <a:gd name="T1" fmla="*/ 206 h 1121"/>
                <a:gd name="T2" fmla="*/ 303 w 374"/>
                <a:gd name="T3" fmla="*/ 140 h 1121"/>
                <a:gd name="T4" fmla="*/ 138 w 374"/>
                <a:gd name="T5" fmla="*/ 145 h 1121"/>
                <a:gd name="T6" fmla="*/ 197 w 374"/>
                <a:gd name="T7" fmla="*/ 140 h 1121"/>
                <a:gd name="T8" fmla="*/ 138 w 374"/>
                <a:gd name="T9" fmla="*/ 145 h 1121"/>
                <a:gd name="T10" fmla="*/ 126 w 374"/>
                <a:gd name="T11" fmla="*/ 316 h 1121"/>
                <a:gd name="T12" fmla="*/ 235 w 374"/>
                <a:gd name="T13" fmla="*/ 230 h 1121"/>
                <a:gd name="T14" fmla="*/ 75 w 374"/>
                <a:gd name="T15" fmla="*/ 263 h 1121"/>
                <a:gd name="T16" fmla="*/ 132 w 374"/>
                <a:gd name="T17" fmla="*/ 248 h 1121"/>
                <a:gd name="T18" fmla="*/ 75 w 374"/>
                <a:gd name="T19" fmla="*/ 263 h 1121"/>
                <a:gd name="T20" fmla="*/ 95 w 374"/>
                <a:gd name="T21" fmla="*/ 431 h 1121"/>
                <a:gd name="T22" fmla="*/ 187 w 374"/>
                <a:gd name="T23" fmla="*/ 329 h 1121"/>
                <a:gd name="T24" fmla="*/ 36 w 374"/>
                <a:gd name="T25" fmla="*/ 389 h 1121"/>
                <a:gd name="T26" fmla="*/ 89 w 374"/>
                <a:gd name="T27" fmla="*/ 364 h 1121"/>
                <a:gd name="T28" fmla="*/ 36 w 374"/>
                <a:gd name="T29" fmla="*/ 389 h 1121"/>
                <a:gd name="T30" fmla="*/ 86 w 374"/>
                <a:gd name="T31" fmla="*/ 550 h 1121"/>
                <a:gd name="T32" fmla="*/ 157 w 374"/>
                <a:gd name="T33" fmla="*/ 433 h 1121"/>
                <a:gd name="T34" fmla="*/ 20 w 374"/>
                <a:gd name="T35" fmla="*/ 519 h 1121"/>
                <a:gd name="T36" fmla="*/ 67 w 374"/>
                <a:gd name="T37" fmla="*/ 486 h 1121"/>
                <a:gd name="T38" fmla="*/ 20 w 374"/>
                <a:gd name="T39" fmla="*/ 519 h 1121"/>
                <a:gd name="T40" fmla="*/ 184 w 374"/>
                <a:gd name="T41" fmla="*/ 892 h 1121"/>
                <a:gd name="T42" fmla="*/ 185 w 374"/>
                <a:gd name="T43" fmla="*/ 753 h 1121"/>
                <a:gd name="T44" fmla="*/ 111 w 374"/>
                <a:gd name="T45" fmla="*/ 899 h 1121"/>
                <a:gd name="T46" fmla="*/ 134 w 374"/>
                <a:gd name="T47" fmla="*/ 845 h 1121"/>
                <a:gd name="T48" fmla="*/ 111 w 374"/>
                <a:gd name="T49" fmla="*/ 899 h 1121"/>
                <a:gd name="T50" fmla="*/ 130 w 374"/>
                <a:gd name="T51" fmla="*/ 783 h 1121"/>
                <a:gd name="T52" fmla="*/ 156 w 374"/>
                <a:gd name="T53" fmla="*/ 648 h 1121"/>
                <a:gd name="T54" fmla="*/ 57 w 374"/>
                <a:gd name="T55" fmla="*/ 778 h 1121"/>
                <a:gd name="T56" fmla="*/ 90 w 374"/>
                <a:gd name="T57" fmla="*/ 729 h 1121"/>
                <a:gd name="T58" fmla="*/ 57 w 374"/>
                <a:gd name="T59" fmla="*/ 778 h 1121"/>
                <a:gd name="T60" fmla="*/ 97 w 374"/>
                <a:gd name="T61" fmla="*/ 668 h 1121"/>
                <a:gd name="T62" fmla="*/ 147 w 374"/>
                <a:gd name="T63" fmla="*/ 541 h 1121"/>
                <a:gd name="T64" fmla="*/ 27 w 374"/>
                <a:gd name="T65" fmla="*/ 650 h 1121"/>
                <a:gd name="T66" fmla="*/ 68 w 374"/>
                <a:gd name="T67" fmla="*/ 608 h 1121"/>
                <a:gd name="T68" fmla="*/ 27 w 374"/>
                <a:gd name="T69" fmla="*/ 650 h 1121"/>
                <a:gd name="T70" fmla="*/ 259 w 374"/>
                <a:gd name="T71" fmla="*/ 991 h 1121"/>
                <a:gd name="T72" fmla="*/ 232 w 374"/>
                <a:gd name="T73" fmla="*/ 852 h 1121"/>
                <a:gd name="T74" fmla="*/ 188 w 374"/>
                <a:gd name="T75" fmla="*/ 1011 h 1121"/>
                <a:gd name="T76" fmla="*/ 201 w 374"/>
                <a:gd name="T77" fmla="*/ 953 h 1121"/>
                <a:gd name="T78" fmla="*/ 188 w 374"/>
                <a:gd name="T79" fmla="*/ 1011 h 1121"/>
                <a:gd name="T80" fmla="*/ 356 w 374"/>
                <a:gd name="T81" fmla="*/ 1077 h 1121"/>
                <a:gd name="T82" fmla="*/ 299 w 374"/>
                <a:gd name="T83" fmla="*/ 943 h 1121"/>
                <a:gd name="T84" fmla="*/ 289 w 374"/>
                <a:gd name="T85" fmla="*/ 1109 h 1121"/>
                <a:gd name="T86" fmla="*/ 289 w 374"/>
                <a:gd name="T87" fmla="*/ 1049 h 1121"/>
                <a:gd name="T88" fmla="*/ 289 w 374"/>
                <a:gd name="T89" fmla="*/ 1109 h 1121"/>
                <a:gd name="T90" fmla="*/ 232 w 374"/>
                <a:gd name="T91" fmla="*/ 112 h 1121"/>
                <a:gd name="T92" fmla="*/ 351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231" y="206"/>
                  </a:moveTo>
                  <a:cubicBezTo>
                    <a:pt x="203" y="222"/>
                    <a:pt x="182" y="216"/>
                    <a:pt x="178" y="206"/>
                  </a:cubicBezTo>
                  <a:cubicBezTo>
                    <a:pt x="173" y="196"/>
                    <a:pt x="183" y="168"/>
                    <a:pt x="213" y="152"/>
                  </a:cubicBezTo>
                  <a:cubicBezTo>
                    <a:pt x="254" y="129"/>
                    <a:pt x="303" y="140"/>
                    <a:pt x="303" y="140"/>
                  </a:cubicBezTo>
                  <a:cubicBezTo>
                    <a:pt x="302" y="140"/>
                    <a:pt x="268" y="184"/>
                    <a:pt x="231" y="206"/>
                  </a:cubicBezTo>
                  <a:close/>
                  <a:moveTo>
                    <a:pt x="138" y="145"/>
                  </a:moveTo>
                  <a:cubicBezTo>
                    <a:pt x="131" y="182"/>
                    <a:pt x="149" y="196"/>
                    <a:pt x="159" y="195"/>
                  </a:cubicBezTo>
                  <a:cubicBezTo>
                    <a:pt x="171" y="193"/>
                    <a:pt x="189" y="174"/>
                    <a:pt x="197" y="140"/>
                  </a:cubicBezTo>
                  <a:cubicBezTo>
                    <a:pt x="207" y="94"/>
                    <a:pt x="196" y="43"/>
                    <a:pt x="196" y="43"/>
                  </a:cubicBezTo>
                  <a:cubicBezTo>
                    <a:pt x="195" y="42"/>
                    <a:pt x="146" y="95"/>
                    <a:pt x="138" y="145"/>
                  </a:cubicBezTo>
                  <a:close/>
                  <a:moveTo>
                    <a:pt x="178" y="306"/>
                  </a:moveTo>
                  <a:cubicBezTo>
                    <a:pt x="153" y="327"/>
                    <a:pt x="132" y="324"/>
                    <a:pt x="126" y="316"/>
                  </a:cubicBezTo>
                  <a:cubicBezTo>
                    <a:pt x="120" y="306"/>
                    <a:pt x="124" y="278"/>
                    <a:pt x="150" y="257"/>
                  </a:cubicBezTo>
                  <a:cubicBezTo>
                    <a:pt x="186" y="227"/>
                    <a:pt x="236" y="230"/>
                    <a:pt x="235" y="230"/>
                  </a:cubicBezTo>
                  <a:cubicBezTo>
                    <a:pt x="235" y="230"/>
                    <a:pt x="209" y="278"/>
                    <a:pt x="178" y="306"/>
                  </a:cubicBezTo>
                  <a:close/>
                  <a:moveTo>
                    <a:pt x="75" y="263"/>
                  </a:moveTo>
                  <a:cubicBezTo>
                    <a:pt x="76" y="300"/>
                    <a:pt x="96" y="311"/>
                    <a:pt x="105" y="308"/>
                  </a:cubicBezTo>
                  <a:cubicBezTo>
                    <a:pt x="116" y="304"/>
                    <a:pt x="131" y="282"/>
                    <a:pt x="132" y="248"/>
                  </a:cubicBezTo>
                  <a:cubicBezTo>
                    <a:pt x="132" y="202"/>
                    <a:pt x="112" y="155"/>
                    <a:pt x="112" y="154"/>
                  </a:cubicBezTo>
                  <a:cubicBezTo>
                    <a:pt x="111" y="154"/>
                    <a:pt x="74" y="213"/>
                    <a:pt x="75" y="263"/>
                  </a:cubicBezTo>
                  <a:close/>
                  <a:moveTo>
                    <a:pt x="144" y="413"/>
                  </a:moveTo>
                  <a:cubicBezTo>
                    <a:pt x="124" y="437"/>
                    <a:pt x="102" y="439"/>
                    <a:pt x="95" y="431"/>
                  </a:cubicBezTo>
                  <a:cubicBezTo>
                    <a:pt x="87" y="423"/>
                    <a:pt x="86" y="395"/>
                    <a:pt x="108" y="370"/>
                  </a:cubicBezTo>
                  <a:cubicBezTo>
                    <a:pt x="138" y="335"/>
                    <a:pt x="187" y="329"/>
                    <a:pt x="187" y="329"/>
                  </a:cubicBezTo>
                  <a:cubicBezTo>
                    <a:pt x="186" y="329"/>
                    <a:pt x="170" y="380"/>
                    <a:pt x="144" y="413"/>
                  </a:cubicBezTo>
                  <a:close/>
                  <a:moveTo>
                    <a:pt x="36" y="389"/>
                  </a:moveTo>
                  <a:cubicBezTo>
                    <a:pt x="43" y="425"/>
                    <a:pt x="65" y="432"/>
                    <a:pt x="74" y="427"/>
                  </a:cubicBezTo>
                  <a:cubicBezTo>
                    <a:pt x="84" y="422"/>
                    <a:pt x="94" y="398"/>
                    <a:pt x="89" y="364"/>
                  </a:cubicBezTo>
                  <a:cubicBezTo>
                    <a:pt x="81" y="319"/>
                    <a:pt x="51" y="277"/>
                    <a:pt x="51" y="277"/>
                  </a:cubicBezTo>
                  <a:cubicBezTo>
                    <a:pt x="51" y="276"/>
                    <a:pt x="25" y="340"/>
                    <a:pt x="36" y="389"/>
                  </a:cubicBezTo>
                  <a:close/>
                  <a:moveTo>
                    <a:pt x="131" y="523"/>
                  </a:moveTo>
                  <a:cubicBezTo>
                    <a:pt x="115" y="551"/>
                    <a:pt x="94" y="556"/>
                    <a:pt x="86" y="550"/>
                  </a:cubicBezTo>
                  <a:cubicBezTo>
                    <a:pt x="77" y="543"/>
                    <a:pt x="70" y="516"/>
                    <a:pt x="87" y="487"/>
                  </a:cubicBezTo>
                  <a:cubicBezTo>
                    <a:pt x="110" y="448"/>
                    <a:pt x="158" y="433"/>
                    <a:pt x="157" y="433"/>
                  </a:cubicBezTo>
                  <a:cubicBezTo>
                    <a:pt x="157" y="434"/>
                    <a:pt x="151" y="486"/>
                    <a:pt x="131" y="523"/>
                  </a:cubicBezTo>
                  <a:close/>
                  <a:moveTo>
                    <a:pt x="20" y="519"/>
                  </a:moveTo>
                  <a:cubicBezTo>
                    <a:pt x="33" y="553"/>
                    <a:pt x="56" y="556"/>
                    <a:pt x="64" y="550"/>
                  </a:cubicBezTo>
                  <a:cubicBezTo>
                    <a:pt x="73" y="543"/>
                    <a:pt x="79" y="517"/>
                    <a:pt x="67" y="486"/>
                  </a:cubicBezTo>
                  <a:cubicBezTo>
                    <a:pt x="51" y="443"/>
                    <a:pt x="15" y="407"/>
                    <a:pt x="15" y="407"/>
                  </a:cubicBezTo>
                  <a:cubicBezTo>
                    <a:pt x="14" y="406"/>
                    <a:pt x="1" y="473"/>
                    <a:pt x="20" y="519"/>
                  </a:cubicBezTo>
                  <a:close/>
                  <a:moveTo>
                    <a:pt x="208" y="845"/>
                  </a:moveTo>
                  <a:cubicBezTo>
                    <a:pt x="210" y="877"/>
                    <a:pt x="195" y="893"/>
                    <a:pt x="184" y="892"/>
                  </a:cubicBezTo>
                  <a:cubicBezTo>
                    <a:pt x="173" y="891"/>
                    <a:pt x="153" y="870"/>
                    <a:pt x="152" y="836"/>
                  </a:cubicBezTo>
                  <a:cubicBezTo>
                    <a:pt x="152" y="790"/>
                    <a:pt x="185" y="753"/>
                    <a:pt x="185" y="753"/>
                  </a:cubicBezTo>
                  <a:cubicBezTo>
                    <a:pt x="184" y="754"/>
                    <a:pt x="206" y="802"/>
                    <a:pt x="208" y="845"/>
                  </a:cubicBezTo>
                  <a:close/>
                  <a:moveTo>
                    <a:pt x="111" y="899"/>
                  </a:moveTo>
                  <a:cubicBezTo>
                    <a:pt x="141" y="922"/>
                    <a:pt x="162" y="913"/>
                    <a:pt x="166" y="903"/>
                  </a:cubicBezTo>
                  <a:cubicBezTo>
                    <a:pt x="169" y="892"/>
                    <a:pt x="161" y="867"/>
                    <a:pt x="134" y="845"/>
                  </a:cubicBezTo>
                  <a:cubicBezTo>
                    <a:pt x="98" y="816"/>
                    <a:pt x="49" y="804"/>
                    <a:pt x="49" y="804"/>
                  </a:cubicBezTo>
                  <a:cubicBezTo>
                    <a:pt x="48" y="804"/>
                    <a:pt x="71" y="869"/>
                    <a:pt x="111" y="899"/>
                  </a:cubicBezTo>
                  <a:close/>
                  <a:moveTo>
                    <a:pt x="163" y="742"/>
                  </a:moveTo>
                  <a:cubicBezTo>
                    <a:pt x="158" y="774"/>
                    <a:pt x="140" y="786"/>
                    <a:pt x="130" y="783"/>
                  </a:cubicBezTo>
                  <a:cubicBezTo>
                    <a:pt x="119" y="781"/>
                    <a:pt x="104" y="757"/>
                    <a:pt x="109" y="724"/>
                  </a:cubicBezTo>
                  <a:cubicBezTo>
                    <a:pt x="117" y="679"/>
                    <a:pt x="157" y="648"/>
                    <a:pt x="156" y="648"/>
                  </a:cubicBezTo>
                  <a:cubicBezTo>
                    <a:pt x="156" y="649"/>
                    <a:pt x="168" y="700"/>
                    <a:pt x="163" y="742"/>
                  </a:cubicBezTo>
                  <a:close/>
                  <a:moveTo>
                    <a:pt x="57" y="778"/>
                  </a:moveTo>
                  <a:cubicBezTo>
                    <a:pt x="82" y="805"/>
                    <a:pt x="105" y="800"/>
                    <a:pt x="110" y="791"/>
                  </a:cubicBezTo>
                  <a:cubicBezTo>
                    <a:pt x="116" y="781"/>
                    <a:pt x="112" y="755"/>
                    <a:pt x="90" y="729"/>
                  </a:cubicBezTo>
                  <a:cubicBezTo>
                    <a:pt x="60" y="695"/>
                    <a:pt x="14" y="674"/>
                    <a:pt x="14" y="674"/>
                  </a:cubicBezTo>
                  <a:cubicBezTo>
                    <a:pt x="13" y="673"/>
                    <a:pt x="23" y="741"/>
                    <a:pt x="57" y="778"/>
                  </a:cubicBezTo>
                  <a:close/>
                  <a:moveTo>
                    <a:pt x="137" y="634"/>
                  </a:moveTo>
                  <a:cubicBezTo>
                    <a:pt x="127" y="664"/>
                    <a:pt x="107" y="673"/>
                    <a:pt x="97" y="668"/>
                  </a:cubicBezTo>
                  <a:cubicBezTo>
                    <a:pt x="87" y="664"/>
                    <a:pt x="76" y="638"/>
                    <a:pt x="88" y="606"/>
                  </a:cubicBezTo>
                  <a:cubicBezTo>
                    <a:pt x="103" y="563"/>
                    <a:pt x="147" y="541"/>
                    <a:pt x="147" y="541"/>
                  </a:cubicBezTo>
                  <a:cubicBezTo>
                    <a:pt x="147" y="541"/>
                    <a:pt x="150" y="593"/>
                    <a:pt x="137" y="634"/>
                  </a:cubicBezTo>
                  <a:close/>
                  <a:moveTo>
                    <a:pt x="27" y="650"/>
                  </a:moveTo>
                  <a:cubicBezTo>
                    <a:pt x="46" y="681"/>
                    <a:pt x="69" y="680"/>
                    <a:pt x="76" y="672"/>
                  </a:cubicBezTo>
                  <a:cubicBezTo>
                    <a:pt x="83" y="664"/>
                    <a:pt x="85" y="637"/>
                    <a:pt x="68" y="608"/>
                  </a:cubicBezTo>
                  <a:cubicBezTo>
                    <a:pt x="45" y="569"/>
                    <a:pt x="2" y="540"/>
                    <a:pt x="2" y="540"/>
                  </a:cubicBezTo>
                  <a:cubicBezTo>
                    <a:pt x="2" y="540"/>
                    <a:pt x="0" y="608"/>
                    <a:pt x="27" y="650"/>
                  </a:cubicBezTo>
                  <a:close/>
                  <a:moveTo>
                    <a:pt x="274" y="939"/>
                  </a:moveTo>
                  <a:cubicBezTo>
                    <a:pt x="282" y="971"/>
                    <a:pt x="270" y="990"/>
                    <a:pt x="259" y="991"/>
                  </a:cubicBezTo>
                  <a:cubicBezTo>
                    <a:pt x="248" y="992"/>
                    <a:pt x="224" y="975"/>
                    <a:pt x="217" y="941"/>
                  </a:cubicBezTo>
                  <a:cubicBezTo>
                    <a:pt x="207" y="895"/>
                    <a:pt x="232" y="852"/>
                    <a:pt x="232" y="852"/>
                  </a:cubicBezTo>
                  <a:cubicBezTo>
                    <a:pt x="232" y="853"/>
                    <a:pt x="262" y="897"/>
                    <a:pt x="274" y="939"/>
                  </a:cubicBezTo>
                  <a:close/>
                  <a:moveTo>
                    <a:pt x="188" y="1011"/>
                  </a:moveTo>
                  <a:cubicBezTo>
                    <a:pt x="223" y="1028"/>
                    <a:pt x="242" y="1016"/>
                    <a:pt x="243" y="1006"/>
                  </a:cubicBezTo>
                  <a:cubicBezTo>
                    <a:pt x="245" y="994"/>
                    <a:pt x="231" y="970"/>
                    <a:pt x="201" y="953"/>
                  </a:cubicBezTo>
                  <a:cubicBezTo>
                    <a:pt x="159" y="930"/>
                    <a:pt x="108" y="927"/>
                    <a:pt x="108" y="927"/>
                  </a:cubicBezTo>
                  <a:cubicBezTo>
                    <a:pt x="107" y="927"/>
                    <a:pt x="142" y="988"/>
                    <a:pt x="188" y="1011"/>
                  </a:cubicBezTo>
                  <a:close/>
                  <a:moveTo>
                    <a:pt x="359" y="1023"/>
                  </a:moveTo>
                  <a:cubicBezTo>
                    <a:pt x="374" y="1053"/>
                    <a:pt x="367" y="1074"/>
                    <a:pt x="356" y="1077"/>
                  </a:cubicBezTo>
                  <a:cubicBezTo>
                    <a:pt x="345" y="1080"/>
                    <a:pt x="317" y="1066"/>
                    <a:pt x="302" y="1034"/>
                  </a:cubicBezTo>
                  <a:cubicBezTo>
                    <a:pt x="282" y="990"/>
                    <a:pt x="299" y="942"/>
                    <a:pt x="299" y="943"/>
                  </a:cubicBezTo>
                  <a:cubicBezTo>
                    <a:pt x="299" y="943"/>
                    <a:pt x="338" y="982"/>
                    <a:pt x="359" y="1023"/>
                  </a:cubicBezTo>
                  <a:close/>
                  <a:moveTo>
                    <a:pt x="289" y="1109"/>
                  </a:moveTo>
                  <a:cubicBezTo>
                    <a:pt x="327" y="1121"/>
                    <a:pt x="344" y="1105"/>
                    <a:pt x="343" y="1094"/>
                  </a:cubicBezTo>
                  <a:cubicBezTo>
                    <a:pt x="342" y="1082"/>
                    <a:pt x="323" y="1060"/>
                    <a:pt x="289" y="1049"/>
                  </a:cubicBezTo>
                  <a:cubicBezTo>
                    <a:pt x="242" y="1033"/>
                    <a:pt x="191" y="1039"/>
                    <a:pt x="191" y="1039"/>
                  </a:cubicBezTo>
                  <a:cubicBezTo>
                    <a:pt x="190" y="1039"/>
                    <a:pt x="237" y="1094"/>
                    <a:pt x="289" y="1109"/>
                  </a:cubicBezTo>
                  <a:close/>
                  <a:moveTo>
                    <a:pt x="251" y="51"/>
                  </a:moveTo>
                  <a:cubicBezTo>
                    <a:pt x="223" y="80"/>
                    <a:pt x="224" y="106"/>
                    <a:pt x="232" y="112"/>
                  </a:cubicBezTo>
                  <a:cubicBezTo>
                    <a:pt x="240" y="119"/>
                    <a:pt x="264" y="114"/>
                    <a:pt x="289" y="88"/>
                  </a:cubicBezTo>
                  <a:cubicBezTo>
                    <a:pt x="323" y="54"/>
                    <a:pt x="351" y="0"/>
                    <a:pt x="351" y="0"/>
                  </a:cubicBezTo>
                  <a:cubicBezTo>
                    <a:pt x="352" y="0"/>
                    <a:pt x="289" y="12"/>
                    <a:pt x="251" y="51"/>
                  </a:cubicBezTo>
                  <a:close/>
                </a:path>
              </a:pathLst>
            </a:custGeom>
            <a:solidFill>
              <a:schemeClr val="accent2"/>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5" name="Freeform 6">
              <a:extLst>
                <a:ext uri="{FF2B5EF4-FFF2-40B4-BE49-F238E27FC236}">
                  <a16:creationId xmlns:a16="http://schemas.microsoft.com/office/drawing/2014/main" id="{5EFB3436-D3DD-46E3-BCFF-A8012BE4A1D3}"/>
                </a:ext>
              </a:extLst>
            </p:cNvPr>
            <p:cNvSpPr>
              <a:spLocks noEditPoints="1"/>
            </p:cNvSpPr>
            <p:nvPr/>
          </p:nvSpPr>
          <p:spPr bwMode="auto">
            <a:xfrm>
              <a:off x="7678524" y="2208195"/>
              <a:ext cx="375948" cy="1148557"/>
            </a:xfrm>
            <a:custGeom>
              <a:avLst/>
              <a:gdLst>
                <a:gd name="T0" fmla="*/ 196 w 374"/>
                <a:gd name="T1" fmla="*/ 206 h 1121"/>
                <a:gd name="T2" fmla="*/ 71 w 374"/>
                <a:gd name="T3" fmla="*/ 140 h 1121"/>
                <a:gd name="T4" fmla="*/ 236 w 374"/>
                <a:gd name="T5" fmla="*/ 145 h 1121"/>
                <a:gd name="T6" fmla="*/ 177 w 374"/>
                <a:gd name="T7" fmla="*/ 140 h 1121"/>
                <a:gd name="T8" fmla="*/ 236 w 374"/>
                <a:gd name="T9" fmla="*/ 145 h 1121"/>
                <a:gd name="T10" fmla="*/ 248 w 374"/>
                <a:gd name="T11" fmla="*/ 316 h 1121"/>
                <a:gd name="T12" fmla="*/ 138 w 374"/>
                <a:gd name="T13" fmla="*/ 230 h 1121"/>
                <a:gd name="T14" fmla="*/ 299 w 374"/>
                <a:gd name="T15" fmla="*/ 263 h 1121"/>
                <a:gd name="T16" fmla="*/ 242 w 374"/>
                <a:gd name="T17" fmla="*/ 248 h 1121"/>
                <a:gd name="T18" fmla="*/ 299 w 374"/>
                <a:gd name="T19" fmla="*/ 263 h 1121"/>
                <a:gd name="T20" fmla="*/ 278 w 374"/>
                <a:gd name="T21" fmla="*/ 431 h 1121"/>
                <a:gd name="T22" fmla="*/ 187 w 374"/>
                <a:gd name="T23" fmla="*/ 329 h 1121"/>
                <a:gd name="T24" fmla="*/ 338 w 374"/>
                <a:gd name="T25" fmla="*/ 389 h 1121"/>
                <a:gd name="T26" fmla="*/ 285 w 374"/>
                <a:gd name="T27" fmla="*/ 364 h 1121"/>
                <a:gd name="T28" fmla="*/ 338 w 374"/>
                <a:gd name="T29" fmla="*/ 389 h 1121"/>
                <a:gd name="T30" fmla="*/ 288 w 374"/>
                <a:gd name="T31" fmla="*/ 550 h 1121"/>
                <a:gd name="T32" fmla="*/ 216 w 374"/>
                <a:gd name="T33" fmla="*/ 433 h 1121"/>
                <a:gd name="T34" fmla="*/ 354 w 374"/>
                <a:gd name="T35" fmla="*/ 519 h 1121"/>
                <a:gd name="T36" fmla="*/ 307 w 374"/>
                <a:gd name="T37" fmla="*/ 486 h 1121"/>
                <a:gd name="T38" fmla="*/ 354 w 374"/>
                <a:gd name="T39" fmla="*/ 519 h 1121"/>
                <a:gd name="T40" fmla="*/ 189 w 374"/>
                <a:gd name="T41" fmla="*/ 892 h 1121"/>
                <a:gd name="T42" fmla="*/ 189 w 374"/>
                <a:gd name="T43" fmla="*/ 753 h 1121"/>
                <a:gd name="T44" fmla="*/ 262 w 374"/>
                <a:gd name="T45" fmla="*/ 899 h 1121"/>
                <a:gd name="T46" fmla="*/ 239 w 374"/>
                <a:gd name="T47" fmla="*/ 845 h 1121"/>
                <a:gd name="T48" fmla="*/ 262 w 374"/>
                <a:gd name="T49" fmla="*/ 899 h 1121"/>
                <a:gd name="T50" fmla="*/ 243 w 374"/>
                <a:gd name="T51" fmla="*/ 783 h 1121"/>
                <a:gd name="T52" fmla="*/ 217 w 374"/>
                <a:gd name="T53" fmla="*/ 648 h 1121"/>
                <a:gd name="T54" fmla="*/ 316 w 374"/>
                <a:gd name="T55" fmla="*/ 778 h 1121"/>
                <a:gd name="T56" fmla="*/ 284 w 374"/>
                <a:gd name="T57" fmla="*/ 729 h 1121"/>
                <a:gd name="T58" fmla="*/ 316 w 374"/>
                <a:gd name="T59" fmla="*/ 778 h 1121"/>
                <a:gd name="T60" fmla="*/ 276 w 374"/>
                <a:gd name="T61" fmla="*/ 668 h 1121"/>
                <a:gd name="T62" fmla="*/ 226 w 374"/>
                <a:gd name="T63" fmla="*/ 541 h 1121"/>
                <a:gd name="T64" fmla="*/ 347 w 374"/>
                <a:gd name="T65" fmla="*/ 650 h 1121"/>
                <a:gd name="T66" fmla="*/ 306 w 374"/>
                <a:gd name="T67" fmla="*/ 608 h 1121"/>
                <a:gd name="T68" fmla="*/ 347 w 374"/>
                <a:gd name="T69" fmla="*/ 650 h 1121"/>
                <a:gd name="T70" fmla="*/ 114 w 374"/>
                <a:gd name="T71" fmla="*/ 991 h 1121"/>
                <a:gd name="T72" fmla="*/ 142 w 374"/>
                <a:gd name="T73" fmla="*/ 852 h 1121"/>
                <a:gd name="T74" fmla="*/ 185 w 374"/>
                <a:gd name="T75" fmla="*/ 1011 h 1121"/>
                <a:gd name="T76" fmla="*/ 173 w 374"/>
                <a:gd name="T77" fmla="*/ 953 h 1121"/>
                <a:gd name="T78" fmla="*/ 185 w 374"/>
                <a:gd name="T79" fmla="*/ 1011 h 1121"/>
                <a:gd name="T80" fmla="*/ 18 w 374"/>
                <a:gd name="T81" fmla="*/ 1077 h 1121"/>
                <a:gd name="T82" fmla="*/ 75 w 374"/>
                <a:gd name="T83" fmla="*/ 943 h 1121"/>
                <a:gd name="T84" fmla="*/ 85 w 374"/>
                <a:gd name="T85" fmla="*/ 1109 h 1121"/>
                <a:gd name="T86" fmla="*/ 85 w 374"/>
                <a:gd name="T87" fmla="*/ 1049 h 1121"/>
                <a:gd name="T88" fmla="*/ 85 w 374"/>
                <a:gd name="T89" fmla="*/ 1109 h 1121"/>
                <a:gd name="T90" fmla="*/ 142 w 374"/>
                <a:gd name="T91" fmla="*/ 112 h 1121"/>
                <a:gd name="T92" fmla="*/ 22 w 374"/>
                <a:gd name="T93" fmla="*/ 0 h 1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1121">
                  <a:moveTo>
                    <a:pt x="143" y="206"/>
                  </a:moveTo>
                  <a:cubicBezTo>
                    <a:pt x="171" y="222"/>
                    <a:pt x="192" y="216"/>
                    <a:pt x="196" y="206"/>
                  </a:cubicBezTo>
                  <a:cubicBezTo>
                    <a:pt x="200" y="196"/>
                    <a:pt x="191" y="168"/>
                    <a:pt x="161" y="152"/>
                  </a:cubicBezTo>
                  <a:cubicBezTo>
                    <a:pt x="120" y="129"/>
                    <a:pt x="70" y="140"/>
                    <a:pt x="71" y="140"/>
                  </a:cubicBezTo>
                  <a:cubicBezTo>
                    <a:pt x="71" y="140"/>
                    <a:pt x="106" y="184"/>
                    <a:pt x="143" y="206"/>
                  </a:cubicBezTo>
                  <a:close/>
                  <a:moveTo>
                    <a:pt x="236" y="145"/>
                  </a:moveTo>
                  <a:cubicBezTo>
                    <a:pt x="242" y="182"/>
                    <a:pt x="225" y="196"/>
                    <a:pt x="215" y="195"/>
                  </a:cubicBezTo>
                  <a:cubicBezTo>
                    <a:pt x="203" y="193"/>
                    <a:pt x="184" y="174"/>
                    <a:pt x="177" y="140"/>
                  </a:cubicBezTo>
                  <a:cubicBezTo>
                    <a:pt x="167" y="94"/>
                    <a:pt x="178" y="43"/>
                    <a:pt x="178" y="43"/>
                  </a:cubicBezTo>
                  <a:cubicBezTo>
                    <a:pt x="178" y="42"/>
                    <a:pt x="228" y="95"/>
                    <a:pt x="236" y="145"/>
                  </a:cubicBezTo>
                  <a:close/>
                  <a:moveTo>
                    <a:pt x="196" y="306"/>
                  </a:moveTo>
                  <a:cubicBezTo>
                    <a:pt x="220" y="327"/>
                    <a:pt x="242" y="324"/>
                    <a:pt x="248" y="316"/>
                  </a:cubicBezTo>
                  <a:cubicBezTo>
                    <a:pt x="254" y="306"/>
                    <a:pt x="250" y="278"/>
                    <a:pt x="224" y="257"/>
                  </a:cubicBezTo>
                  <a:cubicBezTo>
                    <a:pt x="188" y="227"/>
                    <a:pt x="138" y="230"/>
                    <a:pt x="138" y="230"/>
                  </a:cubicBezTo>
                  <a:cubicBezTo>
                    <a:pt x="139" y="230"/>
                    <a:pt x="164" y="278"/>
                    <a:pt x="196" y="306"/>
                  </a:cubicBezTo>
                  <a:close/>
                  <a:moveTo>
                    <a:pt x="299" y="263"/>
                  </a:moveTo>
                  <a:cubicBezTo>
                    <a:pt x="298" y="300"/>
                    <a:pt x="278" y="311"/>
                    <a:pt x="268" y="308"/>
                  </a:cubicBezTo>
                  <a:cubicBezTo>
                    <a:pt x="257" y="304"/>
                    <a:pt x="243" y="282"/>
                    <a:pt x="242" y="248"/>
                  </a:cubicBezTo>
                  <a:cubicBezTo>
                    <a:pt x="241" y="202"/>
                    <a:pt x="262" y="155"/>
                    <a:pt x="262" y="154"/>
                  </a:cubicBezTo>
                  <a:cubicBezTo>
                    <a:pt x="262" y="154"/>
                    <a:pt x="300" y="213"/>
                    <a:pt x="299" y="263"/>
                  </a:cubicBezTo>
                  <a:close/>
                  <a:moveTo>
                    <a:pt x="229" y="413"/>
                  </a:moveTo>
                  <a:cubicBezTo>
                    <a:pt x="249" y="437"/>
                    <a:pt x="271" y="439"/>
                    <a:pt x="278" y="431"/>
                  </a:cubicBezTo>
                  <a:cubicBezTo>
                    <a:pt x="286" y="423"/>
                    <a:pt x="288" y="395"/>
                    <a:pt x="266" y="370"/>
                  </a:cubicBezTo>
                  <a:cubicBezTo>
                    <a:pt x="236" y="335"/>
                    <a:pt x="187" y="329"/>
                    <a:pt x="187" y="329"/>
                  </a:cubicBezTo>
                  <a:cubicBezTo>
                    <a:pt x="187" y="329"/>
                    <a:pt x="203" y="380"/>
                    <a:pt x="229" y="413"/>
                  </a:cubicBezTo>
                  <a:close/>
                  <a:moveTo>
                    <a:pt x="338" y="389"/>
                  </a:moveTo>
                  <a:cubicBezTo>
                    <a:pt x="331" y="425"/>
                    <a:pt x="309" y="432"/>
                    <a:pt x="300" y="427"/>
                  </a:cubicBezTo>
                  <a:cubicBezTo>
                    <a:pt x="290" y="422"/>
                    <a:pt x="279" y="398"/>
                    <a:pt x="285" y="364"/>
                  </a:cubicBezTo>
                  <a:cubicBezTo>
                    <a:pt x="293" y="319"/>
                    <a:pt x="322" y="277"/>
                    <a:pt x="322" y="277"/>
                  </a:cubicBezTo>
                  <a:cubicBezTo>
                    <a:pt x="323" y="276"/>
                    <a:pt x="349" y="340"/>
                    <a:pt x="338" y="389"/>
                  </a:cubicBezTo>
                  <a:close/>
                  <a:moveTo>
                    <a:pt x="243" y="523"/>
                  </a:moveTo>
                  <a:cubicBezTo>
                    <a:pt x="258" y="551"/>
                    <a:pt x="280" y="556"/>
                    <a:pt x="288" y="550"/>
                  </a:cubicBezTo>
                  <a:cubicBezTo>
                    <a:pt x="297" y="543"/>
                    <a:pt x="303" y="516"/>
                    <a:pt x="287" y="487"/>
                  </a:cubicBezTo>
                  <a:cubicBezTo>
                    <a:pt x="264" y="448"/>
                    <a:pt x="216" y="433"/>
                    <a:pt x="216" y="433"/>
                  </a:cubicBezTo>
                  <a:cubicBezTo>
                    <a:pt x="217" y="434"/>
                    <a:pt x="223" y="486"/>
                    <a:pt x="243" y="523"/>
                  </a:cubicBezTo>
                  <a:close/>
                  <a:moveTo>
                    <a:pt x="354" y="519"/>
                  </a:moveTo>
                  <a:cubicBezTo>
                    <a:pt x="340" y="553"/>
                    <a:pt x="318" y="556"/>
                    <a:pt x="310" y="550"/>
                  </a:cubicBezTo>
                  <a:cubicBezTo>
                    <a:pt x="301" y="543"/>
                    <a:pt x="295" y="517"/>
                    <a:pt x="307" y="486"/>
                  </a:cubicBezTo>
                  <a:cubicBezTo>
                    <a:pt x="322" y="443"/>
                    <a:pt x="359" y="407"/>
                    <a:pt x="359" y="407"/>
                  </a:cubicBezTo>
                  <a:cubicBezTo>
                    <a:pt x="359" y="406"/>
                    <a:pt x="373" y="473"/>
                    <a:pt x="354" y="519"/>
                  </a:cubicBezTo>
                  <a:close/>
                  <a:moveTo>
                    <a:pt x="165" y="845"/>
                  </a:moveTo>
                  <a:cubicBezTo>
                    <a:pt x="164" y="877"/>
                    <a:pt x="179" y="893"/>
                    <a:pt x="189" y="892"/>
                  </a:cubicBezTo>
                  <a:cubicBezTo>
                    <a:pt x="201" y="891"/>
                    <a:pt x="221" y="870"/>
                    <a:pt x="221" y="836"/>
                  </a:cubicBezTo>
                  <a:cubicBezTo>
                    <a:pt x="222" y="790"/>
                    <a:pt x="189" y="753"/>
                    <a:pt x="189" y="753"/>
                  </a:cubicBezTo>
                  <a:cubicBezTo>
                    <a:pt x="189" y="754"/>
                    <a:pt x="168" y="802"/>
                    <a:pt x="165" y="845"/>
                  </a:cubicBezTo>
                  <a:close/>
                  <a:moveTo>
                    <a:pt x="262" y="899"/>
                  </a:moveTo>
                  <a:cubicBezTo>
                    <a:pt x="233" y="922"/>
                    <a:pt x="212" y="913"/>
                    <a:pt x="208" y="903"/>
                  </a:cubicBezTo>
                  <a:cubicBezTo>
                    <a:pt x="204" y="892"/>
                    <a:pt x="213" y="867"/>
                    <a:pt x="239" y="845"/>
                  </a:cubicBezTo>
                  <a:cubicBezTo>
                    <a:pt x="275" y="816"/>
                    <a:pt x="325" y="804"/>
                    <a:pt x="325" y="804"/>
                  </a:cubicBezTo>
                  <a:cubicBezTo>
                    <a:pt x="326" y="804"/>
                    <a:pt x="303" y="869"/>
                    <a:pt x="262" y="899"/>
                  </a:cubicBezTo>
                  <a:close/>
                  <a:moveTo>
                    <a:pt x="211" y="742"/>
                  </a:moveTo>
                  <a:cubicBezTo>
                    <a:pt x="215" y="774"/>
                    <a:pt x="233" y="786"/>
                    <a:pt x="243" y="783"/>
                  </a:cubicBezTo>
                  <a:cubicBezTo>
                    <a:pt x="254" y="781"/>
                    <a:pt x="270" y="757"/>
                    <a:pt x="264" y="724"/>
                  </a:cubicBezTo>
                  <a:cubicBezTo>
                    <a:pt x="257" y="679"/>
                    <a:pt x="217" y="648"/>
                    <a:pt x="217" y="648"/>
                  </a:cubicBezTo>
                  <a:cubicBezTo>
                    <a:pt x="218" y="649"/>
                    <a:pt x="205" y="700"/>
                    <a:pt x="211" y="742"/>
                  </a:cubicBezTo>
                  <a:close/>
                  <a:moveTo>
                    <a:pt x="316" y="778"/>
                  </a:moveTo>
                  <a:cubicBezTo>
                    <a:pt x="291" y="805"/>
                    <a:pt x="269" y="800"/>
                    <a:pt x="264" y="791"/>
                  </a:cubicBezTo>
                  <a:cubicBezTo>
                    <a:pt x="258" y="781"/>
                    <a:pt x="262" y="755"/>
                    <a:pt x="284" y="729"/>
                  </a:cubicBezTo>
                  <a:cubicBezTo>
                    <a:pt x="313" y="695"/>
                    <a:pt x="360" y="674"/>
                    <a:pt x="360" y="674"/>
                  </a:cubicBezTo>
                  <a:cubicBezTo>
                    <a:pt x="361" y="673"/>
                    <a:pt x="350" y="741"/>
                    <a:pt x="316" y="778"/>
                  </a:cubicBezTo>
                  <a:close/>
                  <a:moveTo>
                    <a:pt x="237" y="634"/>
                  </a:moveTo>
                  <a:cubicBezTo>
                    <a:pt x="247" y="664"/>
                    <a:pt x="267" y="673"/>
                    <a:pt x="276" y="668"/>
                  </a:cubicBezTo>
                  <a:cubicBezTo>
                    <a:pt x="286" y="664"/>
                    <a:pt x="297" y="638"/>
                    <a:pt x="286" y="606"/>
                  </a:cubicBezTo>
                  <a:cubicBezTo>
                    <a:pt x="270" y="563"/>
                    <a:pt x="226" y="541"/>
                    <a:pt x="226" y="541"/>
                  </a:cubicBezTo>
                  <a:cubicBezTo>
                    <a:pt x="227" y="541"/>
                    <a:pt x="224" y="593"/>
                    <a:pt x="237" y="634"/>
                  </a:cubicBezTo>
                  <a:close/>
                  <a:moveTo>
                    <a:pt x="347" y="650"/>
                  </a:moveTo>
                  <a:cubicBezTo>
                    <a:pt x="327" y="681"/>
                    <a:pt x="305" y="680"/>
                    <a:pt x="298" y="672"/>
                  </a:cubicBezTo>
                  <a:cubicBezTo>
                    <a:pt x="290" y="664"/>
                    <a:pt x="289" y="637"/>
                    <a:pt x="306" y="608"/>
                  </a:cubicBezTo>
                  <a:cubicBezTo>
                    <a:pt x="329" y="569"/>
                    <a:pt x="371" y="540"/>
                    <a:pt x="371" y="540"/>
                  </a:cubicBezTo>
                  <a:cubicBezTo>
                    <a:pt x="372" y="540"/>
                    <a:pt x="374" y="608"/>
                    <a:pt x="347" y="650"/>
                  </a:cubicBezTo>
                  <a:close/>
                  <a:moveTo>
                    <a:pt x="100" y="939"/>
                  </a:moveTo>
                  <a:cubicBezTo>
                    <a:pt x="92" y="971"/>
                    <a:pt x="104" y="990"/>
                    <a:pt x="114" y="991"/>
                  </a:cubicBezTo>
                  <a:cubicBezTo>
                    <a:pt x="126" y="992"/>
                    <a:pt x="150" y="975"/>
                    <a:pt x="157" y="941"/>
                  </a:cubicBezTo>
                  <a:cubicBezTo>
                    <a:pt x="167" y="895"/>
                    <a:pt x="141" y="852"/>
                    <a:pt x="142" y="852"/>
                  </a:cubicBezTo>
                  <a:cubicBezTo>
                    <a:pt x="142" y="853"/>
                    <a:pt x="111" y="897"/>
                    <a:pt x="100" y="939"/>
                  </a:cubicBezTo>
                  <a:close/>
                  <a:moveTo>
                    <a:pt x="185" y="1011"/>
                  </a:moveTo>
                  <a:cubicBezTo>
                    <a:pt x="151" y="1028"/>
                    <a:pt x="132" y="1016"/>
                    <a:pt x="130" y="1006"/>
                  </a:cubicBezTo>
                  <a:cubicBezTo>
                    <a:pt x="129" y="994"/>
                    <a:pt x="143" y="970"/>
                    <a:pt x="173" y="953"/>
                  </a:cubicBezTo>
                  <a:cubicBezTo>
                    <a:pt x="215" y="930"/>
                    <a:pt x="266" y="927"/>
                    <a:pt x="266" y="927"/>
                  </a:cubicBezTo>
                  <a:cubicBezTo>
                    <a:pt x="267" y="927"/>
                    <a:pt x="232" y="988"/>
                    <a:pt x="185" y="1011"/>
                  </a:cubicBezTo>
                  <a:close/>
                  <a:moveTo>
                    <a:pt x="15" y="1023"/>
                  </a:moveTo>
                  <a:cubicBezTo>
                    <a:pt x="0" y="1053"/>
                    <a:pt x="7" y="1074"/>
                    <a:pt x="18" y="1077"/>
                  </a:cubicBezTo>
                  <a:cubicBezTo>
                    <a:pt x="29" y="1080"/>
                    <a:pt x="57" y="1066"/>
                    <a:pt x="72" y="1034"/>
                  </a:cubicBezTo>
                  <a:cubicBezTo>
                    <a:pt x="92" y="990"/>
                    <a:pt x="75" y="942"/>
                    <a:pt x="75" y="943"/>
                  </a:cubicBezTo>
                  <a:cubicBezTo>
                    <a:pt x="75" y="943"/>
                    <a:pt x="35" y="982"/>
                    <a:pt x="15" y="1023"/>
                  </a:cubicBezTo>
                  <a:close/>
                  <a:moveTo>
                    <a:pt x="85" y="1109"/>
                  </a:moveTo>
                  <a:cubicBezTo>
                    <a:pt x="47" y="1121"/>
                    <a:pt x="30" y="1105"/>
                    <a:pt x="31" y="1094"/>
                  </a:cubicBezTo>
                  <a:cubicBezTo>
                    <a:pt x="32" y="1082"/>
                    <a:pt x="51" y="1060"/>
                    <a:pt x="85" y="1049"/>
                  </a:cubicBezTo>
                  <a:cubicBezTo>
                    <a:pt x="131" y="1033"/>
                    <a:pt x="183" y="1039"/>
                    <a:pt x="183" y="1039"/>
                  </a:cubicBezTo>
                  <a:cubicBezTo>
                    <a:pt x="184" y="1039"/>
                    <a:pt x="136" y="1094"/>
                    <a:pt x="85" y="1109"/>
                  </a:cubicBezTo>
                  <a:close/>
                  <a:moveTo>
                    <a:pt x="123" y="51"/>
                  </a:moveTo>
                  <a:cubicBezTo>
                    <a:pt x="151" y="80"/>
                    <a:pt x="149" y="106"/>
                    <a:pt x="142" y="112"/>
                  </a:cubicBezTo>
                  <a:cubicBezTo>
                    <a:pt x="134" y="119"/>
                    <a:pt x="110" y="114"/>
                    <a:pt x="85" y="88"/>
                  </a:cubicBezTo>
                  <a:cubicBezTo>
                    <a:pt x="51" y="54"/>
                    <a:pt x="23" y="0"/>
                    <a:pt x="22" y="0"/>
                  </a:cubicBezTo>
                  <a:cubicBezTo>
                    <a:pt x="22" y="0"/>
                    <a:pt x="85" y="12"/>
                    <a:pt x="123" y="51"/>
                  </a:cubicBezTo>
                  <a:close/>
                </a:path>
              </a:pathLst>
            </a:custGeom>
            <a:solidFill>
              <a:schemeClr val="accent2"/>
            </a:soli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grpSp>
      <p:sp>
        <p:nvSpPr>
          <p:cNvPr id="6" name="矩形: 圆角 5">
            <a:extLst>
              <a:ext uri="{FF2B5EF4-FFF2-40B4-BE49-F238E27FC236}">
                <a16:creationId xmlns:a16="http://schemas.microsoft.com/office/drawing/2014/main" id="{CEBF36E4-3F10-42CE-BDF9-06C174B45A49}"/>
              </a:ext>
            </a:extLst>
          </p:cNvPr>
          <p:cNvSpPr/>
          <p:nvPr/>
        </p:nvSpPr>
        <p:spPr bwMode="auto">
          <a:xfrm>
            <a:off x="4026017" y="1196752"/>
            <a:ext cx="4152254" cy="483024"/>
          </a:xfrm>
          <a:prstGeom prst="roundRect">
            <a:avLst>
              <a:gd name="adj" fmla="val 50000"/>
            </a:avLst>
          </a:prstGeom>
          <a:gradFill>
            <a:gsLst>
              <a:gs pos="58000">
                <a:schemeClr val="accent2"/>
              </a:gs>
              <a:gs pos="100000">
                <a:srgbClr val="C80000"/>
              </a:gs>
              <a:gs pos="0">
                <a:srgbClr val="F20000"/>
              </a:gs>
            </a:gsLst>
            <a:lin ang="5400000" scaled="0"/>
          </a:gradFill>
          <a:ln w="12700" cap="flat">
            <a:solidFill>
              <a:schemeClr val="bg1"/>
            </a:solidFill>
            <a:prstDash val="solid"/>
            <a:miter lim="800000"/>
            <a:headEnd/>
            <a:tailEnd/>
          </a:ln>
          <a:effectLst>
            <a:outerShdw blurRad="63500" sx="102000" sy="102000" algn="ctr" rotWithShape="0">
              <a:prstClr val="black">
                <a:alpha val="40000"/>
              </a:prstClr>
            </a:outerShdw>
          </a:effectLst>
        </p:spPr>
        <p:txBody>
          <a:bodyPr vert="horz" wrap="square" lIns="0" tIns="0" rIns="0" bIns="0" numCol="1" anchor="ctr" anchorCtr="0" compatLnSpc="1">
            <a:prstTxWarp prst="textNoShape">
              <a:avLst/>
            </a:prstTxWarp>
          </a:bodyPr>
          <a:lstStyle/>
          <a:p>
            <a:pPr algn="ctr"/>
            <a:r>
              <a:rPr lang="zh-CN" altLang="en-US" sz="2400" b="1" dirty="0">
                <a:solidFill>
                  <a:schemeClr val="bg1"/>
                </a:solidFill>
                <a:latin typeface="+mj-ea"/>
                <a:ea typeface="+mj-ea"/>
                <a:cs typeface="+mn-ea"/>
              </a:rPr>
              <a:t>三、民法典的鲜明特色</a:t>
            </a:r>
          </a:p>
        </p:txBody>
      </p:sp>
      <p:sp>
        <p:nvSpPr>
          <p:cNvPr id="7" name="矩形 6">
            <a:extLst>
              <a:ext uri="{FF2B5EF4-FFF2-40B4-BE49-F238E27FC236}">
                <a16:creationId xmlns:a16="http://schemas.microsoft.com/office/drawing/2014/main" id="{5D079D4F-1955-4203-B983-C69ACD4C3789}"/>
              </a:ext>
            </a:extLst>
          </p:cNvPr>
          <p:cNvSpPr/>
          <p:nvPr/>
        </p:nvSpPr>
        <p:spPr bwMode="auto">
          <a:xfrm>
            <a:off x="1041991" y="1834118"/>
            <a:ext cx="10132828" cy="1080326"/>
          </a:xfrm>
          <a:prstGeom prst="rect">
            <a:avLst/>
          </a:prstGeom>
          <a:solidFill>
            <a:schemeClr val="bg1"/>
          </a:solidFill>
          <a:ln w="9525" cap="flat" cmpd="sng" algn="ctr">
            <a:solidFill>
              <a:schemeClr val="accent5">
                <a:lumMod val="40000"/>
                <a:lumOff val="60000"/>
              </a:schemeClr>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矩形 7">
            <a:extLst>
              <a:ext uri="{FF2B5EF4-FFF2-40B4-BE49-F238E27FC236}">
                <a16:creationId xmlns:a16="http://schemas.microsoft.com/office/drawing/2014/main" id="{9DFF28AF-2B1B-4DAD-9359-95995636911E}"/>
              </a:ext>
            </a:extLst>
          </p:cNvPr>
          <p:cNvSpPr/>
          <p:nvPr/>
        </p:nvSpPr>
        <p:spPr>
          <a:xfrm>
            <a:off x="1722474" y="2055417"/>
            <a:ext cx="8985274" cy="798167"/>
          </a:xfrm>
          <a:prstGeom prst="rect">
            <a:avLst/>
          </a:prstGeom>
        </p:spPr>
        <p:txBody>
          <a:bodyPr wrap="square">
            <a:spAutoFit/>
          </a:bodyPr>
          <a:lstStyle/>
          <a:p>
            <a:pPr algn="just">
              <a:lnSpc>
                <a:spcPct val="120000"/>
              </a:lnSpc>
              <a:spcAft>
                <a:spcPts val="1000"/>
              </a:spcAft>
            </a:pPr>
            <a:r>
              <a:rPr lang="zh-CN" altLang="en-US" sz="2000" dirty="0"/>
              <a:t>民法典系统整合了新中国</a:t>
            </a:r>
            <a:r>
              <a:rPr lang="en-US" altLang="zh-CN" sz="2000" dirty="0"/>
              <a:t>70</a:t>
            </a:r>
            <a:r>
              <a:rPr lang="zh-CN" altLang="en-US" sz="2000" dirty="0"/>
              <a:t>多年来长期实践形成的民事法律规范，汲取了中华民族</a:t>
            </a:r>
            <a:r>
              <a:rPr lang="en-US" altLang="zh-CN" sz="2000" dirty="0"/>
              <a:t>5000</a:t>
            </a:r>
            <a:r>
              <a:rPr lang="zh-CN" altLang="en-US" sz="2000" dirty="0"/>
              <a:t>多年优秀法律文化，借鉴了人类法治文明建设有益成果</a:t>
            </a:r>
            <a:endParaRPr lang="en-US" altLang="zh-CN" sz="2000" kern="0" dirty="0">
              <a:latin typeface="仿宋_GB2312" panose="02010609030101010101" pitchFamily="49" charset="-122"/>
              <a:ea typeface="微软雅黑" panose="020B0503020204020204" pitchFamily="34" charset="-122"/>
            </a:endParaRPr>
          </a:p>
        </p:txBody>
      </p:sp>
      <p:sp>
        <p:nvSpPr>
          <p:cNvPr id="9" name="Freeform 5">
            <a:extLst>
              <a:ext uri="{FF2B5EF4-FFF2-40B4-BE49-F238E27FC236}">
                <a16:creationId xmlns:a16="http://schemas.microsoft.com/office/drawing/2014/main" id="{8111D6B5-B178-4996-B075-53243D821E5C}"/>
              </a:ext>
            </a:extLst>
          </p:cNvPr>
          <p:cNvSpPr>
            <a:spLocks noEditPoints="1"/>
          </p:cNvSpPr>
          <p:nvPr/>
        </p:nvSpPr>
        <p:spPr bwMode="auto">
          <a:xfrm>
            <a:off x="1179771" y="1933201"/>
            <a:ext cx="445414" cy="423972"/>
          </a:xfrm>
          <a:custGeom>
            <a:avLst/>
            <a:gdLst>
              <a:gd name="T0" fmla="*/ 0 w 2014"/>
              <a:gd name="T1" fmla="*/ 1909 h 1909"/>
              <a:gd name="T2" fmla="*/ 0 w 2014"/>
              <a:gd name="T3" fmla="*/ 1224 h 1909"/>
              <a:gd name="T4" fmla="*/ 872 w 2014"/>
              <a:gd name="T5" fmla="*/ 0 h 1909"/>
              <a:gd name="T6" fmla="*/ 872 w 2014"/>
              <a:gd name="T7" fmla="*/ 290 h 1909"/>
              <a:gd name="T8" fmla="*/ 353 w 2014"/>
              <a:gd name="T9" fmla="*/ 1142 h 1909"/>
              <a:gd name="T10" fmla="*/ 789 w 2014"/>
              <a:gd name="T11" fmla="*/ 1142 h 1909"/>
              <a:gd name="T12" fmla="*/ 789 w 2014"/>
              <a:gd name="T13" fmla="*/ 1909 h 1909"/>
              <a:gd name="T14" fmla="*/ 0 w 2014"/>
              <a:gd name="T15" fmla="*/ 1909 h 1909"/>
              <a:gd name="T16" fmla="*/ 1142 w 2014"/>
              <a:gd name="T17" fmla="*/ 1909 h 1909"/>
              <a:gd name="T18" fmla="*/ 1142 w 2014"/>
              <a:gd name="T19" fmla="*/ 1224 h 1909"/>
              <a:gd name="T20" fmla="*/ 2014 w 2014"/>
              <a:gd name="T21" fmla="*/ 0 h 1909"/>
              <a:gd name="T22" fmla="*/ 2014 w 2014"/>
              <a:gd name="T23" fmla="*/ 290 h 1909"/>
              <a:gd name="T24" fmla="*/ 1515 w 2014"/>
              <a:gd name="T25" fmla="*/ 1142 h 1909"/>
              <a:gd name="T26" fmla="*/ 1931 w 2014"/>
              <a:gd name="T27" fmla="*/ 1142 h 1909"/>
              <a:gd name="T28" fmla="*/ 1931 w 2014"/>
              <a:gd name="T29" fmla="*/ 1909 h 1909"/>
              <a:gd name="T30" fmla="*/ 1142 w 2014"/>
              <a:gd name="T31" fmla="*/ 1909 h 1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4" h="1909">
                <a:moveTo>
                  <a:pt x="0" y="1909"/>
                </a:moveTo>
                <a:lnTo>
                  <a:pt x="0" y="1224"/>
                </a:lnTo>
                <a:cubicBezTo>
                  <a:pt x="0" y="630"/>
                  <a:pt x="290" y="221"/>
                  <a:pt x="872" y="0"/>
                </a:cubicBezTo>
                <a:lnTo>
                  <a:pt x="872" y="290"/>
                </a:lnTo>
                <a:cubicBezTo>
                  <a:pt x="512" y="498"/>
                  <a:pt x="339" y="781"/>
                  <a:pt x="353" y="1142"/>
                </a:cubicBezTo>
                <a:lnTo>
                  <a:pt x="789" y="1142"/>
                </a:lnTo>
                <a:lnTo>
                  <a:pt x="789" y="1909"/>
                </a:lnTo>
                <a:lnTo>
                  <a:pt x="0" y="1909"/>
                </a:lnTo>
                <a:close/>
                <a:moveTo>
                  <a:pt x="1142" y="1909"/>
                </a:moveTo>
                <a:lnTo>
                  <a:pt x="1142" y="1224"/>
                </a:lnTo>
                <a:cubicBezTo>
                  <a:pt x="1142" y="630"/>
                  <a:pt x="1432" y="221"/>
                  <a:pt x="2014" y="0"/>
                </a:cubicBezTo>
                <a:lnTo>
                  <a:pt x="2014" y="290"/>
                </a:lnTo>
                <a:cubicBezTo>
                  <a:pt x="1668" y="484"/>
                  <a:pt x="1501" y="768"/>
                  <a:pt x="1515" y="1142"/>
                </a:cubicBezTo>
                <a:lnTo>
                  <a:pt x="1931" y="1142"/>
                </a:lnTo>
                <a:lnTo>
                  <a:pt x="1931" y="1909"/>
                </a:lnTo>
                <a:lnTo>
                  <a:pt x="1142" y="190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6">
            <a:extLst>
              <a:ext uri="{FF2B5EF4-FFF2-40B4-BE49-F238E27FC236}">
                <a16:creationId xmlns:a16="http://schemas.microsoft.com/office/drawing/2014/main" id="{F025FF4F-08B4-4474-AD61-0EC7C2898792}"/>
              </a:ext>
            </a:extLst>
          </p:cNvPr>
          <p:cNvSpPr>
            <a:spLocks noEditPoints="1"/>
          </p:cNvSpPr>
          <p:nvPr/>
        </p:nvSpPr>
        <p:spPr bwMode="auto">
          <a:xfrm>
            <a:off x="10594617" y="2429612"/>
            <a:ext cx="445414" cy="423972"/>
          </a:xfrm>
          <a:custGeom>
            <a:avLst/>
            <a:gdLst>
              <a:gd name="T0" fmla="*/ 2014 w 2014"/>
              <a:gd name="T1" fmla="*/ 0 h 1909"/>
              <a:gd name="T2" fmla="*/ 2014 w 2014"/>
              <a:gd name="T3" fmla="*/ 686 h 1909"/>
              <a:gd name="T4" fmla="*/ 1141 w 2014"/>
              <a:gd name="T5" fmla="*/ 1909 h 1909"/>
              <a:gd name="T6" fmla="*/ 1141 w 2014"/>
              <a:gd name="T7" fmla="*/ 1619 h 1909"/>
              <a:gd name="T8" fmla="*/ 1660 w 2014"/>
              <a:gd name="T9" fmla="*/ 768 h 1909"/>
              <a:gd name="T10" fmla="*/ 1225 w 2014"/>
              <a:gd name="T11" fmla="*/ 768 h 1909"/>
              <a:gd name="T12" fmla="*/ 1225 w 2014"/>
              <a:gd name="T13" fmla="*/ 0 h 1909"/>
              <a:gd name="T14" fmla="*/ 2014 w 2014"/>
              <a:gd name="T15" fmla="*/ 0 h 1909"/>
              <a:gd name="T16" fmla="*/ 872 w 2014"/>
              <a:gd name="T17" fmla="*/ 0 h 1909"/>
              <a:gd name="T18" fmla="*/ 872 w 2014"/>
              <a:gd name="T19" fmla="*/ 686 h 1909"/>
              <a:gd name="T20" fmla="*/ 0 w 2014"/>
              <a:gd name="T21" fmla="*/ 1909 h 1909"/>
              <a:gd name="T22" fmla="*/ 0 w 2014"/>
              <a:gd name="T23" fmla="*/ 1619 h 1909"/>
              <a:gd name="T24" fmla="*/ 498 w 2014"/>
              <a:gd name="T25" fmla="*/ 768 h 1909"/>
              <a:gd name="T26" fmla="*/ 83 w 2014"/>
              <a:gd name="T27" fmla="*/ 768 h 1909"/>
              <a:gd name="T28" fmla="*/ 83 w 2014"/>
              <a:gd name="T29" fmla="*/ 0 h 1909"/>
              <a:gd name="T30" fmla="*/ 872 w 2014"/>
              <a:gd name="T31" fmla="*/ 0 h 1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4" h="1909">
                <a:moveTo>
                  <a:pt x="2014" y="0"/>
                </a:moveTo>
                <a:lnTo>
                  <a:pt x="2014" y="686"/>
                </a:lnTo>
                <a:cubicBezTo>
                  <a:pt x="2014" y="1280"/>
                  <a:pt x="1723" y="1688"/>
                  <a:pt x="1141" y="1909"/>
                </a:cubicBezTo>
                <a:lnTo>
                  <a:pt x="1141" y="1619"/>
                </a:lnTo>
                <a:cubicBezTo>
                  <a:pt x="1502" y="1412"/>
                  <a:pt x="1674" y="1128"/>
                  <a:pt x="1660" y="768"/>
                </a:cubicBezTo>
                <a:lnTo>
                  <a:pt x="1225" y="768"/>
                </a:lnTo>
                <a:lnTo>
                  <a:pt x="1225" y="0"/>
                </a:lnTo>
                <a:lnTo>
                  <a:pt x="2014" y="0"/>
                </a:lnTo>
                <a:close/>
                <a:moveTo>
                  <a:pt x="872" y="0"/>
                </a:moveTo>
                <a:lnTo>
                  <a:pt x="872" y="686"/>
                </a:lnTo>
                <a:cubicBezTo>
                  <a:pt x="872" y="1280"/>
                  <a:pt x="582" y="1688"/>
                  <a:pt x="0" y="1909"/>
                </a:cubicBezTo>
                <a:lnTo>
                  <a:pt x="0" y="1619"/>
                </a:lnTo>
                <a:cubicBezTo>
                  <a:pt x="346" y="1425"/>
                  <a:pt x="512" y="1142"/>
                  <a:pt x="498" y="768"/>
                </a:cubicBezTo>
                <a:lnTo>
                  <a:pt x="83" y="768"/>
                </a:lnTo>
                <a:lnTo>
                  <a:pt x="83" y="0"/>
                </a:lnTo>
                <a:lnTo>
                  <a:pt x="872"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矩形 10">
            <a:extLst>
              <a:ext uri="{FF2B5EF4-FFF2-40B4-BE49-F238E27FC236}">
                <a16:creationId xmlns:a16="http://schemas.microsoft.com/office/drawing/2014/main" id="{CC00F622-B8E3-4C92-A8C6-4CB33A775E52}"/>
              </a:ext>
            </a:extLst>
          </p:cNvPr>
          <p:cNvSpPr/>
          <p:nvPr/>
        </p:nvSpPr>
        <p:spPr>
          <a:xfrm>
            <a:off x="1041991" y="3114675"/>
            <a:ext cx="680483" cy="6804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是</a:t>
            </a:r>
          </a:p>
        </p:txBody>
      </p:sp>
      <p:sp>
        <p:nvSpPr>
          <p:cNvPr id="12" name="矩形 11">
            <a:extLst>
              <a:ext uri="{FF2B5EF4-FFF2-40B4-BE49-F238E27FC236}">
                <a16:creationId xmlns:a16="http://schemas.microsoft.com/office/drawing/2014/main" id="{A9F2134F-65B3-47D4-8921-1D74DBC1B321}"/>
              </a:ext>
            </a:extLst>
          </p:cNvPr>
          <p:cNvSpPr/>
          <p:nvPr/>
        </p:nvSpPr>
        <p:spPr>
          <a:xfrm>
            <a:off x="1722474" y="3114675"/>
            <a:ext cx="9427535" cy="680483"/>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accent6"/>
                </a:solidFill>
              </a:rPr>
              <a:t>一部体现我国社会主义性质、符合人民利益和愿望、顺应时代发展要求的民法典</a:t>
            </a:r>
            <a:endParaRPr lang="zh-CN" altLang="en-US" sz="3200" b="1" dirty="0">
              <a:solidFill>
                <a:schemeClr val="accent6"/>
              </a:solidFill>
            </a:endParaRPr>
          </a:p>
        </p:txBody>
      </p:sp>
      <p:sp>
        <p:nvSpPr>
          <p:cNvPr id="13" name="矩形 12">
            <a:extLst>
              <a:ext uri="{FF2B5EF4-FFF2-40B4-BE49-F238E27FC236}">
                <a16:creationId xmlns:a16="http://schemas.microsoft.com/office/drawing/2014/main" id="{AA4D437F-E743-4D58-B6DC-40B2F196EB3C}"/>
              </a:ext>
            </a:extLst>
          </p:cNvPr>
          <p:cNvSpPr/>
          <p:nvPr/>
        </p:nvSpPr>
        <p:spPr>
          <a:xfrm>
            <a:off x="10469526" y="4060192"/>
            <a:ext cx="680483" cy="6804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是</a:t>
            </a:r>
          </a:p>
        </p:txBody>
      </p:sp>
      <p:sp>
        <p:nvSpPr>
          <p:cNvPr id="14" name="矩形 13">
            <a:extLst>
              <a:ext uri="{FF2B5EF4-FFF2-40B4-BE49-F238E27FC236}">
                <a16:creationId xmlns:a16="http://schemas.microsoft.com/office/drawing/2014/main" id="{9F69A2C5-50E4-40A6-8D74-C892E57B4C63}"/>
              </a:ext>
            </a:extLst>
          </p:cNvPr>
          <p:cNvSpPr/>
          <p:nvPr/>
        </p:nvSpPr>
        <p:spPr>
          <a:xfrm>
            <a:off x="1041991" y="4060192"/>
            <a:ext cx="9427535" cy="680483"/>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accent6"/>
                </a:solidFill>
              </a:rPr>
              <a:t>一部体现对</a:t>
            </a:r>
            <a:r>
              <a:rPr lang="zh-CN" altLang="en-US" sz="2000" b="1" dirty="0">
                <a:solidFill>
                  <a:srgbClr val="00B050"/>
                </a:solidFill>
              </a:rPr>
              <a:t>生命健康、财产安全、交易便利、生活幸福、人格尊严</a:t>
            </a:r>
            <a:r>
              <a:rPr lang="zh-CN" altLang="en-US" sz="2000" dirty="0">
                <a:solidFill>
                  <a:schemeClr val="accent6"/>
                </a:solidFill>
              </a:rPr>
              <a:t>等各方面权利平等保护的民法典</a:t>
            </a:r>
            <a:endParaRPr lang="zh-CN" altLang="en-US" sz="3200" b="1" dirty="0">
              <a:solidFill>
                <a:schemeClr val="accent6"/>
              </a:solidFill>
            </a:endParaRPr>
          </a:p>
        </p:txBody>
      </p:sp>
      <p:sp>
        <p:nvSpPr>
          <p:cNvPr id="15" name="矩形 14">
            <a:extLst>
              <a:ext uri="{FF2B5EF4-FFF2-40B4-BE49-F238E27FC236}">
                <a16:creationId xmlns:a16="http://schemas.microsoft.com/office/drawing/2014/main" id="{B1F0D7EE-9D21-432D-A540-BAC336056924}"/>
              </a:ext>
            </a:extLst>
          </p:cNvPr>
          <p:cNvSpPr/>
          <p:nvPr/>
        </p:nvSpPr>
        <p:spPr>
          <a:xfrm>
            <a:off x="1041991" y="4980765"/>
            <a:ext cx="680483" cy="6804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b="1" dirty="0"/>
              <a:t>是</a:t>
            </a:r>
          </a:p>
        </p:txBody>
      </p:sp>
      <p:sp>
        <p:nvSpPr>
          <p:cNvPr id="16" name="矩形 15">
            <a:extLst>
              <a:ext uri="{FF2B5EF4-FFF2-40B4-BE49-F238E27FC236}">
                <a16:creationId xmlns:a16="http://schemas.microsoft.com/office/drawing/2014/main" id="{0DA77A8F-D117-4668-A357-076E547C21A4}"/>
              </a:ext>
            </a:extLst>
          </p:cNvPr>
          <p:cNvSpPr/>
          <p:nvPr/>
        </p:nvSpPr>
        <p:spPr>
          <a:xfrm>
            <a:off x="1722474" y="4980765"/>
            <a:ext cx="9427535" cy="680483"/>
          </a:xfrm>
          <a:prstGeom prst="rec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2000" dirty="0">
                <a:solidFill>
                  <a:schemeClr val="accent6"/>
                </a:solidFill>
              </a:rPr>
              <a:t>一部具有鲜明中国特色、实践特色、时代特色的民法典</a:t>
            </a:r>
            <a:endParaRPr lang="zh-CN" altLang="en-US" sz="3200" b="1" dirty="0">
              <a:solidFill>
                <a:schemeClr val="accent6"/>
              </a:solidFill>
            </a:endParaRPr>
          </a:p>
        </p:txBody>
      </p:sp>
    </p:spTree>
    <p:extLst>
      <p:ext uri="{BB962C8B-B14F-4D97-AF65-F5344CB8AC3E}">
        <p14:creationId xmlns:p14="http://schemas.microsoft.com/office/powerpoint/2010/main" val="31600222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 calcmode="lin" valueType="num">
                                      <p:cBhvr>
                                        <p:cTn id="17" dur="500" fill="hold"/>
                                        <p:tgtEl>
                                          <p:spTgt spid="9"/>
                                        </p:tgtEl>
                                        <p:attrNameLst>
                                          <p:attrName>style.rotation</p:attrName>
                                        </p:attrNameLst>
                                      </p:cBhvr>
                                      <p:tavLst>
                                        <p:tav tm="0">
                                          <p:val>
                                            <p:fltVal val="90"/>
                                          </p:val>
                                        </p:tav>
                                        <p:tav tm="100000">
                                          <p:val>
                                            <p:fltVal val="0"/>
                                          </p:val>
                                        </p:tav>
                                      </p:tavLst>
                                    </p:anim>
                                    <p:animEffect transition="in" filter="fade">
                                      <p:cBhvr>
                                        <p:cTn id="18" dur="500"/>
                                        <p:tgtEl>
                                          <p:spTgt spid="9"/>
                                        </p:tgtEl>
                                      </p:cBhvr>
                                    </p:animEffect>
                                  </p:childTnLst>
                                </p:cTn>
                              </p:par>
                            </p:childTnLst>
                          </p:cTn>
                        </p:par>
                        <p:par>
                          <p:cTn id="19" fill="hold">
                            <p:stCondLst>
                              <p:cond delay="1500"/>
                            </p:stCondLst>
                            <p:childTnLst>
                              <p:par>
                                <p:cTn id="20" presetID="31"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 calcmode="lin" valueType="num">
                                      <p:cBhvr>
                                        <p:cTn id="24" dur="500" fill="hold"/>
                                        <p:tgtEl>
                                          <p:spTgt spid="10"/>
                                        </p:tgtEl>
                                        <p:attrNameLst>
                                          <p:attrName>style.rotation</p:attrName>
                                        </p:attrNameLst>
                                      </p:cBhvr>
                                      <p:tavLst>
                                        <p:tav tm="0">
                                          <p:val>
                                            <p:fltVal val="90"/>
                                          </p:val>
                                        </p:tav>
                                        <p:tav tm="100000">
                                          <p:val>
                                            <p:fltVal val="0"/>
                                          </p:val>
                                        </p:tav>
                                      </p:tavLst>
                                    </p:anim>
                                    <p:animEffect transition="in" filter="fade">
                                      <p:cBhvr>
                                        <p:cTn id="25" dur="500"/>
                                        <p:tgtEl>
                                          <p:spTgt spid="10"/>
                                        </p:tgtEl>
                                      </p:cBhvr>
                                    </p:animEffect>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barn(inVertical)">
                                      <p:cBhvr>
                                        <p:cTn id="29" dur="500"/>
                                        <p:tgtEl>
                                          <p:spTgt spid="8"/>
                                        </p:tgtEl>
                                      </p:cBhvr>
                                    </p:animEffect>
                                  </p:childTnLst>
                                </p:cTn>
                              </p:par>
                            </p:childTnLst>
                          </p:cTn>
                        </p:par>
                        <p:par>
                          <p:cTn id="30" fill="hold">
                            <p:stCondLst>
                              <p:cond delay="2500"/>
                            </p:stCondLst>
                            <p:childTnLst>
                              <p:par>
                                <p:cTn id="31" presetID="16" presetClass="entr" presetSubtype="37"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barn(outVertical)">
                                      <p:cBhvr>
                                        <p:cTn id="33" dur="500"/>
                                        <p:tgtEl>
                                          <p:spTgt spid="7"/>
                                        </p:tgtEl>
                                      </p:cBhvr>
                                    </p:animEffect>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1+#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1+#ppt_w/2"/>
                                          </p:val>
                                        </p:tav>
                                        <p:tav tm="100000">
                                          <p:val>
                                            <p:strVal val="#ppt_x"/>
                                          </p:val>
                                        </p:tav>
                                      </p:tavLst>
                                    </p:anim>
                                    <p:anim calcmode="lin" valueType="num">
                                      <p:cBhvr additive="base">
                                        <p:cTn id="53" dur="500" fill="hold"/>
                                        <p:tgtEl>
                                          <p:spTgt spid="14"/>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0-#ppt_w/2"/>
                                          </p:val>
                                        </p:tav>
                                        <p:tav tm="100000">
                                          <p:val>
                                            <p:strVal val="#ppt_x"/>
                                          </p:val>
                                        </p:tav>
                                      </p:tavLst>
                                    </p:anim>
                                    <p:anim calcmode="lin" valueType="num">
                                      <p:cBhvr additive="base">
                                        <p:cTn id="58" dur="500" fill="hold"/>
                                        <p:tgtEl>
                                          <p:spTgt spid="15"/>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0-#ppt_w/2"/>
                                          </p:val>
                                        </p:tav>
                                        <p:tav tm="100000">
                                          <p:val>
                                            <p:strVal val="#ppt_x"/>
                                          </p:val>
                                        </p:tav>
                                      </p:tavLst>
                                    </p:anim>
                                    <p:anim calcmode="lin" valueType="num">
                                      <p:cBhvr additive="base">
                                        <p:cTn id="6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0" grpId="0" animBg="1"/>
      <p:bldP spid="11" grpId="0" animBg="1"/>
      <p:bldP spid="12" grpId="0" animBg="1"/>
      <p:bldP spid="13" grpId="0" animBg="1"/>
      <p:bldP spid="14" grpId="0" animBg="1"/>
      <p:bldP spid="15" grpId="0" animBg="1"/>
      <p:bldP spid="16" grpId="0" animBg="1"/>
    </p:bldLst>
  </p:timing>
</p:sld>
</file>

<file path=ppt/theme/theme1.xml><?xml version="1.0" encoding="utf-8"?>
<a:theme xmlns:a="http://schemas.openxmlformats.org/drawingml/2006/main" name="Office 主题​​">
  <a:themeElements>
    <a:clrScheme name="党建1">
      <a:dk1>
        <a:sysClr val="windowText" lastClr="000000"/>
      </a:dk1>
      <a:lt1>
        <a:sysClr val="window" lastClr="FFFFFF"/>
      </a:lt1>
      <a:dk2>
        <a:srgbClr val="44546A"/>
      </a:dk2>
      <a:lt2>
        <a:srgbClr val="E7E6E6"/>
      </a:lt2>
      <a:accent1>
        <a:srgbClr val="B51B25"/>
      </a:accent1>
      <a:accent2>
        <a:srgbClr val="DA0000"/>
      </a:accent2>
      <a:accent3>
        <a:srgbClr val="F1E69E"/>
      </a:accent3>
      <a:accent4>
        <a:srgbClr val="FFFF00"/>
      </a:accent4>
      <a:accent5>
        <a:srgbClr val="969696"/>
      </a:accent5>
      <a:accent6>
        <a:srgbClr val="3D3D3D"/>
      </a:accent6>
      <a:hlink>
        <a:srgbClr val="0563C1"/>
      </a:hlink>
      <a:folHlink>
        <a:srgbClr val="954F72"/>
      </a:folHlink>
    </a:clrScheme>
    <a:fontScheme name="自定义 6">
      <a:majorFont>
        <a:latin typeface="Impact"/>
        <a:ea typeface="微软雅黑"/>
        <a:cs typeface=""/>
      </a:majorFont>
      <a:minorFont>
        <a:latin typeface="Impac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961</TotalTime>
  <Words>7572</Words>
  <Application>Microsoft Office PowerPoint</Application>
  <PresentationFormat>宽屏</PresentationFormat>
  <Paragraphs>588</Paragraphs>
  <Slides>59</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59</vt:i4>
      </vt:variant>
    </vt:vector>
  </HeadingPairs>
  <TitlesOfParts>
    <vt:vector size="72" baseType="lpstr">
      <vt:lpstr>Lifeline JL</vt:lpstr>
      <vt:lpstr>Noto Sans CJK Regular</vt:lpstr>
      <vt:lpstr>等线</vt:lpstr>
      <vt:lpstr>方正粗雅宋_GBK</vt:lpstr>
      <vt:lpstr>仿宋_GB2312</vt:lpstr>
      <vt:lpstr>华文新魏</vt:lpstr>
      <vt:lpstr>思源宋体 CN Heavy</vt:lpstr>
      <vt:lpstr>微软雅黑</vt:lpstr>
      <vt:lpstr>微软雅黑 Light</vt:lpstr>
      <vt:lpstr>Arial</vt:lpstr>
      <vt:lpstr>Impact</vt:lpstr>
      <vt:lpstr>Wingdings</vt:lpstr>
      <vt:lpstr>Office 主题​​</vt:lpstr>
      <vt:lpstr>PowerPoint 演示文稿</vt:lpstr>
      <vt:lpstr>PowerPoint 演示文稿</vt:lpstr>
      <vt:lpstr>PowerPoint 演示文稿</vt:lpstr>
      <vt:lpstr>PowerPoint 演示文稿</vt:lpstr>
      <vt:lpstr>民法典的基本概述</vt:lpstr>
      <vt:lpstr>民法典的基本概述</vt:lpstr>
      <vt:lpstr>民法典的基本概述</vt:lpstr>
      <vt:lpstr>民法典的基本概述</vt:lpstr>
      <vt:lpstr>民法典的基本概述</vt:lpstr>
      <vt:lpstr>民法典的基本概述</vt:lpstr>
      <vt:lpstr>民法典的基本概述</vt:lpstr>
      <vt:lpstr>民法典的基本概述</vt:lpstr>
      <vt:lpstr>PowerPoint 演示文稿</vt:lpstr>
      <vt:lpstr>民法典的基本内容</vt:lpstr>
      <vt:lpstr>总则</vt:lpstr>
      <vt:lpstr>总则</vt:lpstr>
      <vt:lpstr>物权</vt:lpstr>
      <vt:lpstr>物权</vt:lpstr>
      <vt:lpstr>合同</vt:lpstr>
      <vt:lpstr>合同</vt:lpstr>
      <vt:lpstr>人格权</vt:lpstr>
      <vt:lpstr>人格权</vt:lpstr>
      <vt:lpstr>婚姻家庭</vt:lpstr>
      <vt:lpstr>婚姻家庭</vt:lpstr>
      <vt:lpstr>继承</vt:lpstr>
      <vt:lpstr>继承</vt:lpstr>
      <vt:lpstr>侵权责任</vt:lpstr>
      <vt:lpstr>附则</vt:lpstr>
      <vt:lpstr>PowerPoint 演示文稿</vt:lpstr>
      <vt:lpstr>实质性修改的94处要点</vt:lpstr>
      <vt:lpstr>实质性修改的94处要点</vt:lpstr>
      <vt:lpstr>实质性修改的94处要点</vt:lpstr>
      <vt:lpstr>实质性修改的94处要点</vt:lpstr>
      <vt:lpstr>实质性修改的94处要点</vt:lpstr>
      <vt:lpstr>实质性修改的94处要点</vt:lpstr>
      <vt:lpstr>实质性修改的94处要点</vt:lpstr>
      <vt:lpstr>实质性修改的94处要点</vt:lpstr>
      <vt:lpstr>实质性修改的94处要点</vt:lpstr>
      <vt:lpstr>实质性修改的94处要点</vt:lpstr>
      <vt:lpstr>实质性修改的94处要点</vt:lpstr>
      <vt:lpstr>实质性修改的94处要点</vt:lpstr>
      <vt:lpstr>实质性修改的94处要点</vt:lpstr>
      <vt:lpstr>实质性修改的94处要点</vt:lpstr>
      <vt:lpstr>实质性修改的94处要点</vt:lpstr>
      <vt:lpstr>实质性修改的94处要点</vt:lpstr>
      <vt:lpstr>PowerPoint 演示文稿</vt:lpstr>
      <vt:lpstr>民法典亮点解读</vt:lpstr>
      <vt:lpstr>民法典亮点解读</vt:lpstr>
      <vt:lpstr>民法典亮点解读</vt:lpstr>
      <vt:lpstr>民法典亮点解读</vt:lpstr>
      <vt:lpstr>民法典亮点解读</vt:lpstr>
      <vt:lpstr>民法典亮点解读</vt:lpstr>
      <vt:lpstr>民法典亮点解读</vt:lpstr>
      <vt:lpstr>民法典亮点解读</vt:lpstr>
      <vt:lpstr>民法典亮点解读</vt:lpstr>
      <vt:lpstr>民法典亮点解读</vt:lpstr>
      <vt:lpstr>民法典亮点解读</vt:lpstr>
      <vt:lpstr>结束语</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黄照铝</dc:creator>
  <cp:lastModifiedBy>Administrator</cp:lastModifiedBy>
  <cp:revision>51</cp:revision>
  <dcterms:created xsi:type="dcterms:W3CDTF">2020-06-04T05:53:16Z</dcterms:created>
  <dcterms:modified xsi:type="dcterms:W3CDTF">2020-07-17T03:23:00Z</dcterms:modified>
</cp:coreProperties>
</file>