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heme/theme2.xml" ContentType="application/vnd.openxmlformats-officedocument.them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7" r:id="rId2"/>
    <p:sldId id="303" r:id="rId3"/>
    <p:sldId id="298" r:id="rId4"/>
    <p:sldId id="322" r:id="rId5"/>
    <p:sldId id="334" r:id="rId6"/>
    <p:sldId id="323" r:id="rId7"/>
    <p:sldId id="260" r:id="rId8"/>
    <p:sldId id="321" r:id="rId9"/>
    <p:sldId id="327" r:id="rId10"/>
    <p:sldId id="328" r:id="rId11"/>
    <p:sldId id="329" r:id="rId12"/>
    <p:sldId id="325" r:id="rId13"/>
    <p:sldId id="304" r:id="rId14"/>
    <p:sldId id="307" r:id="rId15"/>
    <p:sldId id="316" r:id="rId16"/>
    <p:sldId id="317" r:id="rId17"/>
    <p:sldId id="318" r:id="rId18"/>
    <p:sldId id="319" r:id="rId19"/>
    <p:sldId id="330" r:id="rId20"/>
    <p:sldId id="331" r:id="rId21"/>
    <p:sldId id="332" r:id="rId22"/>
    <p:sldId id="333" r:id="rId23"/>
    <p:sldId id="305" r:id="rId24"/>
    <p:sldId id="335" r:id="rId25"/>
    <p:sldId id="336"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9" autoAdjust="0"/>
    <p:restoredTop sz="98259" autoAdjust="0"/>
  </p:normalViewPr>
  <p:slideViewPr>
    <p:cSldViewPr snapToGrid="0">
      <p:cViewPr>
        <p:scale>
          <a:sx n="90" d="100"/>
          <a:sy n="90" d="100"/>
        </p:scale>
        <p:origin x="-636" y="-72"/>
      </p:cViewPr>
      <p:guideLst>
        <p:guide orient="horz" pos="2146"/>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2022-03-17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900291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slideMaster" Target="../slideMasters/slideMaster1.xml"/><Relationship Id="rId4" Type="http://schemas.openxmlformats.org/officeDocument/2006/relationships/tags" Target="../tags/tag56.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slideMaster" Target="../slideMasters/slideMaster1.xml"/><Relationship Id="rId5" Type="http://schemas.openxmlformats.org/officeDocument/2006/relationships/tags" Target="../tags/tag61.xml"/><Relationship Id="rId4" Type="http://schemas.openxmlformats.org/officeDocument/2006/relationships/tags" Target="../tags/tag60.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slideMaster" Target="../slideMasters/slideMaster1.xml"/><Relationship Id="rId5" Type="http://schemas.openxmlformats.org/officeDocument/2006/relationships/tags" Target="../tags/tag20.xml"/><Relationship Id="rId4" Type="http://schemas.openxmlformats.org/officeDocument/2006/relationships/tags" Target="../tags/tag19.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4.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Master" Target="../slideMasters/slideMaster1.xml"/><Relationship Id="rId4" Type="http://schemas.openxmlformats.org/officeDocument/2006/relationships/tags" Target="../tags/tag38.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4.xml"/><Relationship Id="rId7" Type="http://schemas.openxmlformats.org/officeDocument/2006/relationships/slideMaster" Target="../slideMasters/slideMaster1.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slideMaster" Target="../slideMasters/slideMaster1.xml"/><Relationship Id="rId5" Type="http://schemas.openxmlformats.org/officeDocument/2006/relationships/tags" Target="../tags/tag52.xml"/><Relationship Id="rId4" Type="http://schemas.openxmlformats.org/officeDocument/2006/relationships/tags" Target="../tags/tag5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2022-03-17</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2022-03-17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2022-03-17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2022-03-17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2022-03-17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2022-03-17</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2022-03-17</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2022-03-17</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2022-03-17</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2022-03-17</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2022-03-17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2022-03-17</a:t>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image" Target="../media/image1.jpeg"/><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6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86.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87.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Layout" Target="../slideLayouts/slideLayout2.xml"/><Relationship Id="rId1" Type="http://schemas.openxmlformats.org/officeDocument/2006/relationships/tags" Target="../tags/tag67.xml"/><Relationship Id="rId5" Type="http://schemas.openxmlformats.org/officeDocument/2006/relationships/image" Target="../media/image1.jpeg"/><Relationship Id="rId4" Type="http://schemas.openxmlformats.org/officeDocument/2006/relationships/slide" Target="slide25.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80" y="1655445"/>
            <a:ext cx="9799320" cy="1099185"/>
          </a:xfrm>
        </p:spPr>
        <p:txBody>
          <a:bodyPr/>
          <a:lstStyle/>
          <a:p>
            <a:r>
              <a:rPr lang="zh-CN" altLang="en-US" dirty="0" smtClean="0">
                <a:solidFill>
                  <a:schemeClr val="tx2">
                    <a:lumMod val="50000"/>
                  </a:schemeClr>
                </a:solidFill>
              </a:rPr>
              <a:t>校园疫情应急</a:t>
            </a:r>
            <a:r>
              <a:rPr lang="zh-CN" altLang="zh-CN" dirty="0" smtClean="0">
                <a:solidFill>
                  <a:schemeClr val="tx2">
                    <a:lumMod val="50000"/>
                  </a:schemeClr>
                </a:solidFill>
              </a:rPr>
              <a:t>处置工作</a:t>
            </a:r>
            <a:endParaRPr lang="zh-CN" altLang="zh-CN" dirty="0">
              <a:solidFill>
                <a:schemeClr val="tx2">
                  <a:lumMod val="50000"/>
                </a:schemeClr>
              </a:solidFill>
            </a:endParaRPr>
          </a:p>
        </p:txBody>
      </p:sp>
      <p:sp>
        <p:nvSpPr>
          <p:cNvPr id="3" name="副标题 2"/>
          <p:cNvSpPr>
            <a:spLocks noGrp="1"/>
          </p:cNvSpPr>
          <p:nvPr>
            <p:ph type="subTitle" idx="1"/>
            <p:custDataLst>
              <p:tags r:id="rId3"/>
            </p:custDataLst>
          </p:nvPr>
        </p:nvSpPr>
        <p:spPr/>
        <p:txBody>
          <a:bodyPr>
            <a:normAutofit lnSpcReduction="10000"/>
          </a:bodyPr>
          <a:lstStyle/>
          <a:p>
            <a:pPr>
              <a:lnSpc>
                <a:spcPct val="100000"/>
              </a:lnSpc>
            </a:pPr>
            <a:endParaRPr lang="en-US" altLang="zh-CN" dirty="0" smtClean="0"/>
          </a:p>
          <a:p>
            <a:pPr>
              <a:lnSpc>
                <a:spcPct val="100000"/>
              </a:lnSpc>
            </a:pPr>
            <a:r>
              <a:rPr lang="zh-CN" altLang="en-US" dirty="0" smtClean="0">
                <a:sym typeface="+mn-ea"/>
              </a:rPr>
              <a:t>江门市疾病预防控制中心</a:t>
            </a:r>
            <a:endParaRPr lang="zh-CN" altLang="en-US" dirty="0" smtClean="0"/>
          </a:p>
          <a:p>
            <a:r>
              <a:rPr lang="en-US" altLang="zh-CN" dirty="0">
                <a:solidFill>
                  <a:schemeClr val="dk1">
                    <a:lumMod val="65000"/>
                    <a:lumOff val="35000"/>
                  </a:schemeClr>
                </a:solidFill>
              </a:rPr>
              <a:t>2022</a:t>
            </a:r>
            <a:r>
              <a:rPr lang="zh-CN" altLang="en-US" dirty="0">
                <a:solidFill>
                  <a:schemeClr val="dk1">
                    <a:lumMod val="65000"/>
                    <a:lumOff val="35000"/>
                  </a:schemeClr>
                </a:solidFill>
              </a:rPr>
              <a:t>年</a:t>
            </a:r>
            <a:r>
              <a:rPr lang="en-US" altLang="zh-CN" dirty="0">
                <a:solidFill>
                  <a:schemeClr val="dk1">
                    <a:lumMod val="65000"/>
                    <a:lumOff val="35000"/>
                  </a:schemeClr>
                </a:solidFill>
              </a:rPr>
              <a:t>3</a:t>
            </a:r>
            <a:r>
              <a:rPr lang="zh-CN" altLang="en-US" dirty="0">
                <a:solidFill>
                  <a:schemeClr val="dk1">
                    <a:lumMod val="65000"/>
                    <a:lumOff val="35000"/>
                  </a:schemeClr>
                </a:solidFill>
              </a:rPr>
              <a:t>月</a:t>
            </a:r>
            <a:r>
              <a:rPr lang="en-US" altLang="zh-CN" dirty="0">
                <a:solidFill>
                  <a:schemeClr val="dk1">
                    <a:lumMod val="65000"/>
                    <a:lumOff val="35000"/>
                  </a:schemeClr>
                </a:solidFill>
              </a:rPr>
              <a:t>17</a:t>
            </a:r>
            <a:r>
              <a:rPr lang="zh-CN" altLang="en-US" dirty="0">
                <a:solidFill>
                  <a:schemeClr val="dk1">
                    <a:lumMod val="65000"/>
                    <a:lumOff val="35000"/>
                  </a:schemeClr>
                </a:solidFill>
              </a:rPr>
              <a:t>日</a:t>
            </a:r>
          </a:p>
        </p:txBody>
      </p:sp>
      <p:pic>
        <p:nvPicPr>
          <p:cNvPr id="4" name="图片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二、</a:t>
            </a:r>
            <a:r>
              <a:rPr lang="zh-CN" altLang="en-US" dirty="0">
                <a:solidFill>
                  <a:srgbClr val="FF0000"/>
                </a:solidFill>
              </a:rPr>
              <a:t>异常症状人员发现处置</a:t>
            </a:r>
          </a:p>
        </p:txBody>
      </p:sp>
      <p:sp>
        <p:nvSpPr>
          <p:cNvPr id="3" name="内容占位符 2"/>
          <p:cNvSpPr>
            <a:spLocks noGrp="1"/>
          </p:cNvSpPr>
          <p:nvPr>
            <p:ph idx="1"/>
          </p:nvPr>
        </p:nvSpPr>
        <p:spPr>
          <a:xfrm>
            <a:off x="413657" y="1020794"/>
            <a:ext cx="11604172" cy="5608605"/>
          </a:xfrm>
        </p:spPr>
        <p:txBody>
          <a:bodyPr>
            <a:normAutofit/>
          </a:bodyPr>
          <a:lstStyle/>
          <a:p>
            <a:pPr marL="0" indent="0">
              <a:buNone/>
            </a:pPr>
            <a:r>
              <a:rPr lang="en-US" altLang="zh-CN" sz="2400" b="1" dirty="0">
                <a:solidFill>
                  <a:schemeClr val="tx1"/>
                </a:solidFill>
                <a:latin typeface="楷体" pitchFamily="49" charset="-122"/>
                <a:ea typeface="楷体" pitchFamily="49" charset="-122"/>
              </a:rPr>
              <a:t> 3.</a:t>
            </a:r>
            <a:r>
              <a:rPr lang="zh-CN" altLang="en-US" sz="2400" b="1" dirty="0">
                <a:solidFill>
                  <a:schemeClr val="tx1"/>
                </a:solidFill>
                <a:latin typeface="楷体" pitchFamily="49" charset="-122"/>
                <a:ea typeface="楷体" pitchFamily="49" charset="-122"/>
              </a:rPr>
              <a:t>校内检查时发现： </a:t>
            </a:r>
            <a:endParaRPr lang="en-US" altLang="zh-CN" sz="2400" b="1" dirty="0">
              <a:solidFill>
                <a:schemeClr val="tx1"/>
              </a:solidFill>
              <a:latin typeface="楷体" pitchFamily="49" charset="-122"/>
              <a:ea typeface="楷体" pitchFamily="49" charset="-122"/>
            </a:endParaRPr>
          </a:p>
          <a:p>
            <a:pPr marL="0" indent="0">
              <a:buNone/>
            </a:pPr>
            <a:r>
              <a:rPr lang="zh-CN" altLang="en-US" sz="2000" b="1" dirty="0" smtClean="0">
                <a:solidFill>
                  <a:schemeClr val="tx1"/>
                </a:solidFill>
                <a:latin typeface="楷体" pitchFamily="49" charset="-122"/>
                <a:ea typeface="楷体" pitchFamily="49" charset="-122"/>
              </a:rPr>
              <a:t>    ①</a:t>
            </a:r>
            <a:r>
              <a:rPr lang="zh-CN" altLang="zh-CN" sz="2000" b="1" dirty="0">
                <a:solidFill>
                  <a:schemeClr val="tx1"/>
                </a:solidFill>
                <a:latin typeface="楷体" pitchFamily="49" charset="-122"/>
                <a:ea typeface="楷体" pitchFamily="49" charset="-122"/>
              </a:rPr>
              <a:t>普通发热病例</a:t>
            </a:r>
            <a:r>
              <a:rPr lang="zh-CN" altLang="en-US" sz="2000" b="1"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按照入校检查时发现</a:t>
            </a:r>
            <a:r>
              <a:rPr lang="zh-CN" altLang="en-US" sz="2000" dirty="0">
                <a:solidFill>
                  <a:schemeClr val="tx1"/>
                </a:solidFill>
                <a:latin typeface="楷体" pitchFamily="49" charset="-122"/>
                <a:ea typeface="楷体" pitchFamily="49" charset="-122"/>
              </a:rPr>
              <a:t>的措施</a:t>
            </a:r>
            <a:r>
              <a:rPr lang="zh-CN" altLang="en-US" sz="2000" dirty="0" smtClean="0">
                <a:solidFill>
                  <a:schemeClr val="tx1"/>
                </a:solidFill>
                <a:latin typeface="楷体" pitchFamily="49" charset="-122"/>
                <a:ea typeface="楷体" pitchFamily="49" charset="-122"/>
              </a:rPr>
              <a:t>处置；</a:t>
            </a:r>
            <a:endParaRPr lang="en-US" altLang="zh-CN" sz="2000" dirty="0">
              <a:solidFill>
                <a:schemeClr val="tx1"/>
              </a:solidFill>
              <a:latin typeface="楷体" pitchFamily="49" charset="-122"/>
              <a:ea typeface="楷体" pitchFamily="49" charset="-122"/>
            </a:endParaRPr>
          </a:p>
          <a:p>
            <a:pPr marL="0" indent="0">
              <a:buNone/>
            </a:pPr>
            <a:r>
              <a:rPr lang="zh-CN" altLang="en-US" sz="2000" b="1" dirty="0" smtClean="0">
                <a:solidFill>
                  <a:schemeClr val="tx1"/>
                </a:solidFill>
                <a:latin typeface="楷体" pitchFamily="49" charset="-122"/>
                <a:ea typeface="楷体" pitchFamily="49" charset="-122"/>
              </a:rPr>
              <a:t>    </a:t>
            </a:r>
            <a:r>
              <a:rPr lang="zh-CN" altLang="en-US" sz="2000" b="1" dirty="0" smtClean="0">
                <a:solidFill>
                  <a:schemeClr val="tx1"/>
                </a:solidFill>
                <a:latin typeface="楷体" pitchFamily="49" charset="-122"/>
                <a:ea typeface="楷体" pitchFamily="49" charset="-122"/>
              </a:rPr>
              <a:t>②疑似</a:t>
            </a:r>
            <a:r>
              <a:rPr lang="zh-CN" altLang="zh-CN" sz="2000" b="1" dirty="0" smtClean="0">
                <a:solidFill>
                  <a:schemeClr val="tx1"/>
                </a:solidFill>
                <a:latin typeface="楷体" pitchFamily="49" charset="-122"/>
                <a:ea typeface="楷体" pitchFamily="49" charset="-122"/>
              </a:rPr>
              <a:t>病例</a:t>
            </a:r>
            <a:r>
              <a:rPr lang="zh-CN" altLang="en-US" sz="2000" b="1"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在入校检查时发现处置措施基础上，</a:t>
            </a:r>
            <a:r>
              <a:rPr lang="zh-CN" altLang="zh-CN" sz="2000" dirty="0">
                <a:solidFill>
                  <a:srgbClr val="FF0000"/>
                </a:solidFill>
                <a:latin typeface="楷体" pitchFamily="49" charset="-122"/>
                <a:ea typeface="楷体" pitchFamily="49" charset="-122"/>
              </a:rPr>
              <a:t>同班师生和有接触的师生员工立即脱离可能的污染场所，做好个人防护和必要的消毒措施后</a:t>
            </a:r>
            <a:r>
              <a:rPr lang="zh-CN" altLang="zh-CN" sz="2000" dirty="0">
                <a:solidFill>
                  <a:schemeClr val="tx1"/>
                </a:solidFill>
                <a:latin typeface="楷体" pitchFamily="49" charset="-122"/>
                <a:ea typeface="楷体" pitchFamily="49" charset="-122"/>
              </a:rPr>
              <a:t>，有序转移至另一间通风、清洁教室继续上课，</a:t>
            </a:r>
            <a:r>
              <a:rPr lang="zh-CN" altLang="zh-CN" sz="2000" dirty="0">
                <a:solidFill>
                  <a:srgbClr val="FF0000"/>
                </a:solidFill>
                <a:latin typeface="楷体" pitchFamily="49" charset="-122"/>
                <a:ea typeface="楷体" pitchFamily="49" charset="-122"/>
              </a:rPr>
              <a:t>原则上留在新教室，避免与其他师生员工交叉接触</a:t>
            </a:r>
            <a:r>
              <a:rPr lang="zh-CN" altLang="zh-CN" sz="2000" dirty="0">
                <a:solidFill>
                  <a:schemeClr val="tx1"/>
                </a:solidFill>
                <a:latin typeface="楷体" pitchFamily="49" charset="-122"/>
                <a:ea typeface="楷体" pitchFamily="49" charset="-122"/>
              </a:rPr>
              <a:t>。学校要在疾控部门指导下立刻对原教室进行清洁消毒。</a:t>
            </a:r>
          </a:p>
          <a:p>
            <a:pPr marL="0" indent="0">
              <a:buNone/>
            </a:pPr>
            <a:endParaRPr lang="zh-CN" altLang="zh-CN" sz="900" dirty="0">
              <a:solidFill>
                <a:schemeClr val="tx1"/>
              </a:solidFill>
              <a:latin typeface="楷体" pitchFamily="49" charset="-122"/>
              <a:ea typeface="楷体" pitchFamily="49"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1888369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二、</a:t>
            </a:r>
            <a:r>
              <a:rPr lang="zh-CN" altLang="en-US" dirty="0" smtClean="0">
                <a:solidFill>
                  <a:srgbClr val="FF0000"/>
                </a:solidFill>
              </a:rPr>
              <a:t>异常症状人员发现处置</a:t>
            </a:r>
            <a:endParaRPr lang="zh-CN" altLang="en-US" dirty="0">
              <a:solidFill>
                <a:srgbClr val="FF0000"/>
              </a:solidFill>
            </a:endParaRPr>
          </a:p>
        </p:txBody>
      </p:sp>
      <p:sp>
        <p:nvSpPr>
          <p:cNvPr id="3" name="内容占位符 2"/>
          <p:cNvSpPr>
            <a:spLocks noGrp="1"/>
          </p:cNvSpPr>
          <p:nvPr>
            <p:ph idx="1"/>
          </p:nvPr>
        </p:nvSpPr>
        <p:spPr>
          <a:xfrm>
            <a:off x="413657" y="1020794"/>
            <a:ext cx="11604172" cy="5608605"/>
          </a:xfrm>
        </p:spPr>
        <p:txBody>
          <a:bodyPr>
            <a:normAutofit fontScale="85000" lnSpcReduction="10000"/>
          </a:bodyPr>
          <a:lstStyle/>
          <a:p>
            <a:r>
              <a:rPr lang="zh-CN" altLang="en-US" sz="2400" dirty="0" smtClean="0">
                <a:solidFill>
                  <a:schemeClr val="tx1"/>
                </a:solidFill>
                <a:latin typeface="楷体" pitchFamily="49" charset="-122"/>
                <a:ea typeface="楷体" pitchFamily="49" charset="-122"/>
              </a:rPr>
              <a:t>针对以上人员，学校应</a:t>
            </a:r>
            <a:r>
              <a:rPr lang="zh-CN" altLang="zh-CN" sz="2400" dirty="0" smtClean="0">
                <a:solidFill>
                  <a:schemeClr val="tx1"/>
                </a:solidFill>
                <a:latin typeface="楷体" pitchFamily="49" charset="-122"/>
                <a:ea typeface="楷体" pitchFamily="49" charset="-122"/>
              </a:rPr>
              <a:t>纳入</a:t>
            </a:r>
            <a:r>
              <a:rPr lang="zh-CN" altLang="zh-CN" sz="2400" dirty="0">
                <a:solidFill>
                  <a:schemeClr val="tx1"/>
                </a:solidFill>
                <a:latin typeface="楷体" pitchFamily="49" charset="-122"/>
                <a:ea typeface="楷体" pitchFamily="49" charset="-122"/>
              </a:rPr>
              <a:t>因病缺课（勤）病因追踪、复课证明查验制度管理</a:t>
            </a:r>
            <a:r>
              <a:rPr lang="zh-CN" altLang="zh-CN" sz="2400" dirty="0" smtClean="0">
                <a:solidFill>
                  <a:schemeClr val="tx1"/>
                </a:solidFill>
                <a:latin typeface="楷体" pitchFamily="49" charset="-122"/>
                <a:ea typeface="楷体" pitchFamily="49" charset="-122"/>
              </a:rPr>
              <a:t>，</a:t>
            </a:r>
            <a:r>
              <a:rPr lang="zh-CN" altLang="en-US" sz="2400" b="1" dirty="0" smtClean="0">
                <a:solidFill>
                  <a:srgbClr val="FF0000"/>
                </a:solidFill>
                <a:latin typeface="楷体" pitchFamily="49" charset="-122"/>
                <a:ea typeface="楷体" pitchFamily="49" charset="-122"/>
              </a:rPr>
              <a:t>症状</a:t>
            </a:r>
            <a:r>
              <a:rPr lang="zh-CN" altLang="en-US" sz="2400" b="1" dirty="0">
                <a:solidFill>
                  <a:srgbClr val="FF0000"/>
                </a:solidFill>
                <a:latin typeface="楷体" pitchFamily="49" charset="-122"/>
                <a:ea typeface="楷体" pitchFamily="49" charset="-122"/>
              </a:rPr>
              <a:t>监测点学校应将核酸检测结果及诊治情况录入因病缺勤网报</a:t>
            </a:r>
            <a:r>
              <a:rPr lang="zh-CN" altLang="en-US" sz="2400" b="1" dirty="0" smtClean="0">
                <a:solidFill>
                  <a:srgbClr val="FF0000"/>
                </a:solidFill>
                <a:latin typeface="楷体" pitchFamily="49" charset="-122"/>
                <a:ea typeface="楷体" pitchFamily="49" charset="-122"/>
              </a:rPr>
              <a:t>系统，以</a:t>
            </a:r>
            <a:r>
              <a:rPr lang="zh-CN" altLang="en-US" sz="2400" b="1" dirty="0">
                <a:solidFill>
                  <a:srgbClr val="FF0000"/>
                </a:solidFill>
                <a:latin typeface="楷体" pitchFamily="49" charset="-122"/>
                <a:ea typeface="楷体" pitchFamily="49" charset="-122"/>
              </a:rPr>
              <a:t>备省级部门日查，非监测点学校做好台账登记</a:t>
            </a:r>
            <a:r>
              <a:rPr lang="zh-CN" altLang="zh-CN" sz="2400" b="1" dirty="0" smtClean="0">
                <a:solidFill>
                  <a:srgbClr val="FF0000"/>
                </a:solidFill>
                <a:latin typeface="楷体" pitchFamily="49" charset="-122"/>
                <a:ea typeface="楷体" pitchFamily="49" charset="-122"/>
              </a:rPr>
              <a:t>。</a:t>
            </a:r>
            <a:r>
              <a:rPr lang="zh-CN" altLang="en-US" sz="2400" dirty="0" smtClean="0">
                <a:solidFill>
                  <a:schemeClr val="tx1"/>
                </a:solidFill>
                <a:latin typeface="楷体" pitchFamily="49" charset="-122"/>
                <a:ea typeface="楷体" pitchFamily="49" charset="-122"/>
              </a:rPr>
              <a:t>若</a:t>
            </a:r>
            <a:r>
              <a:rPr lang="zh-CN" altLang="en-US" sz="2400" dirty="0">
                <a:solidFill>
                  <a:schemeClr val="tx1"/>
                </a:solidFill>
                <a:latin typeface="楷体" pitchFamily="49" charset="-122"/>
                <a:ea typeface="楷体" pitchFamily="49" charset="-122"/>
              </a:rPr>
              <a:t>疑似病例</a:t>
            </a:r>
            <a:r>
              <a:rPr lang="zh-CN" altLang="en-US" sz="2400" dirty="0" smtClean="0">
                <a:solidFill>
                  <a:schemeClr val="tx1"/>
                </a:solidFill>
                <a:latin typeface="楷体" pitchFamily="49" charset="-122"/>
                <a:ea typeface="楷体" pitchFamily="49" charset="-122"/>
              </a:rPr>
              <a:t>连续</a:t>
            </a:r>
            <a:r>
              <a:rPr lang="zh-CN" altLang="en-US" sz="2400" dirty="0">
                <a:solidFill>
                  <a:schemeClr val="tx1"/>
                </a:solidFill>
                <a:latin typeface="楷体" pitchFamily="49" charset="-122"/>
                <a:ea typeface="楷体" pitchFamily="49" charset="-122"/>
              </a:rPr>
              <a:t>两</a:t>
            </a:r>
            <a:r>
              <a:rPr lang="zh-CN" altLang="en-US" sz="2400" dirty="0" smtClean="0">
                <a:solidFill>
                  <a:schemeClr val="tx1"/>
                </a:solidFill>
                <a:latin typeface="楷体" pitchFamily="49" charset="-122"/>
                <a:ea typeface="楷体" pitchFamily="49" charset="-122"/>
              </a:rPr>
              <a:t>次核酸</a:t>
            </a:r>
            <a:r>
              <a:rPr lang="zh-CN" altLang="en-US" sz="2400" dirty="0">
                <a:solidFill>
                  <a:schemeClr val="tx1"/>
                </a:solidFill>
                <a:latin typeface="楷体" pitchFamily="49" charset="-122"/>
                <a:ea typeface="楷体" pitchFamily="49" charset="-122"/>
              </a:rPr>
              <a:t>检测阴性（采样时间至少</a:t>
            </a:r>
            <a:r>
              <a:rPr lang="zh-CN" altLang="en-US" sz="2400" dirty="0" smtClean="0">
                <a:solidFill>
                  <a:schemeClr val="tx1"/>
                </a:solidFill>
                <a:latin typeface="楷体" pitchFamily="49" charset="-122"/>
                <a:ea typeface="楷体" pitchFamily="49" charset="-122"/>
              </a:rPr>
              <a:t>间隔</a:t>
            </a:r>
            <a:r>
              <a:rPr lang="en-US" altLang="zh-CN" sz="2400" dirty="0" smtClean="0">
                <a:solidFill>
                  <a:schemeClr val="tx1"/>
                </a:solidFill>
                <a:latin typeface="楷体" pitchFamily="49" charset="-122"/>
                <a:ea typeface="楷体" pitchFamily="49" charset="-122"/>
              </a:rPr>
              <a:t>24</a:t>
            </a:r>
            <a:r>
              <a:rPr lang="zh-CN" altLang="en-US" sz="2400" dirty="0" smtClean="0">
                <a:solidFill>
                  <a:schemeClr val="tx1"/>
                </a:solidFill>
                <a:latin typeface="楷体" pitchFamily="49" charset="-122"/>
                <a:ea typeface="楷体" pitchFamily="49" charset="-122"/>
              </a:rPr>
              <a:t>小时</a:t>
            </a:r>
            <a:r>
              <a:rPr lang="zh-CN" altLang="en-US" sz="2400" dirty="0">
                <a:solidFill>
                  <a:schemeClr val="tx1"/>
                </a:solidFill>
                <a:latin typeface="楷体" pitchFamily="49" charset="-122"/>
                <a:ea typeface="楷体" pitchFamily="49" charset="-122"/>
              </a:rPr>
              <a:t>），可</a:t>
            </a:r>
            <a:r>
              <a:rPr lang="zh-CN" altLang="en-US" sz="2400" dirty="0" smtClean="0">
                <a:solidFill>
                  <a:schemeClr val="tx1"/>
                </a:solidFill>
                <a:latin typeface="楷体" pitchFamily="49" charset="-122"/>
                <a:ea typeface="楷体" pitchFamily="49" charset="-122"/>
              </a:rPr>
              <a:t>排除诊断</a:t>
            </a:r>
            <a:r>
              <a:rPr lang="zh-CN" altLang="zh-CN" sz="2400" dirty="0" smtClean="0">
                <a:solidFill>
                  <a:schemeClr val="tx1"/>
                </a:solidFill>
                <a:latin typeface="楷体" pitchFamily="49" charset="-122"/>
                <a:ea typeface="楷体" pitchFamily="49" charset="-122"/>
              </a:rPr>
              <a:t>，按</a:t>
            </a:r>
            <a:r>
              <a:rPr lang="zh-CN" altLang="zh-CN" sz="2400" dirty="0">
                <a:solidFill>
                  <a:schemeClr val="tx1"/>
                </a:solidFill>
                <a:latin typeface="楷体" pitchFamily="49" charset="-122"/>
                <a:ea typeface="楷体" pitchFamily="49" charset="-122"/>
              </a:rPr>
              <a:t>普通发热病例处置。</a:t>
            </a:r>
            <a:r>
              <a:rPr lang="zh-CN" altLang="en-US" sz="2400" b="1" dirty="0">
                <a:solidFill>
                  <a:srgbClr val="FF0000"/>
                </a:solidFill>
                <a:latin typeface="楷体" pitchFamily="49" charset="-122"/>
                <a:ea typeface="楷体" pitchFamily="49" charset="-122"/>
              </a:rPr>
              <a:t>若为阳性，立即启动应急响应</a:t>
            </a:r>
            <a:r>
              <a:rPr lang="zh-CN" altLang="en-US" sz="2400" b="1" dirty="0" smtClean="0">
                <a:solidFill>
                  <a:srgbClr val="FF0000"/>
                </a:solidFill>
                <a:latin typeface="楷体" pitchFamily="49" charset="-122"/>
                <a:ea typeface="楷体" pitchFamily="49" charset="-122"/>
              </a:rPr>
              <a:t>流程，按阳性病例处置。</a:t>
            </a:r>
            <a:endParaRPr lang="en-US" altLang="zh-CN" sz="2400" b="1" dirty="0" smtClean="0">
              <a:solidFill>
                <a:srgbClr val="FF0000"/>
              </a:solidFill>
              <a:latin typeface="楷体" pitchFamily="49" charset="-122"/>
              <a:ea typeface="楷体" pitchFamily="49" charset="-122"/>
            </a:endParaRPr>
          </a:p>
          <a:p>
            <a:r>
              <a:rPr lang="zh-CN" altLang="zh-CN" sz="2400" dirty="0" smtClean="0">
                <a:solidFill>
                  <a:schemeClr val="tx1"/>
                </a:solidFill>
                <a:latin typeface="楷体" pitchFamily="49" charset="-122"/>
                <a:ea typeface="楷体" pitchFamily="49" charset="-122"/>
              </a:rPr>
              <a:t>如放学</a:t>
            </a:r>
            <a:r>
              <a:rPr lang="zh-CN" altLang="zh-CN" sz="2400" dirty="0" smtClean="0">
                <a:solidFill>
                  <a:schemeClr val="tx1"/>
                </a:solidFill>
                <a:latin typeface="楷体" pitchFamily="49" charset="-122"/>
                <a:ea typeface="楷体" pitchFamily="49" charset="-122"/>
              </a:rPr>
              <a:t>前</a:t>
            </a:r>
            <a:r>
              <a:rPr lang="zh-CN" altLang="en-US" sz="2400" dirty="0" smtClean="0">
                <a:solidFill>
                  <a:schemeClr val="tx1"/>
                </a:solidFill>
                <a:latin typeface="楷体" pitchFamily="49" charset="-122"/>
                <a:ea typeface="楷体" pitchFamily="49" charset="-122"/>
              </a:rPr>
              <a:t>疑似</a:t>
            </a:r>
            <a:r>
              <a:rPr lang="zh-CN" altLang="zh-CN" sz="2400" dirty="0" smtClean="0">
                <a:solidFill>
                  <a:schemeClr val="tx1"/>
                </a:solidFill>
                <a:latin typeface="楷体" pitchFamily="49" charset="-122"/>
                <a:ea typeface="楷体" pitchFamily="49" charset="-122"/>
              </a:rPr>
              <a:t>病例</a:t>
            </a:r>
            <a:r>
              <a:rPr lang="zh-CN" altLang="zh-CN" sz="2400" dirty="0">
                <a:solidFill>
                  <a:schemeClr val="tx1"/>
                </a:solidFill>
                <a:latin typeface="楷体" pitchFamily="49" charset="-122"/>
                <a:ea typeface="楷体" pitchFamily="49" charset="-122"/>
              </a:rPr>
              <a:t>核酸检测可出具结果，学校要将检测结果如实告知家长，加强与家长沟通，减少恐慌。</a:t>
            </a:r>
          </a:p>
          <a:p>
            <a:r>
              <a:rPr lang="zh-CN" altLang="zh-CN" sz="2400" dirty="0">
                <a:solidFill>
                  <a:schemeClr val="tx1"/>
                </a:solidFill>
                <a:latin typeface="楷体" pitchFamily="49" charset="-122"/>
                <a:ea typeface="楷体" pitchFamily="49" charset="-122"/>
              </a:rPr>
              <a:t>如学生放学后方能出具检测结果的，由疾控部门视情况决定是否组织同班级学生适当延迟放学。</a:t>
            </a:r>
          </a:p>
          <a:p>
            <a:r>
              <a:rPr lang="zh-CN" altLang="zh-CN" sz="2400" dirty="0">
                <a:solidFill>
                  <a:schemeClr val="tx1"/>
                </a:solidFill>
                <a:latin typeface="楷体" pitchFamily="49" charset="-122"/>
                <a:ea typeface="楷体" pitchFamily="49" charset="-122"/>
              </a:rPr>
              <a:t>如夜间方能出具结果的，学生可先放学回家，并由班主任</a:t>
            </a:r>
            <a:r>
              <a:rPr lang="zh-CN" altLang="zh-CN" sz="2400" dirty="0" smtClean="0">
                <a:solidFill>
                  <a:schemeClr val="tx1"/>
                </a:solidFill>
                <a:latin typeface="楷体" pitchFamily="49" charset="-122"/>
                <a:ea typeface="楷体" pitchFamily="49" charset="-122"/>
              </a:rPr>
              <a:t>如实</a:t>
            </a:r>
            <a:r>
              <a:rPr lang="zh-CN" altLang="zh-CN" sz="2400" dirty="0">
                <a:solidFill>
                  <a:schemeClr val="tx1"/>
                </a:solidFill>
                <a:latin typeface="楷体" pitchFamily="49" charset="-122"/>
                <a:ea typeface="楷体" pitchFamily="49" charset="-122"/>
              </a:rPr>
              <a:t>妥善告知家长，加强居家防护和学生家庭管理，避免外出，减少不必要的恐慌。放学回家后，若核酸检测结果为阴性，由班主任及时通知家长，第二天正常返校开展教学活动。</a:t>
            </a:r>
            <a:r>
              <a:rPr lang="zh-CN" altLang="zh-CN" sz="2400" b="1" dirty="0">
                <a:solidFill>
                  <a:srgbClr val="FF0000"/>
                </a:solidFill>
                <a:latin typeface="楷体" pitchFamily="49" charset="-122"/>
                <a:ea typeface="楷体" pitchFamily="49" charset="-122"/>
              </a:rPr>
              <a:t>若核酸检测结果为阳性，在第二天早上学生返校前由班主任及时通知同班级学生的家长，并要求其在原地等候，协助和配合疾控机构开展流行病学调查、密切接触者、次密切接触者排查等工作。</a:t>
            </a:r>
            <a:endParaRPr lang="en-US" altLang="zh-CN" sz="2400" b="1" dirty="0">
              <a:solidFill>
                <a:srgbClr val="FF0000"/>
              </a:solidFill>
              <a:latin typeface="楷体" pitchFamily="49" charset="-122"/>
              <a:ea typeface="楷体" pitchFamily="49" charset="-122"/>
            </a:endParaRPr>
          </a:p>
          <a:p>
            <a:pPr marL="0" indent="0">
              <a:buNone/>
            </a:pPr>
            <a:endParaRPr lang="zh-CN" altLang="zh-CN" dirty="0">
              <a:solidFill>
                <a:schemeClr val="tx1"/>
              </a:solidFill>
              <a:latin typeface="楷体" pitchFamily="49" charset="-122"/>
              <a:ea typeface="楷体" pitchFamily="49"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143814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smtClean="0">
                <a:solidFill>
                  <a:srgbClr val="FF0000"/>
                </a:solidFill>
              </a:rPr>
              <a:t>阳性检测者处置</a:t>
            </a:r>
            <a:endParaRPr lang="zh-CN" altLang="en-US" dirty="0">
              <a:solidFill>
                <a:srgbClr val="FF0000"/>
              </a:solidFill>
            </a:endParaRPr>
          </a:p>
        </p:txBody>
      </p:sp>
      <p:sp>
        <p:nvSpPr>
          <p:cNvPr id="3" name="内容占位符 2"/>
          <p:cNvSpPr>
            <a:spLocks noGrp="1"/>
          </p:cNvSpPr>
          <p:nvPr>
            <p:ph idx="1"/>
          </p:nvPr>
        </p:nvSpPr>
        <p:spPr>
          <a:xfrm>
            <a:off x="597768" y="1096995"/>
            <a:ext cx="10969200" cy="4759200"/>
          </a:xfrm>
        </p:spPr>
        <p:txBody>
          <a:bodyPr>
            <a:normAutofit/>
          </a:bodyPr>
          <a:lstStyle/>
          <a:p>
            <a:pPr marL="0" indent="0">
              <a:buNone/>
            </a:pPr>
            <a:r>
              <a:rPr lang="zh-CN" altLang="en-US" sz="2400" b="1" dirty="0" smtClean="0">
                <a:solidFill>
                  <a:schemeClr val="tx1"/>
                </a:solidFill>
                <a:latin typeface="+mn-ea"/>
              </a:rPr>
              <a:t>（</a:t>
            </a:r>
            <a:r>
              <a:rPr lang="zh-CN" altLang="en-US" sz="2400" b="1" dirty="0">
                <a:solidFill>
                  <a:schemeClr val="tx1"/>
                </a:solidFill>
                <a:latin typeface="+mn-ea"/>
              </a:rPr>
              <a:t>一）人员</a:t>
            </a:r>
            <a:r>
              <a:rPr lang="zh-CN" altLang="en-US" sz="2400" b="1" dirty="0" smtClean="0">
                <a:solidFill>
                  <a:schemeClr val="tx1"/>
                </a:solidFill>
                <a:latin typeface="+mn-ea"/>
              </a:rPr>
              <a:t>分类</a:t>
            </a:r>
            <a:endParaRPr lang="en-US" altLang="zh-CN" sz="2400" b="1" dirty="0" smtClean="0">
              <a:solidFill>
                <a:schemeClr val="tx1"/>
              </a:solidFill>
              <a:latin typeface="+mn-ea"/>
            </a:endParaRPr>
          </a:p>
          <a:p>
            <a:pPr marL="0" indent="0">
              <a:buNone/>
            </a:pPr>
            <a:r>
              <a:rPr lang="en-US" altLang="zh-CN" sz="2000" b="1" dirty="0" smtClean="0">
                <a:solidFill>
                  <a:schemeClr val="tx1"/>
                </a:solidFill>
                <a:latin typeface="楷体" pitchFamily="49" charset="-122"/>
                <a:ea typeface="楷体" pitchFamily="49" charset="-122"/>
              </a:rPr>
              <a:t>1</a:t>
            </a:r>
            <a:r>
              <a:rPr lang="en-US" altLang="zh-CN" sz="2000" b="1" dirty="0">
                <a:solidFill>
                  <a:schemeClr val="tx1"/>
                </a:solidFill>
                <a:latin typeface="楷体" pitchFamily="49" charset="-122"/>
                <a:ea typeface="楷体" pitchFamily="49" charset="-122"/>
              </a:rPr>
              <a:t>.</a:t>
            </a:r>
            <a:r>
              <a:rPr lang="zh-CN" altLang="zh-CN" sz="2000" b="1" dirty="0">
                <a:solidFill>
                  <a:schemeClr val="tx1"/>
                </a:solidFill>
                <a:latin typeface="楷体" pitchFamily="49" charset="-122"/>
                <a:ea typeface="楷体" pitchFamily="49" charset="-122"/>
              </a:rPr>
              <a:t>核酸初筛阳性者：</a:t>
            </a:r>
            <a:r>
              <a:rPr lang="zh-CN" altLang="zh-CN" sz="2000" dirty="0">
                <a:solidFill>
                  <a:schemeClr val="tx1"/>
                </a:solidFill>
                <a:latin typeface="楷体" pitchFamily="49" charset="-122"/>
                <a:ea typeface="楷体" pitchFamily="49" charset="-122"/>
              </a:rPr>
              <a:t>学校、社区、重点人群核酸排查等途中，新冠病毒核酸检测阳性者。</a:t>
            </a:r>
          </a:p>
          <a:p>
            <a:pPr marL="0" indent="0">
              <a:buNone/>
            </a:pPr>
            <a:r>
              <a:rPr lang="en-US" altLang="zh-CN" sz="2000" b="1" dirty="0">
                <a:solidFill>
                  <a:schemeClr val="tx1"/>
                </a:solidFill>
                <a:latin typeface="楷体" pitchFamily="49" charset="-122"/>
                <a:ea typeface="楷体" pitchFamily="49" charset="-122"/>
              </a:rPr>
              <a:t>2.</a:t>
            </a:r>
            <a:r>
              <a:rPr lang="zh-CN" altLang="zh-CN" sz="2000" b="1" dirty="0">
                <a:solidFill>
                  <a:schemeClr val="tx1"/>
                </a:solidFill>
                <a:latin typeface="楷体" pitchFamily="49" charset="-122"/>
                <a:ea typeface="楷体" pitchFamily="49" charset="-122"/>
              </a:rPr>
              <a:t>确诊病例</a:t>
            </a:r>
            <a:r>
              <a:rPr lang="zh-CN" altLang="zh-CN" sz="2000" b="1"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疑似病例</a:t>
            </a:r>
            <a:r>
              <a:rPr lang="zh-CN" altLang="zh-CN" sz="2000" dirty="0" smtClean="0">
                <a:solidFill>
                  <a:schemeClr val="tx1"/>
                </a:solidFill>
                <a:latin typeface="楷体" pitchFamily="49" charset="-122"/>
                <a:ea typeface="楷体" pitchFamily="49" charset="-122"/>
              </a:rPr>
              <a:t>具备</a:t>
            </a:r>
            <a:r>
              <a:rPr lang="zh-CN" altLang="zh-CN" sz="2000" dirty="0">
                <a:solidFill>
                  <a:schemeClr val="tx1"/>
                </a:solidFill>
                <a:latin typeface="楷体" pitchFamily="49" charset="-122"/>
                <a:ea typeface="楷体" pitchFamily="49" charset="-122"/>
              </a:rPr>
              <a:t>以下病原学或血清学证据之一者</a:t>
            </a:r>
            <a:r>
              <a:rPr lang="en-US" altLang="zh-CN" sz="2000" dirty="0">
                <a:solidFill>
                  <a:schemeClr val="tx1"/>
                </a:solidFill>
                <a:latin typeface="楷体" pitchFamily="49" charset="-122"/>
                <a:ea typeface="楷体" pitchFamily="49" charset="-122"/>
              </a:rPr>
              <a:t>: </a:t>
            </a:r>
            <a:endParaRPr lang="en-US" altLang="zh-CN" sz="2000" dirty="0" smtClean="0">
              <a:solidFill>
                <a:schemeClr val="tx1"/>
              </a:solidFill>
              <a:latin typeface="楷体" pitchFamily="49" charset="-122"/>
              <a:ea typeface="楷体" pitchFamily="49" charset="-122"/>
            </a:endParaRPr>
          </a:p>
          <a:p>
            <a:pPr marL="0" indent="0">
              <a:buNone/>
            </a:pPr>
            <a:r>
              <a:rPr lang="en-US" altLang="zh-CN" sz="2000" dirty="0" smtClean="0">
                <a:solidFill>
                  <a:schemeClr val="tx1"/>
                </a:solidFill>
                <a:latin typeface="楷体" pitchFamily="49" charset="-122"/>
                <a:ea typeface="楷体" pitchFamily="49" charset="-122"/>
              </a:rPr>
              <a:t>①</a:t>
            </a:r>
            <a:r>
              <a:rPr lang="zh-CN" altLang="zh-CN" sz="2000" dirty="0">
                <a:solidFill>
                  <a:schemeClr val="tx1"/>
                </a:solidFill>
                <a:latin typeface="楷体" pitchFamily="49" charset="-122"/>
                <a:ea typeface="楷体" pitchFamily="49" charset="-122"/>
              </a:rPr>
              <a:t>新冠病毒核酸检测阳性</a:t>
            </a:r>
            <a:r>
              <a:rPr lang="zh-CN" altLang="zh-CN" sz="2000" dirty="0" smtClean="0">
                <a:solidFill>
                  <a:schemeClr val="tx1"/>
                </a:solidFill>
                <a:latin typeface="楷体" pitchFamily="49" charset="-122"/>
                <a:ea typeface="楷体" pitchFamily="49" charset="-122"/>
              </a:rPr>
              <a:t>；</a:t>
            </a:r>
            <a:endParaRPr lang="en-US" altLang="zh-CN" sz="2000" dirty="0" smtClean="0">
              <a:solidFill>
                <a:schemeClr val="tx1"/>
              </a:solidFill>
              <a:latin typeface="楷体" pitchFamily="49" charset="-122"/>
              <a:ea typeface="楷体" pitchFamily="49" charset="-122"/>
            </a:endParaRPr>
          </a:p>
          <a:p>
            <a:pPr marL="0" indent="0">
              <a:buNone/>
            </a:pPr>
            <a:r>
              <a:rPr lang="en-US" altLang="zh-CN" sz="2000" dirty="0" smtClean="0">
                <a:solidFill>
                  <a:schemeClr val="tx1"/>
                </a:solidFill>
                <a:latin typeface="楷体" pitchFamily="49" charset="-122"/>
                <a:ea typeface="楷体" pitchFamily="49" charset="-122"/>
              </a:rPr>
              <a:t>②</a:t>
            </a:r>
            <a:r>
              <a:rPr lang="zh-CN" altLang="zh-CN" sz="2000" dirty="0">
                <a:solidFill>
                  <a:schemeClr val="tx1"/>
                </a:solidFill>
                <a:latin typeface="楷体" pitchFamily="49" charset="-122"/>
                <a:ea typeface="楷体" pitchFamily="49" charset="-122"/>
              </a:rPr>
              <a:t>未接种新冠病毒疫苗者新冠病毒特异性</a:t>
            </a:r>
            <a:r>
              <a:rPr lang="en-US" altLang="zh-CN" sz="2000" dirty="0" err="1">
                <a:solidFill>
                  <a:schemeClr val="tx1"/>
                </a:solidFill>
                <a:latin typeface="楷体" pitchFamily="49" charset="-122"/>
                <a:ea typeface="楷体" pitchFamily="49" charset="-122"/>
              </a:rPr>
              <a:t>IgM</a:t>
            </a:r>
            <a:r>
              <a:rPr lang="zh-CN" altLang="zh-CN" sz="2000" dirty="0">
                <a:solidFill>
                  <a:schemeClr val="tx1"/>
                </a:solidFill>
                <a:latin typeface="楷体" pitchFamily="49" charset="-122"/>
                <a:ea typeface="楷体" pitchFamily="49" charset="-122"/>
              </a:rPr>
              <a:t>抗体和</a:t>
            </a:r>
            <a:r>
              <a:rPr lang="en-US" altLang="zh-CN" sz="2000" dirty="0" err="1">
                <a:solidFill>
                  <a:schemeClr val="tx1"/>
                </a:solidFill>
                <a:latin typeface="楷体" pitchFamily="49" charset="-122"/>
                <a:ea typeface="楷体" pitchFamily="49" charset="-122"/>
              </a:rPr>
              <a:t>IgG</a:t>
            </a:r>
            <a:r>
              <a:rPr lang="zh-CN" altLang="zh-CN" sz="2000" dirty="0">
                <a:solidFill>
                  <a:schemeClr val="tx1"/>
                </a:solidFill>
                <a:latin typeface="楷体" pitchFamily="49" charset="-122"/>
                <a:ea typeface="楷体" pitchFamily="49" charset="-122"/>
              </a:rPr>
              <a:t>抗体均为阳性。</a:t>
            </a:r>
          </a:p>
          <a:p>
            <a:pPr marL="0" indent="0">
              <a:buNone/>
            </a:pPr>
            <a:r>
              <a:rPr lang="en-US" altLang="zh-CN" sz="2000" b="1" dirty="0">
                <a:solidFill>
                  <a:schemeClr val="tx1"/>
                </a:solidFill>
                <a:latin typeface="楷体" pitchFamily="49" charset="-122"/>
                <a:ea typeface="楷体" pitchFamily="49" charset="-122"/>
              </a:rPr>
              <a:t>3.</a:t>
            </a:r>
            <a:r>
              <a:rPr lang="zh-CN" altLang="zh-CN" sz="2000" b="1" dirty="0">
                <a:solidFill>
                  <a:schemeClr val="tx1"/>
                </a:solidFill>
                <a:latin typeface="楷体" pitchFamily="49" charset="-122"/>
                <a:ea typeface="楷体" pitchFamily="49" charset="-122"/>
              </a:rPr>
              <a:t>无症状感染者：</a:t>
            </a:r>
            <a:r>
              <a:rPr lang="zh-CN" altLang="zh-CN" sz="2000" dirty="0">
                <a:solidFill>
                  <a:schemeClr val="tx1"/>
                </a:solidFill>
                <a:latin typeface="楷体" pitchFamily="49" charset="-122"/>
                <a:ea typeface="楷体" pitchFamily="49" charset="-122"/>
              </a:rPr>
              <a:t>新冠病毒病原学检测呈阳性，无相关</a:t>
            </a:r>
            <a:r>
              <a:rPr lang="zh-CN" altLang="zh-CN" sz="2000" dirty="0" smtClean="0">
                <a:solidFill>
                  <a:schemeClr val="tx1"/>
                </a:solidFill>
                <a:latin typeface="楷体" pitchFamily="49" charset="-122"/>
                <a:ea typeface="楷体" pitchFamily="49" charset="-122"/>
              </a:rPr>
              <a:t>临床表现</a:t>
            </a:r>
            <a:r>
              <a:rPr lang="zh-CN" altLang="en-US" sz="2000" dirty="0" smtClean="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发热、干咳、乏力、嗅（味）觉减退、鼻塞、流涕、咽痛、结膜炎、肌痛和腹泻等</a:t>
            </a:r>
            <a:r>
              <a:rPr lang="zh-CN" altLang="en-US" sz="2000" dirty="0" smtClean="0">
                <a:solidFill>
                  <a:schemeClr val="tx1"/>
                </a:solidFill>
                <a:latin typeface="楷体" pitchFamily="49" charset="-122"/>
                <a:ea typeface="楷体" pitchFamily="49" charset="-122"/>
              </a:rPr>
              <a:t>）</a:t>
            </a:r>
            <a:r>
              <a:rPr lang="zh-CN" altLang="zh-CN" sz="2000" dirty="0" smtClean="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且</a:t>
            </a:r>
            <a:r>
              <a:rPr lang="en-US" altLang="zh-CN" sz="2000" dirty="0" smtClean="0">
                <a:solidFill>
                  <a:schemeClr val="tx1"/>
                </a:solidFill>
                <a:latin typeface="楷体" pitchFamily="49" charset="-122"/>
                <a:ea typeface="楷体" pitchFamily="49" charset="-122"/>
              </a:rPr>
              <a:t>CT</a:t>
            </a:r>
            <a:r>
              <a:rPr lang="zh-CN" altLang="zh-CN" sz="2000" dirty="0" smtClean="0">
                <a:solidFill>
                  <a:schemeClr val="tx1"/>
                </a:solidFill>
                <a:latin typeface="楷体" pitchFamily="49" charset="-122"/>
                <a:ea typeface="楷体" pitchFamily="49" charset="-122"/>
              </a:rPr>
              <a:t>影像</a:t>
            </a:r>
            <a:r>
              <a:rPr lang="zh-CN" altLang="zh-CN" sz="2000" dirty="0">
                <a:solidFill>
                  <a:schemeClr val="tx1"/>
                </a:solidFill>
                <a:latin typeface="楷体" pitchFamily="49" charset="-122"/>
                <a:ea typeface="楷体" pitchFamily="49" charset="-122"/>
              </a:rPr>
              <a:t>学无新冠肺炎影像学特征者。</a:t>
            </a:r>
          </a:p>
          <a:p>
            <a:pPr marL="0" indent="0">
              <a:buNone/>
            </a:pPr>
            <a:endParaRPr lang="en-US" altLang="zh-CN" sz="2800" b="1" dirty="0">
              <a:solidFill>
                <a:schemeClr val="tx1"/>
              </a:solidFill>
              <a:latin typeface="+mn-ea"/>
            </a:endParaRPr>
          </a:p>
        </p:txBody>
      </p:sp>
    </p:spTree>
    <p:custDataLst>
      <p:tags r:id="rId1"/>
    </p:custDataLst>
    <p:extLst>
      <p:ext uri="{BB962C8B-B14F-4D97-AF65-F5344CB8AC3E}">
        <p14:creationId xmlns:p14="http://schemas.microsoft.com/office/powerpoint/2010/main" val="328430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smtClean="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977251"/>
            <a:ext cx="10984632" cy="5880749"/>
          </a:xfrm>
        </p:spPr>
        <p:txBody>
          <a:bodyPr>
            <a:noAutofit/>
          </a:bodyPr>
          <a:lstStyle/>
          <a:p>
            <a:pPr marL="0" indent="0">
              <a:lnSpc>
                <a:spcPct val="110000"/>
              </a:lnSpc>
              <a:buNone/>
            </a:pPr>
            <a:r>
              <a:rPr lang="zh-CN" altLang="en-US" sz="2600" b="1" dirty="0">
                <a:solidFill>
                  <a:schemeClr val="tx1"/>
                </a:solidFill>
                <a:latin typeface="+mn-ea"/>
              </a:rPr>
              <a:t>（二）</a:t>
            </a:r>
            <a:r>
              <a:rPr lang="zh-CN" altLang="en-US" sz="2600" b="1" dirty="0" smtClean="0">
                <a:solidFill>
                  <a:schemeClr val="tx1"/>
                </a:solidFill>
                <a:latin typeface="+mn-ea"/>
              </a:rPr>
              <a:t>处置</a:t>
            </a:r>
            <a:endParaRPr lang="en-US" altLang="zh-CN" sz="2600" b="1" dirty="0" smtClean="0">
              <a:solidFill>
                <a:schemeClr val="tx1"/>
              </a:solidFill>
              <a:latin typeface="+mn-ea"/>
            </a:endParaRPr>
          </a:p>
          <a:p>
            <a:pPr marL="0" indent="0">
              <a:lnSpc>
                <a:spcPct val="110000"/>
              </a:lnSpc>
              <a:buNone/>
            </a:pPr>
            <a:r>
              <a:rPr lang="en-US" altLang="zh-CN" sz="2000" b="1" dirty="0">
                <a:solidFill>
                  <a:schemeClr val="tx1"/>
                </a:solidFill>
                <a:latin typeface="+mn-ea"/>
              </a:rPr>
              <a:t>1.</a:t>
            </a:r>
            <a:r>
              <a:rPr lang="zh-CN" altLang="en-US" sz="2000" b="1" dirty="0">
                <a:solidFill>
                  <a:schemeClr val="tx1"/>
                </a:solidFill>
                <a:latin typeface="+mn-ea"/>
              </a:rPr>
              <a:t>人员管控</a:t>
            </a:r>
            <a:endParaRPr lang="en-US" altLang="zh-CN" sz="2000" b="1" dirty="0">
              <a:solidFill>
                <a:schemeClr val="tx1"/>
              </a:solidFill>
              <a:latin typeface="+mn-ea"/>
            </a:endParaRPr>
          </a:p>
          <a:p>
            <a:pPr marL="0" indent="0">
              <a:lnSpc>
                <a:spcPct val="150000"/>
              </a:lnSpc>
              <a:buNone/>
            </a:pPr>
            <a:r>
              <a:rPr lang="zh-CN" altLang="en-US" sz="2000" dirty="0" smtClean="0">
                <a:solidFill>
                  <a:srgbClr val="FF0000"/>
                </a:solidFill>
                <a:latin typeface="楷体" pitchFamily="49" charset="-122"/>
                <a:ea typeface="楷体" pitchFamily="49" charset="-122"/>
              </a:rPr>
              <a:t>①报告</a:t>
            </a:r>
            <a:r>
              <a:rPr lang="zh-CN" altLang="en-US" sz="2000" dirty="0">
                <a:solidFill>
                  <a:srgbClr val="FF0000"/>
                </a:solidFill>
                <a:latin typeface="楷体" pitchFamily="49" charset="-122"/>
                <a:ea typeface="楷体" pitchFamily="49" charset="-122"/>
              </a:rPr>
              <a:t>辖区疾控机构，</a:t>
            </a:r>
            <a:r>
              <a:rPr lang="zh-CN" altLang="zh-CN" sz="2000" dirty="0">
                <a:solidFill>
                  <a:srgbClr val="FF0000"/>
                </a:solidFill>
                <a:latin typeface="楷体" pitchFamily="49" charset="-122"/>
                <a:ea typeface="楷体" pitchFamily="49" charset="-122"/>
              </a:rPr>
              <a:t>协助和配合疾控机构开展流行病学调查、核酸采样、密切接触者和次密切接触者排查等</a:t>
            </a:r>
            <a:r>
              <a:rPr lang="zh-CN" altLang="zh-CN" sz="2000" dirty="0">
                <a:solidFill>
                  <a:schemeClr val="tx1"/>
                </a:solidFill>
                <a:latin typeface="楷体" pitchFamily="49" charset="-122"/>
                <a:ea typeface="楷体" pitchFamily="49" charset="-122"/>
              </a:rPr>
              <a:t>。严格执行密接、次密接人员管控措施</a:t>
            </a:r>
            <a:r>
              <a:rPr lang="zh-CN" altLang="zh-CN" sz="2000"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配合卫健部门</a:t>
            </a:r>
            <a:r>
              <a:rPr lang="zh-CN" altLang="zh-CN" sz="2000" dirty="0" smtClean="0">
                <a:solidFill>
                  <a:schemeClr val="tx1"/>
                </a:solidFill>
                <a:latin typeface="楷体" pitchFamily="49" charset="-122"/>
                <a:ea typeface="楷体" pitchFamily="49" charset="-122"/>
              </a:rPr>
              <a:t>将</a:t>
            </a:r>
            <a:r>
              <a:rPr lang="zh-CN" altLang="zh-CN" sz="2000" dirty="0">
                <a:solidFill>
                  <a:schemeClr val="tx1"/>
                </a:solidFill>
                <a:latin typeface="楷体" pitchFamily="49" charset="-122"/>
                <a:ea typeface="楷体" pitchFamily="49" charset="-122"/>
              </a:rPr>
              <a:t>其转运至集中隔离场所进行隔离医学观察</a:t>
            </a:r>
            <a:r>
              <a:rPr lang="zh-CN" altLang="zh-CN" sz="2000"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疾控部门排</a:t>
            </a:r>
            <a:r>
              <a:rPr lang="zh-CN" altLang="en-US" sz="2000" dirty="0">
                <a:solidFill>
                  <a:schemeClr val="tx1"/>
                </a:solidFill>
                <a:latin typeface="楷体" pitchFamily="49" charset="-122"/>
                <a:ea typeface="楷体" pitchFamily="49" charset="-122"/>
              </a:rPr>
              <a:t>查病例的校外密切接触者，需要学校提供相关信息的</a:t>
            </a:r>
            <a:r>
              <a:rPr lang="zh-CN" altLang="en-US" sz="2000" dirty="0" smtClean="0">
                <a:solidFill>
                  <a:schemeClr val="tx1"/>
                </a:solidFill>
                <a:latin typeface="楷体" pitchFamily="49" charset="-122"/>
                <a:ea typeface="楷体" pitchFamily="49" charset="-122"/>
              </a:rPr>
              <a:t>，学校应予积极配合、协助。</a:t>
            </a:r>
            <a:endParaRPr lang="en-US" altLang="zh-CN" sz="2000" dirty="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②配合、协助疾控部门</a:t>
            </a:r>
            <a:r>
              <a:rPr lang="zh-CN" altLang="zh-CN" sz="2000" dirty="0" smtClean="0">
                <a:solidFill>
                  <a:schemeClr val="tx1"/>
                </a:solidFill>
                <a:latin typeface="楷体" pitchFamily="49" charset="-122"/>
                <a:ea typeface="楷体" pitchFamily="49" charset="-122"/>
              </a:rPr>
              <a:t>定期</a:t>
            </a:r>
            <a:r>
              <a:rPr lang="zh-CN" altLang="zh-CN" sz="2000" dirty="0">
                <a:solidFill>
                  <a:schemeClr val="tx1"/>
                </a:solidFill>
                <a:latin typeface="楷体" pitchFamily="49" charset="-122"/>
                <a:ea typeface="楷体" pitchFamily="49" charset="-122"/>
              </a:rPr>
              <a:t>开展环境核酸采样</a:t>
            </a:r>
            <a:r>
              <a:rPr lang="zh-CN" altLang="zh-CN" sz="2000" dirty="0" smtClean="0">
                <a:solidFill>
                  <a:schemeClr val="tx1"/>
                </a:solidFill>
                <a:latin typeface="楷体" pitchFamily="49" charset="-122"/>
                <a:ea typeface="楷体" pitchFamily="49" charset="-122"/>
              </a:rPr>
              <a:t>监测</a:t>
            </a:r>
            <a:r>
              <a:rPr lang="zh-CN" altLang="en-US" sz="2000" dirty="0" smtClean="0">
                <a:solidFill>
                  <a:schemeClr val="tx1"/>
                </a:solidFill>
                <a:latin typeface="楷体" pitchFamily="49" charset="-122"/>
                <a:ea typeface="楷体" pitchFamily="49" charset="-122"/>
              </a:rPr>
              <a:t>。</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③</a:t>
            </a:r>
            <a:r>
              <a:rPr lang="zh-CN" altLang="zh-CN" sz="2000" dirty="0" smtClean="0">
                <a:solidFill>
                  <a:schemeClr val="tx1"/>
                </a:solidFill>
                <a:latin typeface="楷体" pitchFamily="49" charset="-122"/>
                <a:ea typeface="楷体" pitchFamily="49" charset="-122"/>
              </a:rPr>
              <a:t>如</a:t>
            </a:r>
            <a:r>
              <a:rPr lang="zh-CN" altLang="zh-CN" sz="2000" dirty="0">
                <a:solidFill>
                  <a:schemeClr val="tx1"/>
                </a:solidFill>
                <a:latin typeface="楷体" pitchFamily="49" charset="-122"/>
                <a:ea typeface="楷体" pitchFamily="49" charset="-122"/>
              </a:rPr>
              <a:t>涉及多个校区或交流密切的其它学校</a:t>
            </a:r>
            <a:r>
              <a:rPr lang="zh-CN" altLang="zh-CN" sz="2000"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本校应根据疾控部门要求，调度分校区配合</a:t>
            </a:r>
            <a:r>
              <a:rPr lang="zh-CN" altLang="zh-CN" sz="2000" dirty="0" smtClean="0">
                <a:solidFill>
                  <a:schemeClr val="tx1"/>
                </a:solidFill>
                <a:latin typeface="楷体" pitchFamily="49" charset="-122"/>
                <a:ea typeface="楷体" pitchFamily="49" charset="-122"/>
              </a:rPr>
              <a:t>疫情</a:t>
            </a:r>
            <a:r>
              <a:rPr lang="zh-CN" altLang="en-US" sz="2000" dirty="0" smtClean="0">
                <a:solidFill>
                  <a:schemeClr val="tx1"/>
                </a:solidFill>
                <a:latin typeface="楷体" pitchFamily="49" charset="-122"/>
                <a:ea typeface="楷体" pitchFamily="49" charset="-122"/>
              </a:rPr>
              <a:t>处置或做好其他学校的沟通工作</a:t>
            </a:r>
            <a:r>
              <a:rPr lang="zh-CN" altLang="zh-CN" sz="2000" dirty="0" smtClean="0">
                <a:solidFill>
                  <a:schemeClr val="tx1"/>
                </a:solidFill>
                <a:latin typeface="楷体" pitchFamily="49" charset="-122"/>
                <a:ea typeface="楷体" pitchFamily="49" charset="-122"/>
              </a:rPr>
              <a:t>。</a:t>
            </a:r>
            <a:endParaRPr lang="en-US" altLang="zh-CN" sz="2000" dirty="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④</a:t>
            </a:r>
            <a:r>
              <a:rPr lang="zh-CN" altLang="zh-CN" sz="2000" dirty="0" smtClean="0">
                <a:solidFill>
                  <a:schemeClr val="tx1"/>
                </a:solidFill>
                <a:latin typeface="楷体" pitchFamily="49" charset="-122"/>
                <a:ea typeface="楷体" pitchFamily="49" charset="-122"/>
              </a:rPr>
              <a:t>配合</a:t>
            </a:r>
            <a:r>
              <a:rPr lang="zh-CN" altLang="zh-CN" sz="2000" dirty="0">
                <a:solidFill>
                  <a:schemeClr val="tx1"/>
                </a:solidFill>
                <a:latin typeface="楷体" pitchFamily="49" charset="-122"/>
                <a:ea typeface="楷体" pitchFamily="49" charset="-122"/>
              </a:rPr>
              <a:t>疾控机构开展流行病学调查的学校师生员工，</a:t>
            </a:r>
            <a:r>
              <a:rPr lang="zh-CN" altLang="zh-CN" sz="2000" dirty="0">
                <a:solidFill>
                  <a:srgbClr val="FF0000"/>
                </a:solidFill>
                <a:latin typeface="楷体" pitchFamily="49" charset="-122"/>
                <a:ea typeface="楷体" pitchFamily="49" charset="-122"/>
              </a:rPr>
              <a:t>应做好个人防护，佩戴医用外科口罩和一次性医用手套。</a:t>
            </a:r>
            <a:endParaRPr lang="zh-CN" altLang="en-US" sz="2000" dirty="0">
              <a:solidFill>
                <a:srgbClr val="FF0000"/>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2590605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a:solidFill>
                  <a:schemeClr val="tx1"/>
                </a:solidFill>
                <a:latin typeface="+mn-ea"/>
              </a:rPr>
              <a:t>（二）</a:t>
            </a:r>
            <a:r>
              <a:rPr lang="zh-CN" altLang="en-US" sz="2400" b="1" dirty="0" smtClean="0">
                <a:solidFill>
                  <a:schemeClr val="tx1"/>
                </a:solidFill>
                <a:latin typeface="+mn-ea"/>
              </a:rPr>
              <a:t>处置</a:t>
            </a:r>
            <a:endParaRPr lang="en-US" altLang="zh-CN" sz="2400" b="1" dirty="0" smtClean="0">
              <a:solidFill>
                <a:schemeClr val="tx1"/>
              </a:solidFill>
              <a:latin typeface="+mn-ea"/>
            </a:endParaRPr>
          </a:p>
          <a:p>
            <a:pPr marL="0" indent="0">
              <a:lnSpc>
                <a:spcPct val="110000"/>
              </a:lnSpc>
              <a:buNone/>
            </a:pPr>
            <a:r>
              <a:rPr lang="en-US" altLang="zh-CN" sz="2400" b="1" dirty="0" smtClean="0">
                <a:solidFill>
                  <a:schemeClr val="tx1"/>
                </a:solidFill>
                <a:latin typeface="+mn-ea"/>
              </a:rPr>
              <a:t>2.</a:t>
            </a:r>
            <a:r>
              <a:rPr lang="zh-CN" altLang="en-US" sz="2400" b="1" dirty="0" smtClean="0">
                <a:solidFill>
                  <a:schemeClr val="tx1"/>
                </a:solidFill>
                <a:latin typeface="+mn-ea"/>
              </a:rPr>
              <a:t>场所管控</a:t>
            </a:r>
            <a:endParaRPr lang="en-US" altLang="zh-CN" sz="2400" b="1" dirty="0">
              <a:solidFill>
                <a:schemeClr val="tx1"/>
              </a:solidFill>
              <a:latin typeface="+mn-ea"/>
            </a:endParaRPr>
          </a:p>
          <a:p>
            <a:pPr marL="0" indent="0">
              <a:lnSpc>
                <a:spcPct val="150000"/>
              </a:lnSpc>
              <a:buNone/>
            </a:pPr>
            <a:r>
              <a:rPr lang="zh-CN" altLang="en-US" b="1" dirty="0" smtClean="0">
                <a:solidFill>
                  <a:srgbClr val="FF0000"/>
                </a:solidFill>
                <a:latin typeface="楷体" pitchFamily="49" charset="-122"/>
                <a:ea typeface="楷体" pitchFamily="49" charset="-122"/>
              </a:rPr>
              <a:t>①启动</a:t>
            </a:r>
            <a:r>
              <a:rPr lang="zh-CN" altLang="en-US" b="1" dirty="0">
                <a:solidFill>
                  <a:srgbClr val="FF0000"/>
                </a:solidFill>
                <a:latin typeface="楷体" pitchFamily="49" charset="-122"/>
                <a:ea typeface="楷体" pitchFamily="49" charset="-122"/>
              </a:rPr>
              <a:t>封闭式校园管理</a:t>
            </a:r>
            <a:r>
              <a:rPr lang="zh-CN" altLang="en-US" dirty="0">
                <a:solidFill>
                  <a:schemeClr val="tx1"/>
                </a:solidFill>
                <a:latin typeface="楷体" pitchFamily="49" charset="-122"/>
                <a:ea typeface="楷体" pitchFamily="49" charset="-122"/>
              </a:rPr>
              <a:t>，人员只进不出，严格控制外来人员、车辆进入校园，</a:t>
            </a:r>
            <a:r>
              <a:rPr lang="zh-CN" altLang="en-US" dirty="0">
                <a:solidFill>
                  <a:srgbClr val="FF0000"/>
                </a:solidFill>
                <a:latin typeface="楷体" pitchFamily="49" charset="-122"/>
                <a:ea typeface="楷体" pitchFamily="49" charset="-122"/>
              </a:rPr>
              <a:t>立即暂停线下教学，有序开展线上教学</a:t>
            </a:r>
            <a:r>
              <a:rPr lang="zh-CN" altLang="en-US" dirty="0" smtClean="0">
                <a:solidFill>
                  <a:srgbClr val="FF0000"/>
                </a:solidFill>
                <a:latin typeface="楷体" pitchFamily="49" charset="-122"/>
                <a:ea typeface="楷体" pitchFamily="49" charset="-122"/>
              </a:rPr>
              <a:t>。</a:t>
            </a:r>
            <a:endParaRPr lang="en-US" altLang="zh-CN" dirty="0" smtClean="0">
              <a:solidFill>
                <a:srgbClr val="FF0000"/>
              </a:solidFill>
              <a:latin typeface="楷体" pitchFamily="49" charset="-122"/>
              <a:ea typeface="楷体" pitchFamily="49" charset="-122"/>
            </a:endParaRPr>
          </a:p>
          <a:p>
            <a:pPr marL="0" indent="0">
              <a:lnSpc>
                <a:spcPct val="150000"/>
              </a:lnSpc>
              <a:buNone/>
            </a:pPr>
            <a:r>
              <a:rPr lang="zh-CN" altLang="en-US" b="1" dirty="0" smtClean="0">
                <a:solidFill>
                  <a:srgbClr val="FF0000"/>
                </a:solidFill>
                <a:latin typeface="楷体" pitchFamily="49" charset="-122"/>
                <a:ea typeface="楷体" pitchFamily="49" charset="-122"/>
              </a:rPr>
              <a:t>②</a:t>
            </a:r>
            <a:r>
              <a:rPr lang="zh-CN" altLang="zh-CN" b="1" dirty="0" smtClean="0">
                <a:solidFill>
                  <a:srgbClr val="FF0000"/>
                </a:solidFill>
                <a:latin typeface="楷体" pitchFamily="49" charset="-122"/>
                <a:ea typeface="楷体" pitchFamily="49" charset="-122"/>
              </a:rPr>
              <a:t>启动</a:t>
            </a:r>
            <a:r>
              <a:rPr lang="zh-CN" altLang="zh-CN" b="1" dirty="0">
                <a:solidFill>
                  <a:srgbClr val="FF0000"/>
                </a:solidFill>
                <a:latin typeface="楷体" pitchFamily="49" charset="-122"/>
                <a:ea typeface="楷体" pitchFamily="49" charset="-122"/>
              </a:rPr>
              <a:t>涉疫区域封锁措施</a:t>
            </a:r>
            <a:r>
              <a:rPr lang="zh-CN" altLang="zh-CN" dirty="0">
                <a:solidFill>
                  <a:schemeClr val="tx1"/>
                </a:solidFill>
                <a:latin typeface="楷体" pitchFamily="49" charset="-122"/>
                <a:ea typeface="楷体" pitchFamily="49" charset="-122"/>
              </a:rPr>
              <a:t>，在保障正常的生活物资供应下，因地制宜采取楼层、楼栋封锁等措施，严格限制人员进出，检查疫情控制措施落实情况</a:t>
            </a:r>
            <a:r>
              <a:rPr lang="zh-CN" altLang="zh-CN" dirty="0" smtClean="0">
                <a:solidFill>
                  <a:schemeClr val="tx1"/>
                </a:solidFill>
                <a:latin typeface="楷体" pitchFamily="49" charset="-122"/>
                <a:ea typeface="楷体" pitchFamily="49" charset="-122"/>
              </a:rPr>
              <a:t>。</a:t>
            </a:r>
            <a:endParaRPr lang="en-US" altLang="zh-CN" dirty="0" smtClean="0">
              <a:solidFill>
                <a:schemeClr val="tx1"/>
              </a:solidFill>
              <a:latin typeface="楷体" pitchFamily="49" charset="-122"/>
              <a:ea typeface="楷体" pitchFamily="49" charset="-122"/>
            </a:endParaRPr>
          </a:p>
          <a:p>
            <a:pPr marL="0" indent="0">
              <a:lnSpc>
                <a:spcPct val="150000"/>
              </a:lnSpc>
              <a:buNone/>
            </a:pPr>
            <a:r>
              <a:rPr lang="zh-CN" altLang="en-US" dirty="0">
                <a:solidFill>
                  <a:schemeClr val="tx1"/>
                </a:solidFill>
              </a:rPr>
              <a:t/>
            </a:r>
            <a:br>
              <a:rPr lang="zh-CN" altLang="en-US" dirty="0">
                <a:solidFill>
                  <a:schemeClr val="tx1"/>
                </a:solidFill>
              </a:rPr>
            </a:br>
            <a:endParaRPr lang="en-US" altLang="zh-CN" dirty="0">
              <a:solidFill>
                <a:schemeClr val="tx1"/>
              </a:solidFill>
            </a:endParaRPr>
          </a:p>
        </p:txBody>
      </p:sp>
    </p:spTree>
    <p:custDataLst>
      <p:tags r:id="rId1"/>
    </p:custDataLst>
    <p:extLst>
      <p:ext uri="{BB962C8B-B14F-4D97-AF65-F5344CB8AC3E}">
        <p14:creationId xmlns:p14="http://schemas.microsoft.com/office/powerpoint/2010/main" val="2965245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a:solidFill>
                  <a:schemeClr val="tx1"/>
                </a:solidFill>
                <a:latin typeface="+mn-ea"/>
              </a:rPr>
              <a:t>（二）处置</a:t>
            </a:r>
            <a:endParaRPr lang="en-US" altLang="zh-CN" sz="2400" b="1" dirty="0">
              <a:solidFill>
                <a:schemeClr val="tx1"/>
              </a:solidFill>
              <a:latin typeface="+mn-ea"/>
            </a:endParaRPr>
          </a:p>
          <a:p>
            <a:pPr marL="0" indent="0">
              <a:buNone/>
            </a:pPr>
            <a:r>
              <a:rPr lang="en-US" altLang="zh-CN" sz="2400" b="1" dirty="0" smtClean="0">
                <a:solidFill>
                  <a:schemeClr val="tx1"/>
                </a:solidFill>
                <a:latin typeface="+mn-ea"/>
              </a:rPr>
              <a:t>3.</a:t>
            </a:r>
            <a:r>
              <a:rPr lang="zh-CN" altLang="en-US" sz="2400" b="1" dirty="0" smtClean="0">
                <a:solidFill>
                  <a:schemeClr val="tx1"/>
                </a:solidFill>
                <a:latin typeface="+mn-ea"/>
              </a:rPr>
              <a:t>做好疫点和场所消毒</a:t>
            </a:r>
            <a:r>
              <a:rPr lang="zh-CN" altLang="en-US" sz="2400" b="1" dirty="0">
                <a:solidFill>
                  <a:schemeClr val="tx1"/>
                </a:solidFill>
                <a:latin typeface="+mn-ea"/>
              </a:rPr>
              <a:t>工作</a:t>
            </a:r>
            <a:endParaRPr lang="en-US" altLang="zh-CN" sz="2400" b="1" dirty="0">
              <a:solidFill>
                <a:schemeClr val="tx1"/>
              </a:solidFill>
              <a:latin typeface="+mn-ea"/>
            </a:endParaRPr>
          </a:p>
          <a:p>
            <a:pPr marL="0" indent="0">
              <a:lnSpc>
                <a:spcPct val="150000"/>
              </a:lnSpc>
              <a:buNone/>
            </a:pPr>
            <a:r>
              <a:rPr lang="zh-CN" altLang="en-US" sz="2000" dirty="0" smtClean="0">
                <a:solidFill>
                  <a:schemeClr val="tx1"/>
                </a:solidFill>
                <a:latin typeface="楷体" pitchFamily="49" charset="-122"/>
                <a:ea typeface="楷体" pitchFamily="49" charset="-122"/>
              </a:rPr>
              <a:t>①</a:t>
            </a:r>
            <a:r>
              <a:rPr lang="zh-CN" altLang="zh-CN" sz="2000" dirty="0" smtClean="0">
                <a:solidFill>
                  <a:schemeClr val="tx1"/>
                </a:solidFill>
                <a:latin typeface="楷体" pitchFamily="49" charset="-122"/>
                <a:ea typeface="楷体" pitchFamily="49" charset="-122"/>
              </a:rPr>
              <a:t>在</a:t>
            </a:r>
            <a:r>
              <a:rPr lang="zh-CN" altLang="zh-CN" sz="2000" dirty="0">
                <a:solidFill>
                  <a:schemeClr val="tx1"/>
                </a:solidFill>
                <a:latin typeface="楷体" pitchFamily="49" charset="-122"/>
                <a:ea typeface="楷体" pitchFamily="49" charset="-122"/>
              </a:rPr>
              <a:t>疾控机构的指导下，做好病例所在宿舍（公寓）、教室、办公室等疫点及公共场所的清洁、随时消毒和终末消毒</a:t>
            </a:r>
            <a:r>
              <a:rPr lang="zh-CN" altLang="zh-CN" sz="2000" dirty="0" smtClean="0">
                <a:solidFill>
                  <a:schemeClr val="tx1"/>
                </a:solidFill>
                <a:latin typeface="楷体" pitchFamily="49" charset="-122"/>
                <a:ea typeface="楷体" pitchFamily="49" charset="-122"/>
              </a:rPr>
              <a:t>。</a:t>
            </a:r>
            <a:r>
              <a:rPr lang="zh-CN" altLang="en-US" sz="2000" dirty="0">
                <a:solidFill>
                  <a:schemeClr val="tx1"/>
                </a:solidFill>
                <a:latin typeface="楷体" pitchFamily="49" charset="-122"/>
                <a:ea typeface="楷体" pitchFamily="49" charset="-122"/>
              </a:rPr>
              <a:t>具体</a:t>
            </a:r>
            <a:r>
              <a:rPr lang="zh-CN" altLang="en-US" sz="2000" dirty="0" smtClean="0">
                <a:solidFill>
                  <a:schemeClr val="tx1"/>
                </a:solidFill>
                <a:latin typeface="楷体" pitchFamily="49" charset="-122"/>
                <a:ea typeface="楷体" pitchFamily="49" charset="-122"/>
              </a:rPr>
              <a:t>参考</a:t>
            </a:r>
            <a:r>
              <a:rPr lang="en-US" altLang="zh-CN" sz="2000"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学校</a:t>
            </a:r>
            <a:r>
              <a:rPr lang="zh-CN" altLang="en-US" sz="2000" dirty="0">
                <a:solidFill>
                  <a:schemeClr val="tx1"/>
                </a:solidFill>
                <a:latin typeface="楷体" pitchFamily="49" charset="-122"/>
                <a:ea typeface="楷体" pitchFamily="49" charset="-122"/>
              </a:rPr>
              <a:t>和托幼机构预防新冠肺炎疫情卫生清洁消毒指引（第三版</a:t>
            </a:r>
            <a:r>
              <a:rPr lang="zh-CN" altLang="en-US" sz="2000" dirty="0" smtClean="0">
                <a:solidFill>
                  <a:schemeClr val="tx1"/>
                </a:solidFill>
                <a:latin typeface="楷体" pitchFamily="49" charset="-122"/>
                <a:ea typeface="楷体" pitchFamily="49" charset="-122"/>
              </a:rPr>
              <a:t>）</a:t>
            </a:r>
            <a:r>
              <a:rPr lang="en-US" altLang="zh-CN" sz="2000" dirty="0" smtClean="0">
                <a:solidFill>
                  <a:schemeClr val="tx1"/>
                </a:solidFill>
                <a:latin typeface="楷体" pitchFamily="49" charset="-122"/>
                <a:ea typeface="楷体" pitchFamily="49" charset="-122"/>
              </a:rPr>
              <a:t>》</a:t>
            </a:r>
          </a:p>
          <a:p>
            <a:pPr marL="0" indent="0">
              <a:lnSpc>
                <a:spcPct val="150000"/>
              </a:lnSpc>
              <a:buNone/>
            </a:pPr>
            <a:r>
              <a:rPr lang="zh-CN" altLang="en-US" sz="2000" dirty="0" smtClean="0">
                <a:solidFill>
                  <a:schemeClr val="tx1"/>
                </a:solidFill>
                <a:latin typeface="楷体" pitchFamily="49" charset="-122"/>
                <a:ea typeface="楷体" pitchFamily="49" charset="-122"/>
              </a:rPr>
              <a:t>②</a:t>
            </a:r>
            <a:r>
              <a:rPr lang="zh-CN" altLang="zh-CN" sz="2000" dirty="0" smtClean="0">
                <a:solidFill>
                  <a:schemeClr val="tx1"/>
                </a:solidFill>
                <a:latin typeface="楷体" pitchFamily="49" charset="-122"/>
                <a:ea typeface="楷体" pitchFamily="49" charset="-122"/>
              </a:rPr>
              <a:t>加强</a:t>
            </a:r>
            <a:r>
              <a:rPr lang="zh-CN" altLang="zh-CN" sz="2000" dirty="0">
                <a:solidFill>
                  <a:schemeClr val="tx1"/>
                </a:solidFill>
                <a:latin typeface="楷体" pitchFamily="49" charset="-122"/>
                <a:ea typeface="楷体" pitchFamily="49" charset="-122"/>
              </a:rPr>
              <a:t>校园人群聚集场所的通风换气和公共设施及公共用具的消毒，做好校园其他区域（含校区内家属区）的保洁和消毒工作。</a:t>
            </a:r>
            <a:endParaRPr lang="en-US" altLang="zh-CN" sz="2000" dirty="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③</a:t>
            </a:r>
            <a:r>
              <a:rPr lang="zh-CN" altLang="zh-CN" sz="2000" dirty="0" smtClean="0">
                <a:solidFill>
                  <a:schemeClr val="tx1"/>
                </a:solidFill>
                <a:latin typeface="楷体" pitchFamily="49" charset="-122"/>
                <a:ea typeface="楷体" pitchFamily="49" charset="-122"/>
              </a:rPr>
              <a:t>各</a:t>
            </a:r>
            <a:r>
              <a:rPr lang="zh-CN" altLang="zh-CN" sz="2000" dirty="0">
                <a:solidFill>
                  <a:schemeClr val="tx1"/>
                </a:solidFill>
                <a:latin typeface="楷体" pitchFamily="49" charset="-122"/>
                <a:ea typeface="楷体" pitchFamily="49" charset="-122"/>
              </a:rPr>
              <a:t>教室和食堂入口要配备含酒精成分的免洗手消毒液，厕所配备洗手</a:t>
            </a:r>
            <a:r>
              <a:rPr lang="zh-CN" altLang="zh-CN" sz="2000" dirty="0" smtClean="0">
                <a:solidFill>
                  <a:schemeClr val="tx1"/>
                </a:solidFill>
                <a:latin typeface="楷体" pitchFamily="49" charset="-122"/>
                <a:ea typeface="楷体" pitchFamily="49" charset="-122"/>
              </a:rPr>
              <a:t>液</a:t>
            </a:r>
            <a:r>
              <a:rPr lang="zh-CN" altLang="en-US" sz="2000" dirty="0" smtClean="0">
                <a:solidFill>
                  <a:schemeClr val="tx1"/>
                </a:solidFill>
                <a:latin typeface="楷体" pitchFamily="49" charset="-122"/>
                <a:ea typeface="楷体" pitchFamily="49" charset="-122"/>
              </a:rPr>
              <a:t>，并张贴洗手七步法指示图</a:t>
            </a:r>
            <a:r>
              <a:rPr lang="zh-CN" altLang="zh-CN" sz="2000" dirty="0" smtClean="0">
                <a:solidFill>
                  <a:schemeClr val="tx1"/>
                </a:solidFill>
                <a:latin typeface="楷体" pitchFamily="49" charset="-122"/>
                <a:ea typeface="楷体" pitchFamily="49" charset="-122"/>
              </a:rPr>
              <a:t>。</a:t>
            </a:r>
            <a:endParaRPr lang="en-US" altLang="zh-CN" sz="2000" dirty="0">
              <a:solidFill>
                <a:schemeClr val="tx1"/>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3547899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a:solidFill>
                  <a:schemeClr val="tx1"/>
                </a:solidFill>
                <a:latin typeface="+mn-ea"/>
              </a:rPr>
              <a:t>（二）处置</a:t>
            </a:r>
            <a:endParaRPr lang="en-US" altLang="zh-CN" sz="2400" b="1" dirty="0">
              <a:solidFill>
                <a:schemeClr val="tx1"/>
              </a:solidFill>
              <a:latin typeface="+mn-ea"/>
            </a:endParaRPr>
          </a:p>
          <a:p>
            <a:pPr marL="0" indent="0">
              <a:buNone/>
            </a:pPr>
            <a:r>
              <a:rPr lang="en-US" altLang="zh-CN" sz="2400" b="1" dirty="0" smtClean="0">
                <a:solidFill>
                  <a:schemeClr val="tx1"/>
                </a:solidFill>
                <a:latin typeface="+mn-ea"/>
              </a:rPr>
              <a:t>4.</a:t>
            </a:r>
            <a:r>
              <a:rPr lang="zh-CN" altLang="en-US" sz="2400" b="1" dirty="0" smtClean="0">
                <a:solidFill>
                  <a:schemeClr val="tx1"/>
                </a:solidFill>
                <a:latin typeface="+mn-ea"/>
              </a:rPr>
              <a:t>做好</a:t>
            </a:r>
            <a:r>
              <a:rPr lang="zh-CN" altLang="zh-CN" sz="2400" b="1" dirty="0" smtClean="0">
                <a:solidFill>
                  <a:schemeClr val="tx1"/>
                </a:solidFill>
              </a:rPr>
              <a:t>师生员工</a:t>
            </a:r>
            <a:r>
              <a:rPr lang="zh-CN" altLang="zh-CN" sz="2400" b="1" dirty="0">
                <a:solidFill>
                  <a:schemeClr val="tx1"/>
                </a:solidFill>
              </a:rPr>
              <a:t>的健康监测工作</a:t>
            </a:r>
            <a:endParaRPr lang="en-US" altLang="zh-CN" sz="2400" b="1" dirty="0">
              <a:solidFill>
                <a:schemeClr val="tx1"/>
              </a:solidFill>
            </a:endParaRPr>
          </a:p>
          <a:p>
            <a:pPr marL="0" indent="0">
              <a:lnSpc>
                <a:spcPct val="150000"/>
              </a:lnSpc>
              <a:buNone/>
            </a:pPr>
            <a:r>
              <a:rPr lang="zh-CN" altLang="en-US" sz="2000" dirty="0" smtClean="0">
                <a:solidFill>
                  <a:schemeClr val="tx1"/>
                </a:solidFill>
                <a:latin typeface="楷体" pitchFamily="49" charset="-122"/>
                <a:ea typeface="楷体" pitchFamily="49" charset="-122"/>
              </a:rPr>
              <a:t>①</a:t>
            </a:r>
            <a:r>
              <a:rPr lang="zh-CN" altLang="zh-CN" sz="2000" dirty="0" smtClean="0">
                <a:solidFill>
                  <a:schemeClr val="tx1"/>
                </a:solidFill>
                <a:latin typeface="楷体" pitchFamily="49" charset="-122"/>
                <a:ea typeface="楷体" pitchFamily="49" charset="-122"/>
              </a:rPr>
              <a:t>分类</a:t>
            </a:r>
            <a:r>
              <a:rPr lang="zh-CN" altLang="zh-CN" sz="2000" dirty="0">
                <a:solidFill>
                  <a:schemeClr val="tx1"/>
                </a:solidFill>
                <a:latin typeface="楷体" pitchFamily="49" charset="-122"/>
                <a:ea typeface="楷体" pitchFamily="49" charset="-122"/>
              </a:rPr>
              <a:t>建立台</a:t>
            </a:r>
            <a:r>
              <a:rPr lang="zh-CN" altLang="zh-CN" sz="2000" dirty="0" smtClean="0">
                <a:solidFill>
                  <a:schemeClr val="tx1"/>
                </a:solidFill>
                <a:latin typeface="楷体" pitchFamily="49" charset="-122"/>
                <a:ea typeface="楷体" pitchFamily="49" charset="-122"/>
              </a:rPr>
              <a:t>账</a:t>
            </a:r>
            <a:r>
              <a:rPr lang="zh-CN" altLang="en-US" sz="2000" dirty="0" smtClean="0">
                <a:solidFill>
                  <a:schemeClr val="tx1"/>
                </a:solidFill>
                <a:latin typeface="楷体" pitchFamily="49" charset="-122"/>
                <a:ea typeface="楷体" pitchFamily="49" charset="-122"/>
              </a:rPr>
              <a:t>，</a:t>
            </a:r>
            <a:r>
              <a:rPr lang="zh-CN" altLang="zh-CN" sz="2000" dirty="0" smtClean="0">
                <a:solidFill>
                  <a:schemeClr val="tx1"/>
                </a:solidFill>
                <a:latin typeface="楷体" pitchFamily="49" charset="-122"/>
                <a:ea typeface="楷体" pitchFamily="49" charset="-122"/>
              </a:rPr>
              <a:t>做好</a:t>
            </a:r>
            <a:r>
              <a:rPr lang="zh-CN" altLang="zh-CN" sz="2000" dirty="0">
                <a:solidFill>
                  <a:schemeClr val="tx1"/>
                </a:solidFill>
                <a:latin typeface="楷体" pitchFamily="49" charset="-122"/>
                <a:ea typeface="楷体" pitchFamily="49" charset="-122"/>
              </a:rPr>
              <a:t>学生每天晨检、午检和因病缺勤追踪登记</a:t>
            </a:r>
            <a:r>
              <a:rPr lang="zh-CN" altLang="zh-CN" sz="2000" dirty="0" smtClean="0">
                <a:solidFill>
                  <a:schemeClr val="tx1"/>
                </a:solidFill>
                <a:latin typeface="楷体" pitchFamily="49" charset="-122"/>
                <a:ea typeface="楷体" pitchFamily="49" charset="-122"/>
              </a:rPr>
              <a:t>工作</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②</a:t>
            </a:r>
            <a:r>
              <a:rPr lang="zh-CN" altLang="zh-CN" sz="2000" dirty="0" smtClean="0">
                <a:solidFill>
                  <a:schemeClr val="tx1"/>
                </a:solidFill>
                <a:latin typeface="楷体" pitchFamily="49" charset="-122"/>
                <a:ea typeface="楷体" pitchFamily="49" charset="-122"/>
              </a:rPr>
              <a:t>配合</a:t>
            </a:r>
            <a:r>
              <a:rPr lang="zh-CN" altLang="zh-CN" sz="2000" dirty="0">
                <a:solidFill>
                  <a:schemeClr val="tx1"/>
                </a:solidFill>
                <a:latin typeface="楷体" pitchFamily="49" charset="-122"/>
                <a:ea typeface="楷体" pitchFamily="49" charset="-122"/>
              </a:rPr>
              <a:t>卫生健康部门做好集中医学观察人员的健康监测</a:t>
            </a:r>
            <a:r>
              <a:rPr lang="zh-CN" altLang="zh-CN" sz="2000" dirty="0" smtClean="0">
                <a:solidFill>
                  <a:schemeClr val="tx1"/>
                </a:solidFill>
                <a:latin typeface="楷体" pitchFamily="49" charset="-122"/>
                <a:ea typeface="楷体" pitchFamily="49" charset="-122"/>
              </a:rPr>
              <a:t>工作</a:t>
            </a:r>
            <a:endParaRPr lang="en-US" altLang="zh-CN" sz="2000" dirty="0">
              <a:solidFill>
                <a:schemeClr val="tx1"/>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493892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a:solidFill>
                  <a:schemeClr val="tx1"/>
                </a:solidFill>
                <a:latin typeface="+mn-ea"/>
              </a:rPr>
              <a:t>（二）处置</a:t>
            </a:r>
            <a:endParaRPr lang="en-US" altLang="zh-CN" sz="2400" b="1" dirty="0">
              <a:solidFill>
                <a:schemeClr val="tx1"/>
              </a:solidFill>
              <a:latin typeface="+mn-ea"/>
            </a:endParaRPr>
          </a:p>
          <a:p>
            <a:pPr marL="0" indent="0">
              <a:buNone/>
            </a:pPr>
            <a:r>
              <a:rPr lang="en-US" altLang="zh-CN" sz="2400" b="1" dirty="0" smtClean="0">
                <a:solidFill>
                  <a:schemeClr val="tx1"/>
                </a:solidFill>
                <a:latin typeface="+mn-ea"/>
              </a:rPr>
              <a:t>5.</a:t>
            </a:r>
            <a:r>
              <a:rPr lang="zh-CN" altLang="en-US" sz="2400" b="1" dirty="0" smtClean="0">
                <a:solidFill>
                  <a:schemeClr val="tx1"/>
                </a:solidFill>
                <a:latin typeface="+mn-ea"/>
              </a:rPr>
              <a:t>做好</a:t>
            </a:r>
            <a:r>
              <a:rPr lang="zh-CN" altLang="zh-CN" sz="2400" b="1" dirty="0" smtClean="0">
                <a:solidFill>
                  <a:schemeClr val="tx1"/>
                </a:solidFill>
                <a:latin typeface="+mn-ea"/>
              </a:rPr>
              <a:t>安全</a:t>
            </a:r>
            <a:r>
              <a:rPr lang="zh-CN" altLang="zh-CN" sz="2400" b="1" dirty="0">
                <a:solidFill>
                  <a:schemeClr val="tx1"/>
                </a:solidFill>
                <a:latin typeface="+mn-ea"/>
              </a:rPr>
              <a:t>后勤保障</a:t>
            </a:r>
            <a:r>
              <a:rPr lang="zh-CN" altLang="zh-CN" sz="2400" b="1" dirty="0" smtClean="0">
                <a:solidFill>
                  <a:schemeClr val="tx1"/>
                </a:solidFill>
                <a:latin typeface="+mn-ea"/>
              </a:rPr>
              <a:t>工作</a:t>
            </a:r>
            <a:endParaRPr lang="en-US" altLang="zh-CN" sz="2400" b="1" dirty="0" smtClean="0">
              <a:solidFill>
                <a:schemeClr val="tx1"/>
              </a:solidFill>
              <a:latin typeface="+mn-ea"/>
            </a:endParaRPr>
          </a:p>
          <a:p>
            <a:pPr marL="0" indent="0">
              <a:lnSpc>
                <a:spcPct val="150000"/>
              </a:lnSpc>
              <a:buNone/>
            </a:pPr>
            <a:r>
              <a:rPr lang="zh-CN" altLang="en-US" sz="2000" dirty="0" smtClean="0">
                <a:solidFill>
                  <a:schemeClr val="tx1"/>
                </a:solidFill>
                <a:latin typeface="楷体" pitchFamily="49" charset="-122"/>
                <a:ea typeface="楷体" pitchFamily="49" charset="-122"/>
              </a:rPr>
              <a:t>①</a:t>
            </a:r>
            <a:r>
              <a:rPr lang="zh-CN" altLang="zh-CN" sz="2000" dirty="0" smtClean="0">
                <a:solidFill>
                  <a:schemeClr val="tx1"/>
                </a:solidFill>
                <a:latin typeface="楷体" pitchFamily="49" charset="-122"/>
                <a:ea typeface="楷体" pitchFamily="49" charset="-122"/>
              </a:rPr>
              <a:t>提供应急</a:t>
            </a:r>
            <a:r>
              <a:rPr lang="zh-CN" altLang="zh-CN" sz="2000" dirty="0">
                <a:solidFill>
                  <a:schemeClr val="tx1"/>
                </a:solidFill>
                <a:latin typeface="楷体" pitchFamily="49" charset="-122"/>
                <a:ea typeface="楷体" pitchFamily="49" charset="-122"/>
              </a:rPr>
              <a:t>处置所需要的设施、设备和</a:t>
            </a:r>
            <a:r>
              <a:rPr lang="zh-CN" altLang="zh-CN" sz="2000" dirty="0" smtClean="0">
                <a:solidFill>
                  <a:schemeClr val="tx1"/>
                </a:solidFill>
                <a:latin typeface="楷体" pitchFamily="49" charset="-122"/>
                <a:ea typeface="楷体" pitchFamily="49" charset="-122"/>
              </a:rPr>
              <a:t>物资</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②</a:t>
            </a:r>
            <a:r>
              <a:rPr lang="zh-CN" altLang="zh-CN" sz="2000" dirty="0" smtClean="0">
                <a:solidFill>
                  <a:schemeClr val="tx1"/>
                </a:solidFill>
                <a:latin typeface="楷体" pitchFamily="49" charset="-122"/>
                <a:ea typeface="楷体" pitchFamily="49" charset="-122"/>
              </a:rPr>
              <a:t>做好</a:t>
            </a:r>
            <a:r>
              <a:rPr lang="zh-CN" altLang="zh-CN" sz="2000" dirty="0">
                <a:solidFill>
                  <a:schemeClr val="tx1"/>
                </a:solidFill>
                <a:latin typeface="楷体" pitchFamily="49" charset="-122"/>
                <a:ea typeface="楷体" pitchFamily="49" charset="-122"/>
              </a:rPr>
              <a:t>校内餐饮、生活饮用水等生活</a:t>
            </a:r>
            <a:r>
              <a:rPr lang="zh-CN" altLang="zh-CN" sz="2000" dirty="0" smtClean="0">
                <a:solidFill>
                  <a:schemeClr val="tx1"/>
                </a:solidFill>
                <a:latin typeface="楷体" pitchFamily="49" charset="-122"/>
                <a:ea typeface="楷体" pitchFamily="49" charset="-122"/>
              </a:rPr>
              <a:t>保障</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③</a:t>
            </a:r>
            <a:r>
              <a:rPr lang="zh-CN" altLang="zh-CN" sz="2000" dirty="0" smtClean="0">
                <a:solidFill>
                  <a:schemeClr val="tx1"/>
                </a:solidFill>
                <a:latin typeface="楷体" pitchFamily="49" charset="-122"/>
                <a:ea typeface="楷体" pitchFamily="49" charset="-122"/>
              </a:rPr>
              <a:t>加强</a:t>
            </a:r>
            <a:r>
              <a:rPr lang="zh-CN" altLang="zh-CN" sz="2000" dirty="0">
                <a:solidFill>
                  <a:schemeClr val="tx1"/>
                </a:solidFill>
                <a:latin typeface="楷体" pitchFamily="49" charset="-122"/>
                <a:ea typeface="楷体" pitchFamily="49" charset="-122"/>
              </a:rPr>
              <a:t>校园巡查管控，及时处置校园安全突发事件，及时处置涉校舆情</a:t>
            </a:r>
            <a:r>
              <a:rPr lang="zh-CN" altLang="zh-CN" sz="2000" dirty="0" smtClean="0">
                <a:solidFill>
                  <a:schemeClr val="tx1"/>
                </a:solidFill>
                <a:latin typeface="楷体" pitchFamily="49" charset="-122"/>
                <a:ea typeface="楷体" pitchFamily="49" charset="-122"/>
              </a:rPr>
              <a:t>事件</a:t>
            </a:r>
            <a:endParaRPr lang="en-US" altLang="zh-CN" sz="2000" dirty="0">
              <a:solidFill>
                <a:schemeClr val="tx1"/>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1131339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三、</a:t>
            </a:r>
            <a:r>
              <a:rPr lang="zh-CN" altLang="en-US" dirty="0">
                <a:solidFill>
                  <a:srgbClr val="FF0000"/>
                </a:solidFill>
              </a:rPr>
              <a:t>阳性检测者处置</a:t>
            </a:r>
            <a:endParaRPr lang="zh-CN" altLang="en-US" dirty="0">
              <a:solidFill>
                <a:schemeClr val="tx2">
                  <a:lumMod val="50000"/>
                </a:schemeClr>
              </a:solidFill>
              <a:sym typeface="+mn-lt"/>
            </a:endParaRP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a:solidFill>
                  <a:schemeClr val="tx1"/>
                </a:solidFill>
                <a:latin typeface="+mn-ea"/>
              </a:rPr>
              <a:t>（二）处置</a:t>
            </a:r>
            <a:endParaRPr lang="en-US" altLang="zh-CN" sz="2400" b="1" dirty="0">
              <a:solidFill>
                <a:schemeClr val="tx1"/>
              </a:solidFill>
              <a:latin typeface="+mn-ea"/>
            </a:endParaRPr>
          </a:p>
          <a:p>
            <a:pPr marL="0" indent="0">
              <a:buNone/>
            </a:pPr>
            <a:r>
              <a:rPr lang="en-US" altLang="zh-CN" sz="2400" b="1" dirty="0" smtClean="0">
                <a:solidFill>
                  <a:schemeClr val="tx1"/>
                </a:solidFill>
                <a:latin typeface="+mn-ea"/>
              </a:rPr>
              <a:t>6.</a:t>
            </a:r>
            <a:r>
              <a:rPr lang="zh-CN" altLang="en-US" sz="2400" b="1" dirty="0" smtClean="0">
                <a:solidFill>
                  <a:schemeClr val="tx1"/>
                </a:solidFill>
                <a:latin typeface="+mn-ea"/>
              </a:rPr>
              <a:t>做好</a:t>
            </a:r>
            <a:r>
              <a:rPr lang="zh-CN" altLang="zh-CN" sz="2400" b="1" dirty="0">
                <a:solidFill>
                  <a:schemeClr val="tx1"/>
                </a:solidFill>
                <a:latin typeface="+mn-ea"/>
              </a:rPr>
              <a:t>宣传和心理疏导</a:t>
            </a:r>
            <a:r>
              <a:rPr lang="zh-CN" altLang="zh-CN" sz="2400" b="1" dirty="0" smtClean="0">
                <a:solidFill>
                  <a:schemeClr val="tx1"/>
                </a:solidFill>
                <a:latin typeface="+mn-ea"/>
              </a:rPr>
              <a:t>工作</a:t>
            </a:r>
            <a:endParaRPr lang="en-US" altLang="zh-CN" dirty="0" smtClean="0">
              <a:solidFill>
                <a:schemeClr val="tx1"/>
              </a:solidFill>
            </a:endParaRPr>
          </a:p>
          <a:p>
            <a:pPr marL="0" indent="0">
              <a:lnSpc>
                <a:spcPct val="150000"/>
              </a:lnSpc>
              <a:buNone/>
            </a:pPr>
            <a:r>
              <a:rPr lang="zh-CN" altLang="en-US" sz="2000" dirty="0" smtClean="0">
                <a:solidFill>
                  <a:schemeClr val="tx1"/>
                </a:solidFill>
                <a:latin typeface="楷体" pitchFamily="49" charset="-122"/>
                <a:ea typeface="楷体" pitchFamily="49" charset="-122"/>
              </a:rPr>
              <a:t>①</a:t>
            </a:r>
            <a:r>
              <a:rPr lang="zh-CN" altLang="zh-CN" sz="2000" dirty="0" smtClean="0">
                <a:solidFill>
                  <a:schemeClr val="tx1"/>
                </a:solidFill>
                <a:latin typeface="楷体" pitchFamily="49" charset="-122"/>
                <a:ea typeface="楷体" pitchFamily="49" charset="-122"/>
              </a:rPr>
              <a:t>有</a:t>
            </a:r>
            <a:r>
              <a:rPr lang="zh-CN" altLang="zh-CN" sz="2000" dirty="0">
                <a:solidFill>
                  <a:schemeClr val="tx1"/>
                </a:solidFill>
                <a:latin typeface="楷体" pitchFamily="49" charset="-122"/>
                <a:ea typeface="楷体" pitchFamily="49" charset="-122"/>
              </a:rPr>
              <a:t>针对性地宣传新冠肺炎防控 知识、调查方法、病例界定和处置办法等，让家长、师生员工理性认识疫情可防可控</a:t>
            </a:r>
            <a:r>
              <a:rPr lang="zh-CN" altLang="zh-CN" sz="2000" dirty="0" smtClean="0">
                <a:solidFill>
                  <a:schemeClr val="tx1"/>
                </a:solidFill>
                <a:latin typeface="楷体" pitchFamily="49" charset="-122"/>
                <a:ea typeface="楷体" pitchFamily="49" charset="-122"/>
              </a:rPr>
              <a:t>。</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en-US" sz="2000" dirty="0" smtClean="0">
                <a:solidFill>
                  <a:schemeClr val="tx1"/>
                </a:solidFill>
                <a:latin typeface="楷体" pitchFamily="49" charset="-122"/>
                <a:ea typeface="楷体" pitchFamily="49" charset="-122"/>
              </a:rPr>
              <a:t>②</a:t>
            </a:r>
            <a:r>
              <a:rPr lang="zh-CN" altLang="zh-CN" sz="2000" dirty="0" smtClean="0">
                <a:solidFill>
                  <a:schemeClr val="tx1"/>
                </a:solidFill>
                <a:latin typeface="楷体" pitchFamily="49" charset="-122"/>
                <a:ea typeface="楷体" pitchFamily="49" charset="-122"/>
              </a:rPr>
              <a:t>根据</a:t>
            </a:r>
            <a:r>
              <a:rPr lang="zh-CN" altLang="zh-CN" sz="2000" dirty="0">
                <a:solidFill>
                  <a:schemeClr val="tx1"/>
                </a:solidFill>
                <a:latin typeface="楷体" pitchFamily="49" charset="-122"/>
                <a:ea typeface="楷体" pitchFamily="49" charset="-122"/>
              </a:rPr>
              <a:t>确诊病例</a:t>
            </a:r>
            <a:r>
              <a:rPr lang="zh-CN" altLang="zh-CN" sz="2000" dirty="0" smtClean="0">
                <a:solidFill>
                  <a:schemeClr val="tx1"/>
                </a:solidFill>
                <a:latin typeface="楷体" pitchFamily="49" charset="-122"/>
                <a:ea typeface="楷体" pitchFamily="49" charset="-122"/>
              </a:rPr>
              <a:t>、</a:t>
            </a:r>
            <a:r>
              <a:rPr lang="zh-CN" altLang="en-US" sz="2000" dirty="0" smtClean="0">
                <a:solidFill>
                  <a:schemeClr val="tx1"/>
                </a:solidFill>
                <a:latin typeface="楷体" pitchFamily="49" charset="-122"/>
                <a:ea typeface="楷体" pitchFamily="49" charset="-122"/>
              </a:rPr>
              <a:t>疑似</a:t>
            </a:r>
            <a:r>
              <a:rPr lang="zh-CN" altLang="zh-CN" sz="2000" dirty="0" smtClean="0">
                <a:solidFill>
                  <a:schemeClr val="tx1"/>
                </a:solidFill>
                <a:latin typeface="楷体" pitchFamily="49" charset="-122"/>
                <a:ea typeface="楷体" pitchFamily="49" charset="-122"/>
              </a:rPr>
              <a:t>病例</a:t>
            </a:r>
            <a:r>
              <a:rPr lang="zh-CN" altLang="zh-CN" sz="2000" dirty="0">
                <a:solidFill>
                  <a:schemeClr val="tx1"/>
                </a:solidFill>
                <a:latin typeface="楷体" pitchFamily="49" charset="-122"/>
                <a:ea typeface="楷体" pitchFamily="49" charset="-122"/>
              </a:rPr>
              <a:t>和密切接触人员 等不同群体的实际情况，学校要通过微信、</a:t>
            </a:r>
            <a:r>
              <a:rPr lang="en-US" altLang="zh-CN" sz="2000" dirty="0">
                <a:solidFill>
                  <a:schemeClr val="tx1"/>
                </a:solidFill>
                <a:latin typeface="楷体" pitchFamily="49" charset="-122"/>
                <a:ea typeface="楷体" pitchFamily="49" charset="-122"/>
              </a:rPr>
              <a:t>QQ</a:t>
            </a:r>
            <a:r>
              <a:rPr lang="zh-CN" altLang="zh-CN" sz="2000" dirty="0">
                <a:solidFill>
                  <a:schemeClr val="tx1"/>
                </a:solidFill>
                <a:latin typeface="楷体" pitchFamily="49" charset="-122"/>
                <a:ea typeface="楷体" pitchFamily="49" charset="-122"/>
              </a:rPr>
              <a:t>家长群等，密切 家校沟通合作，做好正面引导，</a:t>
            </a:r>
            <a:r>
              <a:rPr lang="zh-CN" altLang="zh-CN" sz="2000" dirty="0">
                <a:solidFill>
                  <a:srgbClr val="FF0000"/>
                </a:solidFill>
                <a:latin typeface="楷体" pitchFamily="49" charset="-122"/>
                <a:ea typeface="楷体" pitchFamily="49" charset="-122"/>
              </a:rPr>
              <a:t>有针对性的开展人文关怀、心理支持和危机干预</a:t>
            </a:r>
            <a:r>
              <a:rPr lang="zh-CN" altLang="zh-CN" sz="2000" dirty="0">
                <a:solidFill>
                  <a:schemeClr val="tx1"/>
                </a:solidFill>
                <a:latin typeface="楷体" pitchFamily="49" charset="-122"/>
                <a:ea typeface="楷体" pitchFamily="49" charset="-122"/>
              </a:rPr>
              <a:t>，稳定家长和师生员工的情绪，避免过度恐慌。</a:t>
            </a:r>
            <a:endParaRPr lang="en-US" altLang="zh-CN" sz="2000" dirty="0">
              <a:solidFill>
                <a:schemeClr val="tx1"/>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581932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四、</a:t>
            </a:r>
            <a:r>
              <a:rPr lang="zh-CN" altLang="en-US" dirty="0">
                <a:solidFill>
                  <a:srgbClr val="FF0000"/>
                </a:solidFill>
              </a:rPr>
              <a:t>其他涉疫人员处置</a:t>
            </a: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smtClean="0">
                <a:solidFill>
                  <a:schemeClr val="tx1"/>
                </a:solidFill>
                <a:latin typeface="+mn-ea"/>
              </a:rPr>
              <a:t>（一）人员分类</a:t>
            </a:r>
            <a:endParaRPr lang="en-US" altLang="zh-CN" sz="2400" b="1" dirty="0" smtClean="0">
              <a:solidFill>
                <a:schemeClr val="tx1"/>
              </a:solidFill>
              <a:latin typeface="+mn-ea"/>
            </a:endParaRPr>
          </a:p>
          <a:p>
            <a:pPr marL="0" indent="0">
              <a:buNone/>
            </a:pPr>
            <a:r>
              <a:rPr lang="en-US" altLang="zh-CN" sz="2000" b="1" dirty="0">
                <a:solidFill>
                  <a:schemeClr val="tx1"/>
                </a:solidFill>
                <a:latin typeface="楷体" pitchFamily="49" charset="-122"/>
                <a:ea typeface="楷体" pitchFamily="49" charset="-122"/>
              </a:rPr>
              <a:t>1</a:t>
            </a:r>
            <a:r>
              <a:rPr lang="en-US" altLang="zh-CN" sz="2000" b="1" dirty="0" smtClean="0">
                <a:solidFill>
                  <a:schemeClr val="tx1"/>
                </a:solidFill>
                <a:latin typeface="楷体" pitchFamily="49" charset="-122"/>
                <a:ea typeface="楷体" pitchFamily="49" charset="-122"/>
              </a:rPr>
              <a:t>.</a:t>
            </a:r>
            <a:r>
              <a:rPr lang="zh-CN" altLang="zh-CN" sz="2000" b="1" dirty="0">
                <a:solidFill>
                  <a:schemeClr val="tx1"/>
                </a:solidFill>
                <a:latin typeface="楷体" pitchFamily="49" charset="-122"/>
                <a:ea typeface="楷体" pitchFamily="49" charset="-122"/>
                <a:cs typeface="方正楷体简体"/>
              </a:rPr>
              <a:t>密切接触</a:t>
            </a:r>
            <a:r>
              <a:rPr lang="zh-CN" altLang="zh-CN" sz="2000" b="1" dirty="0" smtClean="0">
                <a:solidFill>
                  <a:schemeClr val="tx1"/>
                </a:solidFill>
                <a:latin typeface="楷体" pitchFamily="49" charset="-122"/>
                <a:ea typeface="楷体" pitchFamily="49" charset="-122"/>
                <a:cs typeface="方正楷体简体"/>
              </a:rPr>
              <a:t>者</a:t>
            </a:r>
            <a:r>
              <a:rPr lang="zh-CN" altLang="en-US" sz="2000" b="1" dirty="0" smtClean="0">
                <a:solidFill>
                  <a:schemeClr val="tx1"/>
                </a:solidFill>
                <a:latin typeface="楷体" pitchFamily="49" charset="-122"/>
                <a:ea typeface="楷体" pitchFamily="49" charset="-122"/>
                <a:cs typeface="方正楷体简体"/>
              </a:rPr>
              <a:t>（密接）</a:t>
            </a:r>
            <a:r>
              <a:rPr lang="zh-CN" altLang="zh-CN" sz="2000" b="1" dirty="0" smtClean="0">
                <a:solidFill>
                  <a:schemeClr val="tx1"/>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cs typeface="Times New Roman"/>
              </a:rPr>
              <a:t>在病例发病前或无症状感染者首次阳性标本采样前</a:t>
            </a:r>
            <a:r>
              <a:rPr lang="en-US" altLang="zh-CN" sz="2000" dirty="0">
                <a:solidFill>
                  <a:srgbClr val="FF0000"/>
                </a:solidFill>
                <a:latin typeface="楷体" pitchFamily="49" charset="-122"/>
                <a:ea typeface="楷体" pitchFamily="49" charset="-122"/>
              </a:rPr>
              <a:t>4</a:t>
            </a:r>
            <a:r>
              <a:rPr lang="zh-CN" altLang="zh-CN" sz="2000" dirty="0">
                <a:solidFill>
                  <a:srgbClr val="FF0000"/>
                </a:solidFill>
                <a:latin typeface="楷体" pitchFamily="49" charset="-122"/>
                <a:ea typeface="楷体" pitchFamily="49" charset="-122"/>
                <a:cs typeface="Times New Roman"/>
              </a:rPr>
              <a:t>天开始</a:t>
            </a:r>
            <a:r>
              <a:rPr lang="zh-CN" altLang="zh-CN" sz="2000" dirty="0">
                <a:solidFill>
                  <a:schemeClr val="tx1"/>
                </a:solidFill>
                <a:latin typeface="楷体" pitchFamily="49" charset="-122"/>
                <a:ea typeface="楷体" pitchFamily="49" charset="-122"/>
                <a:cs typeface="Times New Roman"/>
              </a:rPr>
              <a:t>，与其有近距离接触但未采取有效防护的</a:t>
            </a:r>
            <a:r>
              <a:rPr lang="zh-CN" altLang="zh-CN" sz="2000" dirty="0" smtClean="0">
                <a:solidFill>
                  <a:schemeClr val="tx1"/>
                </a:solidFill>
                <a:latin typeface="楷体" pitchFamily="49" charset="-122"/>
                <a:ea typeface="楷体" pitchFamily="49" charset="-122"/>
                <a:cs typeface="Times New Roman"/>
              </a:rPr>
              <a:t>人员</a:t>
            </a:r>
            <a:r>
              <a:rPr lang="zh-CN" altLang="zh-CN" sz="2000" dirty="0" smtClean="0">
                <a:solidFill>
                  <a:schemeClr val="tx1"/>
                </a:solidFill>
                <a:latin typeface="楷体" pitchFamily="49" charset="-122"/>
                <a:ea typeface="楷体" pitchFamily="49" charset="-122"/>
              </a:rPr>
              <a:t>。</a:t>
            </a:r>
            <a:endParaRPr lang="zh-CN" altLang="zh-CN" sz="2000" dirty="0">
              <a:solidFill>
                <a:schemeClr val="tx1"/>
              </a:solidFill>
              <a:latin typeface="楷体" pitchFamily="49" charset="-122"/>
              <a:ea typeface="楷体" pitchFamily="49" charset="-122"/>
            </a:endParaRPr>
          </a:p>
          <a:p>
            <a:pPr marL="0" indent="0">
              <a:buNone/>
            </a:pPr>
            <a:r>
              <a:rPr lang="en-US" altLang="zh-CN" sz="2000" b="1" dirty="0">
                <a:solidFill>
                  <a:schemeClr val="tx1"/>
                </a:solidFill>
                <a:latin typeface="楷体" pitchFamily="49" charset="-122"/>
                <a:ea typeface="楷体" pitchFamily="49" charset="-122"/>
              </a:rPr>
              <a:t>2</a:t>
            </a:r>
            <a:r>
              <a:rPr lang="en-US" altLang="zh-CN" sz="2000" b="1" dirty="0" smtClean="0">
                <a:solidFill>
                  <a:schemeClr val="tx1"/>
                </a:solidFill>
                <a:latin typeface="楷体" pitchFamily="49" charset="-122"/>
                <a:ea typeface="楷体" pitchFamily="49" charset="-122"/>
              </a:rPr>
              <a:t>.</a:t>
            </a:r>
            <a:r>
              <a:rPr lang="zh-CN" altLang="en-US" sz="2000" b="1" dirty="0" smtClean="0">
                <a:solidFill>
                  <a:schemeClr val="tx1"/>
                </a:solidFill>
                <a:latin typeface="楷体" pitchFamily="49" charset="-122"/>
                <a:ea typeface="楷体" pitchFamily="49" charset="-122"/>
              </a:rPr>
              <a:t>次</a:t>
            </a:r>
            <a:r>
              <a:rPr lang="zh-CN" altLang="zh-CN" sz="2000" b="1" dirty="0" smtClean="0">
                <a:solidFill>
                  <a:schemeClr val="tx1"/>
                </a:solidFill>
                <a:latin typeface="楷体" pitchFamily="49" charset="-122"/>
                <a:ea typeface="楷体" pitchFamily="49" charset="-122"/>
                <a:cs typeface="方正楷体简体"/>
              </a:rPr>
              <a:t>密切</a:t>
            </a:r>
            <a:r>
              <a:rPr lang="zh-CN" altLang="zh-CN" sz="2000" b="1" dirty="0">
                <a:solidFill>
                  <a:schemeClr val="tx1"/>
                </a:solidFill>
                <a:latin typeface="楷体" pitchFamily="49" charset="-122"/>
                <a:ea typeface="楷体" pitchFamily="49" charset="-122"/>
                <a:cs typeface="方正楷体简体"/>
              </a:rPr>
              <a:t>接触</a:t>
            </a:r>
            <a:r>
              <a:rPr lang="zh-CN" altLang="zh-CN" sz="2000" b="1" dirty="0" smtClean="0">
                <a:solidFill>
                  <a:schemeClr val="tx1"/>
                </a:solidFill>
                <a:latin typeface="楷体" pitchFamily="49" charset="-122"/>
                <a:ea typeface="楷体" pitchFamily="49" charset="-122"/>
                <a:cs typeface="方正楷体简体"/>
              </a:rPr>
              <a:t>者</a:t>
            </a:r>
            <a:r>
              <a:rPr lang="zh-CN" altLang="en-US" sz="2000" b="1" dirty="0" smtClean="0">
                <a:solidFill>
                  <a:schemeClr val="tx1"/>
                </a:solidFill>
                <a:latin typeface="楷体" pitchFamily="49" charset="-122"/>
                <a:ea typeface="楷体" pitchFamily="49" charset="-122"/>
                <a:cs typeface="方正楷体简体"/>
              </a:rPr>
              <a:t>（次密）</a:t>
            </a:r>
            <a:r>
              <a:rPr lang="zh-CN" altLang="zh-CN" sz="2000" b="1" dirty="0" smtClean="0">
                <a:solidFill>
                  <a:schemeClr val="tx1"/>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cs typeface="Times New Roman"/>
              </a:rPr>
              <a:t>密接与病例或无症状感染者的首次接触至该密接被隔离管理前</a:t>
            </a:r>
            <a:r>
              <a:rPr lang="zh-CN" altLang="zh-CN" sz="2000" dirty="0">
                <a:solidFill>
                  <a:schemeClr val="tx1"/>
                </a:solidFill>
                <a:latin typeface="楷体" pitchFamily="49" charset="-122"/>
                <a:ea typeface="楷体" pitchFamily="49" charset="-122"/>
                <a:cs typeface="Times New Roman"/>
              </a:rPr>
              <a:t>，与密接有共同居住生活、同一密闭环境工作、聚餐和娱乐等近距离接触但未采取有效防护的人员。</a:t>
            </a:r>
          </a:p>
          <a:p>
            <a:pPr marL="0" indent="0">
              <a:buNone/>
            </a:pPr>
            <a:r>
              <a:rPr lang="en-US" altLang="zh-CN" sz="2000" b="1" dirty="0" smtClean="0">
                <a:solidFill>
                  <a:schemeClr val="tx1"/>
                </a:solidFill>
                <a:latin typeface="楷体" pitchFamily="49" charset="-122"/>
                <a:ea typeface="楷体" pitchFamily="49" charset="-122"/>
              </a:rPr>
              <a:t>3.</a:t>
            </a:r>
            <a:r>
              <a:rPr lang="zh-CN" altLang="en-US" sz="2000" b="1" dirty="0">
                <a:solidFill>
                  <a:schemeClr val="tx1"/>
                </a:solidFill>
                <a:latin typeface="楷体" pitchFamily="49" charset="-122"/>
                <a:ea typeface="楷体" pitchFamily="49" charset="-122"/>
                <a:cs typeface="方正楷体简体"/>
              </a:rPr>
              <a:t>重点人群</a:t>
            </a:r>
            <a:r>
              <a:rPr lang="zh-CN" altLang="zh-CN" sz="2000" b="1" dirty="0">
                <a:solidFill>
                  <a:schemeClr val="tx1"/>
                </a:solidFill>
                <a:latin typeface="楷体" pitchFamily="49" charset="-122"/>
                <a:ea typeface="楷体" pitchFamily="49" charset="-122"/>
                <a:cs typeface="方正楷体简体"/>
              </a:rPr>
              <a:t>：</a:t>
            </a:r>
            <a:r>
              <a:rPr lang="zh-CN" altLang="zh-CN" sz="2000" dirty="0">
                <a:solidFill>
                  <a:srgbClr val="FF0000"/>
                </a:solidFill>
                <a:latin typeface="楷体" pitchFamily="49" charset="-122"/>
                <a:ea typeface="楷体" pitchFamily="49" charset="-122"/>
                <a:cs typeface="方正楷体简体"/>
              </a:rPr>
              <a:t>在病例（</a:t>
            </a:r>
            <a:r>
              <a:rPr lang="zh-CN" altLang="zh-CN" sz="2000" dirty="0" smtClean="0">
                <a:solidFill>
                  <a:srgbClr val="FF0000"/>
                </a:solidFill>
                <a:latin typeface="楷体" pitchFamily="49" charset="-122"/>
                <a:ea typeface="楷体" pitchFamily="49" charset="-122"/>
                <a:cs typeface="方正楷体简体"/>
              </a:rPr>
              <a:t>包括</a:t>
            </a:r>
            <a:r>
              <a:rPr lang="zh-CN" altLang="en-US" sz="2000" dirty="0" smtClean="0">
                <a:solidFill>
                  <a:srgbClr val="FF0000"/>
                </a:solidFill>
                <a:latin typeface="楷体" pitchFamily="49" charset="-122"/>
                <a:ea typeface="楷体" pitchFamily="49" charset="-122"/>
                <a:cs typeface="方正楷体简体"/>
              </a:rPr>
              <a:t>初筛</a:t>
            </a:r>
            <a:r>
              <a:rPr lang="zh-CN" altLang="zh-CN" sz="2000" dirty="0" smtClean="0">
                <a:solidFill>
                  <a:srgbClr val="FF0000"/>
                </a:solidFill>
                <a:latin typeface="楷体" pitchFamily="49" charset="-122"/>
                <a:ea typeface="楷体" pitchFamily="49" charset="-122"/>
                <a:cs typeface="方正楷体简体"/>
              </a:rPr>
              <a:t>阳性</a:t>
            </a:r>
            <a:r>
              <a:rPr lang="zh-CN" altLang="zh-CN" sz="2000" dirty="0">
                <a:solidFill>
                  <a:srgbClr val="FF0000"/>
                </a:solidFill>
                <a:latin typeface="楷体" pitchFamily="49" charset="-122"/>
                <a:ea typeface="楷体" pitchFamily="49" charset="-122"/>
                <a:cs typeface="方正楷体简体"/>
              </a:rPr>
              <a:t>的无症状感染者）发病前</a:t>
            </a:r>
            <a:r>
              <a:rPr lang="en-US" altLang="zh-CN" sz="2000" dirty="0">
                <a:solidFill>
                  <a:srgbClr val="FF0000"/>
                </a:solidFill>
                <a:latin typeface="楷体" pitchFamily="49" charset="-122"/>
                <a:ea typeface="楷体" pitchFamily="49" charset="-122"/>
                <a:cs typeface="方正楷体简体"/>
              </a:rPr>
              <a:t>2</a:t>
            </a:r>
            <a:r>
              <a:rPr lang="zh-CN" altLang="zh-CN" sz="2000" dirty="0">
                <a:solidFill>
                  <a:srgbClr val="FF0000"/>
                </a:solidFill>
                <a:latin typeface="楷体" pitchFamily="49" charset="-122"/>
                <a:ea typeface="楷体" pitchFamily="49" charset="-122"/>
                <a:cs typeface="方正楷体简体"/>
              </a:rPr>
              <a:t>天至被隔离管理时</a:t>
            </a:r>
            <a:r>
              <a:rPr lang="zh-CN" altLang="zh-CN" sz="2000" dirty="0">
                <a:solidFill>
                  <a:schemeClr val="tx1"/>
                </a:solidFill>
                <a:latin typeface="楷体" pitchFamily="49" charset="-122"/>
                <a:ea typeface="楷体" pitchFamily="49" charset="-122"/>
                <a:cs typeface="方正楷体简体"/>
              </a:rPr>
              <a:t>，与其同时段（含延后</a:t>
            </a:r>
            <a:r>
              <a:rPr lang="en-US" altLang="zh-CN" sz="2000" dirty="0">
                <a:solidFill>
                  <a:schemeClr val="tx1"/>
                </a:solidFill>
                <a:latin typeface="楷体" pitchFamily="49" charset="-122"/>
                <a:ea typeface="楷体" pitchFamily="49" charset="-122"/>
                <a:cs typeface="方正楷体简体"/>
              </a:rPr>
              <a:t>1</a:t>
            </a:r>
            <a:r>
              <a:rPr lang="zh-CN" altLang="zh-CN" sz="2000" dirty="0">
                <a:solidFill>
                  <a:schemeClr val="tx1"/>
                </a:solidFill>
                <a:latin typeface="楷体" pitchFamily="49" charset="-122"/>
                <a:ea typeface="楷体" pitchFamily="49" charset="-122"/>
                <a:cs typeface="方正楷体简体"/>
              </a:rPr>
              <a:t>小时）、同场所（出现多个病例的重点场所或单个病例涉及通风不良空间密闭的高风险场所）及周围</a:t>
            </a:r>
            <a:r>
              <a:rPr lang="en-US" altLang="zh-CN" sz="2000" dirty="0">
                <a:solidFill>
                  <a:schemeClr val="tx1"/>
                </a:solidFill>
                <a:latin typeface="楷体" pitchFamily="49" charset="-122"/>
                <a:ea typeface="楷体" pitchFamily="49" charset="-122"/>
                <a:cs typeface="方正楷体简体"/>
              </a:rPr>
              <a:t>250</a:t>
            </a:r>
            <a:r>
              <a:rPr lang="zh-CN" altLang="zh-CN" sz="2000" dirty="0">
                <a:solidFill>
                  <a:schemeClr val="tx1"/>
                </a:solidFill>
                <a:latin typeface="楷体" pitchFamily="49" charset="-122"/>
                <a:ea typeface="楷体" pitchFamily="49" charset="-122"/>
                <a:cs typeface="方正楷体简体"/>
              </a:rPr>
              <a:t>米范围内，停留</a:t>
            </a:r>
            <a:r>
              <a:rPr lang="en-US" altLang="zh-CN" sz="2000" dirty="0">
                <a:solidFill>
                  <a:schemeClr val="tx1"/>
                </a:solidFill>
                <a:latin typeface="楷体" pitchFamily="49" charset="-122"/>
                <a:ea typeface="楷体" pitchFamily="49" charset="-122"/>
                <a:cs typeface="方正楷体简体"/>
              </a:rPr>
              <a:t>1</a:t>
            </a:r>
            <a:r>
              <a:rPr lang="zh-CN" altLang="zh-CN" sz="2000" dirty="0">
                <a:solidFill>
                  <a:schemeClr val="tx1"/>
                </a:solidFill>
                <a:latin typeface="楷体" pitchFamily="49" charset="-122"/>
                <a:ea typeface="楷体" pitchFamily="49" charset="-122"/>
                <a:cs typeface="方正楷体简体"/>
              </a:rPr>
              <a:t>小时以上的人员。</a:t>
            </a:r>
          </a:p>
        </p:txBody>
      </p:sp>
    </p:spTree>
    <p:custDataLst>
      <p:tags r:id="rId1"/>
    </p:custDataLst>
    <p:extLst>
      <p:ext uri="{BB962C8B-B14F-4D97-AF65-F5344CB8AC3E}">
        <p14:creationId xmlns:p14="http://schemas.microsoft.com/office/powerpoint/2010/main" val="767091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
        <p:nvSpPr>
          <p:cNvPr id="3" name="内容占位符 2"/>
          <p:cNvSpPr>
            <a:spLocks noGrp="1"/>
          </p:cNvSpPr>
          <p:nvPr>
            <p:ph idx="1"/>
          </p:nvPr>
        </p:nvSpPr>
        <p:spPr>
          <a:xfrm>
            <a:off x="948690" y="1528445"/>
            <a:ext cx="9799320" cy="4483100"/>
          </a:xfrm>
        </p:spPr>
        <p:txBody>
          <a:bodyPr>
            <a:noAutofit/>
          </a:bodyPr>
          <a:lstStyle/>
          <a:p>
            <a:pPr algn="l">
              <a:lnSpc>
                <a:spcPct val="150000"/>
              </a:lnSpc>
              <a:buNone/>
            </a:pPr>
            <a:r>
              <a:rPr lang="en-US" altLang="zh-CN" dirty="0" smtClean="0">
                <a:solidFill>
                  <a:schemeClr val="tx1"/>
                </a:solidFill>
                <a:latin typeface="+mj-ea"/>
                <a:ea typeface="+mj-ea"/>
              </a:rPr>
              <a:t>1.</a:t>
            </a:r>
            <a:r>
              <a:rPr lang="zh-CN" altLang="en-US" dirty="0">
                <a:solidFill>
                  <a:schemeClr val="tx1"/>
                </a:solidFill>
                <a:latin typeface="+mj-ea"/>
                <a:ea typeface="+mj-ea"/>
              </a:rPr>
              <a:t>常态</a:t>
            </a:r>
            <a:r>
              <a:rPr lang="zh-CN" altLang="en-US" dirty="0" smtClean="0">
                <a:solidFill>
                  <a:schemeClr val="tx1"/>
                </a:solidFill>
                <a:latin typeface="+mj-ea"/>
                <a:ea typeface="+mj-ea"/>
              </a:rPr>
              <a:t>化防控工作</a:t>
            </a:r>
            <a:endParaRPr lang="en-US" altLang="zh-CN" dirty="0" smtClean="0">
              <a:solidFill>
                <a:schemeClr val="tx1"/>
              </a:solidFill>
              <a:latin typeface="+mj-ea"/>
              <a:ea typeface="+mj-ea"/>
            </a:endParaRPr>
          </a:p>
          <a:p>
            <a:pPr algn="l">
              <a:lnSpc>
                <a:spcPct val="150000"/>
              </a:lnSpc>
              <a:buNone/>
            </a:pPr>
            <a:r>
              <a:rPr lang="en-US" altLang="zh-CN" dirty="0" smtClean="0">
                <a:solidFill>
                  <a:schemeClr val="tx1"/>
                </a:solidFill>
                <a:latin typeface="+mj-ea"/>
                <a:ea typeface="+mj-ea"/>
              </a:rPr>
              <a:t>2.</a:t>
            </a:r>
            <a:r>
              <a:rPr lang="zh-CN" altLang="en-US" dirty="0" smtClean="0">
                <a:solidFill>
                  <a:schemeClr val="tx1"/>
                </a:solidFill>
                <a:latin typeface="+mj-ea"/>
                <a:ea typeface="+mj-ea"/>
              </a:rPr>
              <a:t>异常症状人员发现处置</a:t>
            </a:r>
          </a:p>
          <a:p>
            <a:pPr algn="l">
              <a:lnSpc>
                <a:spcPct val="150000"/>
              </a:lnSpc>
              <a:buNone/>
            </a:pPr>
            <a:r>
              <a:rPr lang="en-US" altLang="zh-CN" dirty="0" smtClean="0">
                <a:solidFill>
                  <a:schemeClr val="tx1"/>
                </a:solidFill>
                <a:latin typeface="+mj-ea"/>
                <a:ea typeface="+mj-ea"/>
              </a:rPr>
              <a:t>3.</a:t>
            </a:r>
            <a:r>
              <a:rPr lang="zh-CN" altLang="en-US" dirty="0" smtClean="0">
                <a:solidFill>
                  <a:schemeClr val="tx1"/>
                </a:solidFill>
                <a:latin typeface="+mj-ea"/>
                <a:ea typeface="+mj-ea"/>
              </a:rPr>
              <a:t>阳性检测者处置</a:t>
            </a:r>
          </a:p>
          <a:p>
            <a:pPr algn="l">
              <a:lnSpc>
                <a:spcPct val="150000"/>
              </a:lnSpc>
              <a:buNone/>
            </a:pPr>
            <a:r>
              <a:rPr lang="en-US" altLang="zh-CN" dirty="0" smtClean="0">
                <a:solidFill>
                  <a:schemeClr val="tx1"/>
                </a:solidFill>
                <a:latin typeface="+mj-ea"/>
                <a:ea typeface="+mj-ea"/>
              </a:rPr>
              <a:t>4.</a:t>
            </a:r>
            <a:r>
              <a:rPr lang="zh-CN" altLang="en-US" dirty="0" smtClean="0">
                <a:solidFill>
                  <a:schemeClr val="tx1"/>
                </a:solidFill>
                <a:latin typeface="+mj-ea"/>
                <a:ea typeface="+mj-ea"/>
              </a:rPr>
              <a:t>其他涉疫人员处置</a:t>
            </a:r>
          </a:p>
          <a:p>
            <a:pPr algn="l">
              <a:lnSpc>
                <a:spcPct val="150000"/>
              </a:lnSpc>
              <a:buNone/>
            </a:pPr>
            <a:r>
              <a:rPr lang="en-US" altLang="zh-CN" dirty="0" smtClean="0">
                <a:solidFill>
                  <a:schemeClr val="tx1"/>
                </a:solidFill>
                <a:latin typeface="+mj-ea"/>
                <a:ea typeface="+mj-ea"/>
              </a:rPr>
              <a:t>5.</a:t>
            </a:r>
            <a:r>
              <a:rPr lang="zh-CN" altLang="en-US" dirty="0" smtClean="0">
                <a:solidFill>
                  <a:schemeClr val="tx1"/>
                </a:solidFill>
                <a:latin typeface="+mj-ea"/>
                <a:ea typeface="+mj-ea"/>
              </a:rPr>
              <a:t>聚集性疫情处置</a:t>
            </a:r>
            <a:endParaRPr lang="en-US" altLang="zh-CN" dirty="0" smtClean="0">
              <a:solidFill>
                <a:schemeClr val="tx1"/>
              </a:solidFill>
              <a:latin typeface="+mj-ea"/>
              <a:ea typeface="+mj-ea"/>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四、</a:t>
            </a:r>
            <a:r>
              <a:rPr lang="zh-CN" altLang="en-US" dirty="0">
                <a:solidFill>
                  <a:srgbClr val="FF0000"/>
                </a:solidFill>
              </a:rPr>
              <a:t>其他涉疫人员处置</a:t>
            </a: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smtClean="0">
                <a:solidFill>
                  <a:schemeClr val="tx1"/>
                </a:solidFill>
                <a:latin typeface="+mn-ea"/>
              </a:rPr>
              <a:t>（二）处置</a:t>
            </a:r>
            <a:endParaRPr lang="en-US" altLang="zh-CN" sz="2400" b="1" dirty="0" smtClean="0">
              <a:solidFill>
                <a:schemeClr val="tx1"/>
              </a:solidFill>
              <a:latin typeface="+mn-ea"/>
            </a:endParaRPr>
          </a:p>
          <a:p>
            <a:pPr marL="0" indent="0">
              <a:lnSpc>
                <a:spcPct val="100000"/>
              </a:lnSpc>
              <a:buNone/>
            </a:pPr>
            <a:r>
              <a:rPr lang="en-US" altLang="zh-CN" sz="2000" b="1" dirty="0" smtClean="0">
                <a:solidFill>
                  <a:schemeClr val="tx1"/>
                </a:solidFill>
                <a:latin typeface="楷体" pitchFamily="49" charset="-122"/>
                <a:ea typeface="楷体" pitchFamily="49" charset="-122"/>
              </a:rPr>
              <a:t>1.</a:t>
            </a:r>
            <a:r>
              <a:rPr lang="zh-CN" altLang="zh-CN" sz="2000" b="1" dirty="0">
                <a:solidFill>
                  <a:schemeClr val="tx1"/>
                </a:solidFill>
                <a:latin typeface="楷体" pitchFamily="49" charset="-122"/>
                <a:ea typeface="楷体" pitchFamily="49" charset="-122"/>
                <a:cs typeface="方正楷体简体"/>
              </a:rPr>
              <a:t>密切接触</a:t>
            </a:r>
            <a:r>
              <a:rPr lang="zh-CN" altLang="zh-CN" sz="2000" b="1" dirty="0" smtClean="0">
                <a:solidFill>
                  <a:schemeClr val="tx1"/>
                </a:solidFill>
                <a:latin typeface="楷体" pitchFamily="49" charset="-122"/>
                <a:ea typeface="楷体" pitchFamily="49" charset="-122"/>
                <a:cs typeface="方正楷体简体"/>
              </a:rPr>
              <a:t>者</a:t>
            </a:r>
            <a:r>
              <a:rPr lang="zh-CN" altLang="en-US" sz="2000" b="1" dirty="0" smtClean="0">
                <a:solidFill>
                  <a:schemeClr val="tx1"/>
                </a:solidFill>
                <a:latin typeface="楷体" pitchFamily="49" charset="-122"/>
                <a:ea typeface="楷体" pitchFamily="49" charset="-122"/>
                <a:cs typeface="方正楷体简体"/>
              </a:rPr>
              <a:t>（密接）</a:t>
            </a:r>
            <a:r>
              <a:rPr lang="zh-CN" altLang="zh-CN" sz="2000" b="1" dirty="0" smtClean="0">
                <a:solidFill>
                  <a:schemeClr val="tx1"/>
                </a:solidFill>
                <a:latin typeface="楷体" pitchFamily="49" charset="-122"/>
                <a:ea typeface="楷体" pitchFamily="49" charset="-122"/>
              </a:rPr>
              <a:t>：</a:t>
            </a:r>
            <a:r>
              <a:rPr lang="zh-CN" altLang="zh-CN" sz="2000" dirty="0" smtClean="0">
                <a:solidFill>
                  <a:schemeClr val="tx1"/>
                </a:solidFill>
                <a:latin typeface="楷体" pitchFamily="49" charset="-122"/>
                <a:ea typeface="楷体" pitchFamily="49" charset="-122"/>
              </a:rPr>
              <a:t>学校</a:t>
            </a:r>
            <a:r>
              <a:rPr lang="zh-CN" altLang="zh-CN" sz="2000" dirty="0">
                <a:solidFill>
                  <a:schemeClr val="tx1"/>
                </a:solidFill>
                <a:latin typeface="楷体" pitchFamily="49" charset="-122"/>
                <a:ea typeface="楷体" pitchFamily="49" charset="-122"/>
              </a:rPr>
              <a:t>及时</a:t>
            </a:r>
            <a:r>
              <a:rPr lang="zh-CN" altLang="zh-CN" sz="2000" dirty="0" smtClean="0">
                <a:solidFill>
                  <a:schemeClr val="tx1"/>
                </a:solidFill>
                <a:latin typeface="楷体" pitchFamily="49" charset="-122"/>
                <a:ea typeface="楷体" pitchFamily="49" charset="-122"/>
              </a:rPr>
              <a:t>提供全校</a:t>
            </a:r>
            <a:r>
              <a:rPr lang="zh-CN" altLang="zh-CN" sz="2000" dirty="0">
                <a:solidFill>
                  <a:schemeClr val="tx1"/>
                </a:solidFill>
                <a:latin typeface="楷体" pitchFamily="49" charset="-122"/>
                <a:ea typeface="楷体" pitchFamily="49" charset="-122"/>
              </a:rPr>
              <a:t>师生工勤人员、来访人员等相关人员名单</a:t>
            </a:r>
            <a:r>
              <a:rPr lang="zh-CN" altLang="zh-CN" sz="2000" dirty="0" smtClean="0">
                <a:solidFill>
                  <a:schemeClr val="tx1"/>
                </a:solidFill>
                <a:latin typeface="楷体" pitchFamily="49" charset="-122"/>
                <a:ea typeface="楷体" pitchFamily="49" charset="-122"/>
              </a:rPr>
              <a:t>给</a:t>
            </a:r>
            <a:r>
              <a:rPr lang="zh-CN" altLang="zh-CN" sz="2000" dirty="0">
                <a:solidFill>
                  <a:schemeClr val="tx1"/>
                </a:solidFill>
                <a:latin typeface="楷体" pitchFamily="49" charset="-122"/>
                <a:ea typeface="楷体" pitchFamily="49" charset="-122"/>
              </a:rPr>
              <a:t>疾控现场流调人员判定次密接；全校师生员工按照社区</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三人小组</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要求，完成核酸检测（属于疫情处置应急排查对象的核酸检测纳入</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应检尽检</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范围</a:t>
            </a:r>
            <a:r>
              <a:rPr lang="zh-CN" altLang="zh-CN" sz="2000" dirty="0" smtClean="0">
                <a:solidFill>
                  <a:schemeClr val="tx1"/>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核酸检查结果阴性后即可复课。或根据疫情风险评估临时封闭</a:t>
            </a:r>
            <a:r>
              <a:rPr lang="en-US" altLang="zh-CN" sz="2000" dirty="0">
                <a:solidFill>
                  <a:srgbClr val="FF0000"/>
                </a:solidFill>
                <a:latin typeface="楷体" pitchFamily="49" charset="-122"/>
                <a:ea typeface="楷体" pitchFamily="49" charset="-122"/>
              </a:rPr>
              <a:t>3</a:t>
            </a:r>
            <a:r>
              <a:rPr lang="zh-CN" altLang="zh-CN" sz="2000" dirty="0">
                <a:solidFill>
                  <a:srgbClr val="FF0000"/>
                </a:solidFill>
                <a:latin typeface="楷体" pitchFamily="49" charset="-122"/>
                <a:ea typeface="楷体" pitchFamily="49" charset="-122"/>
              </a:rPr>
              <a:t>至</a:t>
            </a:r>
            <a:r>
              <a:rPr lang="en-US" altLang="zh-CN" sz="2000" dirty="0">
                <a:solidFill>
                  <a:srgbClr val="FF0000"/>
                </a:solidFill>
                <a:latin typeface="楷体" pitchFamily="49" charset="-122"/>
                <a:ea typeface="楷体" pitchFamily="49" charset="-122"/>
              </a:rPr>
              <a:t>7</a:t>
            </a:r>
            <a:r>
              <a:rPr lang="zh-CN" altLang="zh-CN" sz="2000" dirty="0">
                <a:solidFill>
                  <a:srgbClr val="FF0000"/>
                </a:solidFill>
                <a:latin typeface="楷体" pitchFamily="49" charset="-122"/>
                <a:ea typeface="楷体" pitchFamily="49" charset="-122"/>
              </a:rPr>
              <a:t>天。次密接按规范转运酒店集中隔离，其余学生居家或校内健康监测。密接所在班级复课时间，原则上与班上其余被判定为次密切接触者隔离期限一致。</a:t>
            </a:r>
          </a:p>
          <a:p>
            <a:pPr marL="0" indent="0">
              <a:lnSpc>
                <a:spcPct val="110000"/>
              </a:lnSpc>
              <a:buNone/>
            </a:pPr>
            <a:r>
              <a:rPr lang="en-US" altLang="zh-CN" sz="2000" dirty="0" smtClean="0">
                <a:solidFill>
                  <a:schemeClr val="tx1"/>
                </a:solidFill>
                <a:latin typeface="楷体" pitchFamily="49" charset="-122"/>
                <a:ea typeface="楷体" pitchFamily="49" charset="-122"/>
                <a:cs typeface="方正楷体简体"/>
              </a:rPr>
              <a:t>2.</a:t>
            </a:r>
            <a:r>
              <a:rPr lang="zh-CN" altLang="en-US" sz="2000" b="1" dirty="0">
                <a:solidFill>
                  <a:schemeClr val="tx1"/>
                </a:solidFill>
                <a:latin typeface="楷体" pitchFamily="49" charset="-122"/>
                <a:ea typeface="楷体" pitchFamily="49" charset="-122"/>
              </a:rPr>
              <a:t>次</a:t>
            </a:r>
            <a:r>
              <a:rPr lang="zh-CN" altLang="zh-CN" sz="2000" b="1" dirty="0">
                <a:solidFill>
                  <a:schemeClr val="tx1"/>
                </a:solidFill>
                <a:latin typeface="楷体" pitchFamily="49" charset="-122"/>
                <a:ea typeface="楷体" pitchFamily="49" charset="-122"/>
                <a:cs typeface="方正楷体简体"/>
              </a:rPr>
              <a:t>密切接触者</a:t>
            </a:r>
            <a:r>
              <a:rPr lang="zh-CN" altLang="en-US" sz="2000" b="1" dirty="0">
                <a:solidFill>
                  <a:schemeClr val="tx1"/>
                </a:solidFill>
                <a:latin typeface="楷体" pitchFamily="49" charset="-122"/>
                <a:ea typeface="楷体" pitchFamily="49" charset="-122"/>
                <a:cs typeface="方正楷体简体"/>
              </a:rPr>
              <a:t>（次密）</a:t>
            </a:r>
            <a:r>
              <a:rPr lang="zh-CN" altLang="zh-CN" sz="2000" b="1" dirty="0" smtClean="0">
                <a:solidFill>
                  <a:schemeClr val="tx1"/>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全校师生员工按照社区</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三人小组</a:t>
            </a:r>
            <a:r>
              <a:rPr lang="en-US" altLang="zh-CN" sz="2000" dirty="0">
                <a:solidFill>
                  <a:srgbClr val="FF0000"/>
                </a:solidFill>
                <a:latin typeface="楷体" pitchFamily="49" charset="-122"/>
                <a:ea typeface="楷体" pitchFamily="49" charset="-122"/>
              </a:rPr>
              <a:t>”</a:t>
            </a:r>
            <a:r>
              <a:rPr lang="zh-CN" altLang="zh-CN" sz="2000" dirty="0" smtClean="0">
                <a:solidFill>
                  <a:srgbClr val="FF0000"/>
                </a:solidFill>
                <a:latin typeface="楷体" pitchFamily="49" charset="-122"/>
                <a:ea typeface="楷体" pitchFamily="49" charset="-122"/>
              </a:rPr>
              <a:t>要求</a:t>
            </a:r>
            <a:r>
              <a:rPr lang="zh-CN" altLang="en-US" sz="2000" dirty="0" smtClean="0">
                <a:solidFill>
                  <a:srgbClr val="FF0000"/>
                </a:solidFill>
                <a:latin typeface="楷体" pitchFamily="49" charset="-122"/>
                <a:ea typeface="楷体" pitchFamily="49" charset="-122"/>
              </a:rPr>
              <a:t>、</a:t>
            </a:r>
            <a:r>
              <a:rPr lang="zh-CN" altLang="zh-CN" sz="2000" dirty="0" smtClean="0">
                <a:solidFill>
                  <a:srgbClr val="FF0000"/>
                </a:solidFill>
                <a:latin typeface="楷体" pitchFamily="49" charset="-122"/>
                <a:ea typeface="楷体" pitchFamily="49" charset="-122"/>
              </a:rPr>
              <a:t>班级</a:t>
            </a:r>
            <a:r>
              <a:rPr lang="zh-CN" altLang="zh-CN" sz="2000" dirty="0">
                <a:solidFill>
                  <a:srgbClr val="FF0000"/>
                </a:solidFill>
                <a:latin typeface="楷体" pitchFamily="49" charset="-122"/>
                <a:ea typeface="楷体" pitchFamily="49" charset="-122"/>
              </a:rPr>
              <a:t>师生按</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三天两检</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完成两次核酸检测（属于疫情处置应急排查对象的核酸检测纳入</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应检尽检</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范围），全员阴性后即可复课</a:t>
            </a:r>
            <a:r>
              <a:rPr lang="zh-CN" altLang="zh-CN" sz="2000" dirty="0">
                <a:solidFill>
                  <a:schemeClr val="tx1"/>
                </a:solidFill>
                <a:latin typeface="楷体" pitchFamily="49" charset="-122"/>
                <a:ea typeface="楷体" pitchFamily="49" charset="-122"/>
              </a:rPr>
              <a:t>；停课期间，所在班级师生居家或校内健康监测，</a:t>
            </a:r>
            <a:r>
              <a:rPr lang="zh-CN" altLang="zh-CN" sz="2000" dirty="0">
                <a:solidFill>
                  <a:srgbClr val="FF0000"/>
                </a:solidFill>
                <a:latin typeface="楷体" pitchFamily="49" charset="-122"/>
                <a:ea typeface="楷体" pitchFamily="49" charset="-122"/>
              </a:rPr>
              <a:t>校内其他人员开展一次核酸检测</a:t>
            </a:r>
            <a:r>
              <a:rPr lang="zh-CN" altLang="zh-CN" sz="2000" dirty="0">
                <a:solidFill>
                  <a:schemeClr val="tx1"/>
                </a:solidFill>
                <a:latin typeface="楷体" pitchFamily="49" charset="-122"/>
                <a:ea typeface="楷体" pitchFamily="49" charset="-122"/>
              </a:rPr>
              <a:t>（核酸检测人员范围由属地疾控部门流调后确定，属于疫情处置应急排查对象的核酸检测纳入</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应检尽检</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范围），加强其余师生员工健康监测。</a:t>
            </a:r>
          </a:p>
          <a:p>
            <a:pPr marL="0" indent="0">
              <a:lnSpc>
                <a:spcPct val="110000"/>
              </a:lnSpc>
              <a:buNone/>
            </a:pPr>
            <a:endParaRPr lang="zh-CN" altLang="zh-CN" sz="2000" dirty="0">
              <a:solidFill>
                <a:schemeClr val="tx1"/>
              </a:solidFill>
              <a:latin typeface="楷体" pitchFamily="49" charset="-122"/>
              <a:ea typeface="楷体" pitchFamily="49" charset="-122"/>
              <a:cs typeface="方正楷体简体"/>
            </a:endParaRPr>
          </a:p>
        </p:txBody>
      </p:sp>
    </p:spTree>
    <p:custDataLst>
      <p:tags r:id="rId1"/>
    </p:custDataLst>
    <p:extLst>
      <p:ext uri="{BB962C8B-B14F-4D97-AF65-F5344CB8AC3E}">
        <p14:creationId xmlns:p14="http://schemas.microsoft.com/office/powerpoint/2010/main" val="1819538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四、</a:t>
            </a:r>
            <a:r>
              <a:rPr lang="zh-CN" altLang="en-US" dirty="0">
                <a:solidFill>
                  <a:srgbClr val="FF0000"/>
                </a:solidFill>
              </a:rPr>
              <a:t>其他涉疫人员处置</a:t>
            </a:r>
          </a:p>
        </p:txBody>
      </p:sp>
      <p:sp>
        <p:nvSpPr>
          <p:cNvPr id="3" name="内容占位符 2"/>
          <p:cNvSpPr>
            <a:spLocks noGrp="1"/>
          </p:cNvSpPr>
          <p:nvPr>
            <p:ph idx="1"/>
          </p:nvPr>
        </p:nvSpPr>
        <p:spPr>
          <a:xfrm>
            <a:off x="597768" y="1096996"/>
            <a:ext cx="10969200" cy="4908694"/>
          </a:xfrm>
        </p:spPr>
        <p:txBody>
          <a:bodyPr>
            <a:noAutofit/>
          </a:bodyPr>
          <a:lstStyle/>
          <a:p>
            <a:pPr marL="0" indent="0">
              <a:lnSpc>
                <a:spcPct val="110000"/>
              </a:lnSpc>
              <a:buNone/>
            </a:pPr>
            <a:r>
              <a:rPr lang="zh-CN" altLang="en-US" sz="2400" b="1" dirty="0" smtClean="0">
                <a:solidFill>
                  <a:schemeClr val="tx1"/>
                </a:solidFill>
                <a:latin typeface="+mn-ea"/>
              </a:rPr>
              <a:t>（二）处置</a:t>
            </a:r>
            <a:endParaRPr lang="en-US" altLang="zh-CN" sz="2400" b="1" dirty="0" smtClean="0">
              <a:solidFill>
                <a:schemeClr val="tx1"/>
              </a:solidFill>
              <a:latin typeface="+mn-ea"/>
            </a:endParaRPr>
          </a:p>
          <a:p>
            <a:pPr marL="0" indent="0">
              <a:buNone/>
            </a:pPr>
            <a:r>
              <a:rPr lang="en-US" altLang="zh-CN" sz="2000" b="1" dirty="0" smtClean="0">
                <a:solidFill>
                  <a:schemeClr val="tx1"/>
                </a:solidFill>
                <a:latin typeface="楷体" pitchFamily="49" charset="-122"/>
                <a:ea typeface="楷体" pitchFamily="49" charset="-122"/>
              </a:rPr>
              <a:t>3.</a:t>
            </a:r>
            <a:r>
              <a:rPr lang="zh-CN" altLang="en-US" sz="2000" b="1" dirty="0">
                <a:solidFill>
                  <a:schemeClr val="tx1"/>
                </a:solidFill>
                <a:latin typeface="楷体" pitchFamily="49" charset="-122"/>
                <a:ea typeface="楷体" pitchFamily="49" charset="-122"/>
                <a:cs typeface="方正楷体简体"/>
              </a:rPr>
              <a:t>重点人群</a:t>
            </a:r>
            <a:r>
              <a:rPr lang="zh-CN" altLang="zh-CN" sz="2000" b="1" dirty="0" smtClean="0">
                <a:solidFill>
                  <a:schemeClr val="tx1"/>
                </a:solidFill>
                <a:latin typeface="楷体" pitchFamily="49" charset="-122"/>
                <a:ea typeface="楷体" pitchFamily="49" charset="-122"/>
                <a:cs typeface="方正楷体简体"/>
              </a:rPr>
              <a:t>：</a:t>
            </a:r>
            <a:r>
              <a:rPr lang="zh-CN" altLang="zh-CN" sz="2000" dirty="0" smtClean="0">
                <a:solidFill>
                  <a:schemeClr val="tx1"/>
                </a:solidFill>
                <a:latin typeface="楷体" pitchFamily="49" charset="-122"/>
                <a:ea typeface="楷体" pitchFamily="49" charset="-122"/>
              </a:rPr>
              <a:t>学校应</a:t>
            </a:r>
            <a:r>
              <a:rPr lang="zh-CN" altLang="en-US" sz="2000" dirty="0" smtClean="0">
                <a:solidFill>
                  <a:schemeClr val="tx1"/>
                </a:solidFill>
                <a:latin typeface="楷体" pitchFamily="49" charset="-122"/>
                <a:ea typeface="楷体" pitchFamily="49" charset="-122"/>
              </a:rPr>
              <a:t>立即</a:t>
            </a:r>
            <a:r>
              <a:rPr lang="zh-CN" altLang="zh-CN" sz="2000" dirty="0" smtClean="0">
                <a:solidFill>
                  <a:schemeClr val="tx1"/>
                </a:solidFill>
                <a:latin typeface="楷体" pitchFamily="49" charset="-122"/>
                <a:ea typeface="楷体" pitchFamily="49" charset="-122"/>
              </a:rPr>
              <a:t>向</a:t>
            </a:r>
            <a:r>
              <a:rPr lang="zh-CN" altLang="zh-CN" sz="2000" dirty="0">
                <a:solidFill>
                  <a:schemeClr val="tx1"/>
                </a:solidFill>
                <a:latin typeface="楷体" pitchFamily="49" charset="-122"/>
                <a:ea typeface="楷体" pitchFamily="49" charset="-122"/>
              </a:rPr>
              <a:t>所在社区（村）如实报告，积极配合社区</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三人小组</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开展排查、核酸检测、隔离或健康监测管理等措施（属于疫情处置应急排</a:t>
            </a:r>
            <a:r>
              <a:rPr lang="zh-CN" altLang="zh-CN" sz="2000" dirty="0" smtClean="0">
                <a:solidFill>
                  <a:schemeClr val="tx1"/>
                </a:solidFill>
                <a:latin typeface="楷体" pitchFamily="49" charset="-122"/>
                <a:ea typeface="楷体" pitchFamily="49" charset="-122"/>
              </a:rPr>
              <a:t>查对象</a:t>
            </a:r>
            <a:r>
              <a:rPr lang="zh-CN" altLang="zh-CN" sz="2000" dirty="0">
                <a:solidFill>
                  <a:schemeClr val="tx1"/>
                </a:solidFill>
                <a:latin typeface="楷体" pitchFamily="49" charset="-122"/>
                <a:ea typeface="楷体" pitchFamily="49" charset="-122"/>
              </a:rPr>
              <a:t>的核酸检测纳入</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应检尽检</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范围）。</a:t>
            </a:r>
            <a:r>
              <a:rPr lang="zh-CN" altLang="zh-CN" sz="2000" dirty="0">
                <a:solidFill>
                  <a:srgbClr val="FF0000"/>
                </a:solidFill>
                <a:latin typeface="楷体" pitchFamily="49" charset="-122"/>
                <a:ea typeface="楷体" pitchFamily="49" charset="-122"/>
              </a:rPr>
              <a:t>出现重点人群学生所在班级或教师所授课班级暂停线下教学，班级师生按</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三天两检</a:t>
            </a:r>
            <a:r>
              <a:rPr lang="en-US" altLang="zh-CN" sz="2000" dirty="0">
                <a:solidFill>
                  <a:srgbClr val="FF0000"/>
                </a:solidFill>
                <a:latin typeface="楷体" pitchFamily="49" charset="-122"/>
                <a:ea typeface="楷体" pitchFamily="49" charset="-122"/>
              </a:rPr>
              <a:t>”</a:t>
            </a:r>
            <a:r>
              <a:rPr lang="zh-CN" altLang="zh-CN" sz="2000" dirty="0">
                <a:solidFill>
                  <a:srgbClr val="FF0000"/>
                </a:solidFill>
                <a:latin typeface="楷体" pitchFamily="49" charset="-122"/>
                <a:ea typeface="楷体" pitchFamily="49" charset="-122"/>
              </a:rPr>
              <a:t>完成两次核酸检测</a:t>
            </a:r>
            <a:r>
              <a:rPr lang="zh-CN" altLang="zh-CN" sz="2000" dirty="0">
                <a:solidFill>
                  <a:schemeClr val="tx1"/>
                </a:solidFill>
                <a:latin typeface="楷体" pitchFamily="49" charset="-122"/>
                <a:ea typeface="楷体" pitchFamily="49" charset="-122"/>
              </a:rPr>
              <a:t>（属于疫情处置应急排查对象的核酸检测纳入</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应检 尽检</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范围），</a:t>
            </a:r>
            <a:r>
              <a:rPr lang="zh-CN" altLang="zh-CN" sz="2000" dirty="0">
                <a:solidFill>
                  <a:srgbClr val="FF0000"/>
                </a:solidFill>
                <a:latin typeface="楷体" pitchFamily="49" charset="-122"/>
                <a:ea typeface="楷体" pitchFamily="49" charset="-122"/>
              </a:rPr>
              <a:t>全员阴性后即可复课</a:t>
            </a:r>
            <a:r>
              <a:rPr lang="zh-CN" altLang="zh-CN" sz="2000" dirty="0">
                <a:solidFill>
                  <a:schemeClr val="tx1"/>
                </a:solidFill>
                <a:latin typeface="楷体" pitchFamily="49" charset="-122"/>
                <a:ea typeface="楷体" pitchFamily="49" charset="-122"/>
              </a:rPr>
              <a:t>；停课期间，所在班级师生居家或校内健康监测，加强其余师生员工健康监测</a:t>
            </a:r>
            <a:r>
              <a:rPr lang="zh-CN" altLang="zh-CN" sz="2000" dirty="0" smtClean="0">
                <a:solidFill>
                  <a:schemeClr val="tx1"/>
                </a:solidFill>
                <a:latin typeface="楷体" pitchFamily="49" charset="-122"/>
                <a:ea typeface="楷体" pitchFamily="49" charset="-122"/>
              </a:rPr>
              <a:t>。</a:t>
            </a:r>
            <a:endParaRPr lang="zh-CN" altLang="zh-CN" sz="2000" dirty="0">
              <a:solidFill>
                <a:schemeClr val="tx1"/>
              </a:solidFill>
              <a:latin typeface="楷体" pitchFamily="49" charset="-122"/>
              <a:ea typeface="楷体" pitchFamily="49" charset="-122"/>
            </a:endParaRPr>
          </a:p>
        </p:txBody>
      </p:sp>
    </p:spTree>
    <p:custDataLst>
      <p:tags r:id="rId1"/>
    </p:custDataLst>
    <p:extLst>
      <p:ext uri="{BB962C8B-B14F-4D97-AF65-F5344CB8AC3E}">
        <p14:creationId xmlns:p14="http://schemas.microsoft.com/office/powerpoint/2010/main" val="29635232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五、聚集性疫情</a:t>
            </a:r>
            <a:r>
              <a:rPr lang="zh-CN" altLang="en-US" dirty="0" smtClean="0">
                <a:solidFill>
                  <a:srgbClr val="FF0000"/>
                </a:solidFill>
              </a:rPr>
              <a:t>处置</a:t>
            </a:r>
            <a:endParaRPr lang="zh-CN" altLang="en-US" dirty="0">
              <a:solidFill>
                <a:srgbClr val="FF0000"/>
              </a:solidFill>
            </a:endParaRPr>
          </a:p>
        </p:txBody>
      </p:sp>
      <p:sp>
        <p:nvSpPr>
          <p:cNvPr id="3" name="内容占位符 2"/>
          <p:cNvSpPr>
            <a:spLocks noGrp="1"/>
          </p:cNvSpPr>
          <p:nvPr>
            <p:ph idx="1"/>
          </p:nvPr>
        </p:nvSpPr>
        <p:spPr>
          <a:xfrm>
            <a:off x="597767" y="1096995"/>
            <a:ext cx="11158803" cy="5641261"/>
          </a:xfrm>
        </p:spPr>
        <p:txBody>
          <a:bodyPr>
            <a:noAutofit/>
          </a:bodyPr>
          <a:lstStyle/>
          <a:p>
            <a:pPr marL="0" indent="0">
              <a:lnSpc>
                <a:spcPct val="110000"/>
              </a:lnSpc>
              <a:buNone/>
            </a:pPr>
            <a:r>
              <a:rPr lang="zh-CN" altLang="en-US" sz="2400" b="1" dirty="0" smtClean="0">
                <a:solidFill>
                  <a:schemeClr val="tx1"/>
                </a:solidFill>
                <a:latin typeface="+mn-ea"/>
              </a:rPr>
              <a:t>聚集性疫情：</a:t>
            </a:r>
            <a:r>
              <a:rPr lang="en-US" altLang="zh-CN" sz="2400" b="1" dirty="0">
                <a:solidFill>
                  <a:schemeClr val="tx1"/>
                </a:solidFill>
                <a:latin typeface="+mn-ea"/>
              </a:rPr>
              <a:t>14</a:t>
            </a:r>
            <a:r>
              <a:rPr lang="zh-CN" altLang="zh-CN" sz="2400" b="1" dirty="0">
                <a:solidFill>
                  <a:schemeClr val="tx1"/>
                </a:solidFill>
                <a:latin typeface="+mn-ea"/>
              </a:rPr>
              <a:t>天内在学校范围内发生</a:t>
            </a:r>
            <a:r>
              <a:rPr lang="en-US" altLang="zh-CN" sz="2400" b="1" dirty="0">
                <a:solidFill>
                  <a:schemeClr val="tx1"/>
                </a:solidFill>
                <a:latin typeface="+mn-ea"/>
              </a:rPr>
              <a:t>5</a:t>
            </a:r>
            <a:r>
              <a:rPr lang="zh-CN" altLang="zh-CN" sz="2400" b="1" dirty="0">
                <a:solidFill>
                  <a:schemeClr val="tx1"/>
                </a:solidFill>
                <a:latin typeface="+mn-ea"/>
              </a:rPr>
              <a:t>例及以上病例和无症状感染者。</a:t>
            </a:r>
          </a:p>
          <a:p>
            <a:pPr marL="0" indent="0">
              <a:lnSpc>
                <a:spcPct val="150000"/>
              </a:lnSpc>
              <a:buNone/>
            </a:pPr>
            <a:r>
              <a:rPr lang="zh-CN" altLang="en-US" sz="2000" b="1" dirty="0" smtClean="0">
                <a:solidFill>
                  <a:srgbClr val="FF0000"/>
                </a:solidFill>
                <a:latin typeface="楷体" pitchFamily="49" charset="-122"/>
                <a:ea typeface="楷体" pitchFamily="49" charset="-122"/>
              </a:rPr>
              <a:t>在出现阳性检测者的处置措施基础上：</a:t>
            </a:r>
            <a:endParaRPr lang="en-US" altLang="zh-CN" sz="2000" b="1" dirty="0" smtClean="0">
              <a:solidFill>
                <a:srgbClr val="FF0000"/>
              </a:solidFill>
              <a:latin typeface="楷体" pitchFamily="49" charset="-122"/>
              <a:ea typeface="楷体" pitchFamily="49" charset="-122"/>
            </a:endParaRPr>
          </a:p>
          <a:p>
            <a:pPr marL="0" indent="0">
              <a:lnSpc>
                <a:spcPct val="150000"/>
              </a:lnSpc>
              <a:buNone/>
            </a:pPr>
            <a:r>
              <a:rPr lang="zh-CN" altLang="zh-CN" sz="2000" b="1" dirty="0" smtClean="0">
                <a:solidFill>
                  <a:srgbClr val="FF0000"/>
                </a:solidFill>
                <a:latin typeface="楷体" pitchFamily="49" charset="-122"/>
                <a:ea typeface="楷体" pitchFamily="49" charset="-122"/>
              </a:rPr>
              <a:t>应</a:t>
            </a:r>
            <a:r>
              <a:rPr lang="zh-CN" altLang="zh-CN" sz="2000" b="1" dirty="0">
                <a:solidFill>
                  <a:srgbClr val="FF0000"/>
                </a:solidFill>
                <a:latin typeface="楷体" pitchFamily="49" charset="-122"/>
                <a:ea typeface="楷体" pitchFamily="49" charset="-122"/>
              </a:rPr>
              <a:t>全校封闭管理，人员只进不</a:t>
            </a:r>
            <a:r>
              <a:rPr lang="zh-CN" altLang="zh-CN" sz="2000" b="1" dirty="0" smtClean="0">
                <a:solidFill>
                  <a:srgbClr val="FF0000"/>
                </a:solidFill>
                <a:latin typeface="楷体" pitchFamily="49" charset="-122"/>
                <a:ea typeface="楷体" pitchFamily="49" charset="-122"/>
              </a:rPr>
              <a:t>出</a:t>
            </a:r>
            <a:r>
              <a:rPr lang="zh-CN" altLang="zh-CN" sz="2000" dirty="0" smtClean="0">
                <a:solidFill>
                  <a:srgbClr val="FF0000"/>
                </a:solidFill>
                <a:latin typeface="楷体" pitchFamily="49" charset="-122"/>
                <a:ea typeface="楷体" pitchFamily="49" charset="-122"/>
              </a:rPr>
              <a:t>；</a:t>
            </a:r>
            <a:endParaRPr lang="en-US" altLang="zh-CN" sz="2000" dirty="0" smtClean="0">
              <a:solidFill>
                <a:srgbClr val="FF0000"/>
              </a:solidFill>
              <a:latin typeface="楷体" pitchFamily="49" charset="-122"/>
              <a:ea typeface="楷体" pitchFamily="49" charset="-122"/>
            </a:endParaRPr>
          </a:p>
          <a:p>
            <a:pPr marL="0" indent="0">
              <a:lnSpc>
                <a:spcPct val="150000"/>
              </a:lnSpc>
              <a:buNone/>
            </a:pPr>
            <a:r>
              <a:rPr lang="zh-CN" altLang="zh-CN" sz="2000" dirty="0" smtClean="0">
                <a:solidFill>
                  <a:schemeClr val="tx1"/>
                </a:solidFill>
                <a:latin typeface="楷体" pitchFamily="49" charset="-122"/>
                <a:ea typeface="楷体" pitchFamily="49" charset="-122"/>
              </a:rPr>
              <a:t>提供</a:t>
            </a:r>
            <a:r>
              <a:rPr lang="zh-CN" altLang="zh-CN" sz="2000" dirty="0">
                <a:solidFill>
                  <a:schemeClr val="tx1"/>
                </a:solidFill>
                <a:latin typeface="楷体" pitchFamily="49" charset="-122"/>
                <a:ea typeface="楷体" pitchFamily="49" charset="-122"/>
              </a:rPr>
              <a:t>全校师生、工勤人员、来访人员等相关人员名单、课程表、视频资料等，供疾控现场流调人员甄别密接、次密接和重点人群</a:t>
            </a:r>
            <a:r>
              <a:rPr lang="zh-CN" altLang="zh-CN" sz="2000" dirty="0" smtClean="0">
                <a:solidFill>
                  <a:schemeClr val="tx1"/>
                </a:solidFill>
                <a:latin typeface="楷体" pitchFamily="49" charset="-122"/>
                <a:ea typeface="楷体" pitchFamily="49" charset="-122"/>
              </a:rPr>
              <a:t>；</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zh-CN" sz="2000" b="1" dirty="0" smtClean="0">
                <a:solidFill>
                  <a:srgbClr val="FF0000"/>
                </a:solidFill>
                <a:latin typeface="楷体" pitchFamily="49" charset="-122"/>
                <a:ea typeface="楷体" pitchFamily="49" charset="-122"/>
              </a:rPr>
              <a:t>全校</a:t>
            </a:r>
            <a:r>
              <a:rPr lang="zh-CN" altLang="zh-CN" sz="2000" b="1" dirty="0">
                <a:solidFill>
                  <a:srgbClr val="FF0000"/>
                </a:solidFill>
                <a:latin typeface="楷体" pitchFamily="49" charset="-122"/>
                <a:ea typeface="楷体" pitchFamily="49" charset="-122"/>
              </a:rPr>
              <a:t>需完成全员核酸检测</a:t>
            </a:r>
            <a:r>
              <a:rPr lang="zh-CN" altLang="zh-CN" sz="2000" dirty="0">
                <a:solidFill>
                  <a:schemeClr val="tx1"/>
                </a:solidFill>
                <a:latin typeface="楷体" pitchFamily="49" charset="-122"/>
                <a:ea typeface="楷体" pitchFamily="49" charset="-122"/>
              </a:rPr>
              <a:t>，具体检测次数根据市疫情</a:t>
            </a:r>
            <a:r>
              <a:rPr lang="zh-CN" altLang="zh-CN" sz="2000" dirty="0" smtClean="0">
                <a:solidFill>
                  <a:schemeClr val="tx1"/>
                </a:solidFill>
                <a:latin typeface="楷体" pitchFamily="49" charset="-122"/>
                <a:ea typeface="楷体" pitchFamily="49" charset="-122"/>
              </a:rPr>
              <a:t>防控</a:t>
            </a:r>
            <a:r>
              <a:rPr lang="zh-CN" altLang="zh-CN" sz="2000" dirty="0">
                <a:solidFill>
                  <a:schemeClr val="tx1"/>
                </a:solidFill>
                <a:latin typeface="楷体" pitchFamily="49" charset="-122"/>
                <a:ea typeface="楷体" pitchFamily="49" charset="-122"/>
              </a:rPr>
              <a:t>指挥办确定的频次执行（属于疫情处置应急排查对象的核酸检 测纳入</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应检尽检</a:t>
            </a:r>
            <a:r>
              <a:rPr lang="en-US" altLang="zh-CN" sz="2000" dirty="0">
                <a:solidFill>
                  <a:schemeClr val="tx1"/>
                </a:solidFill>
                <a:latin typeface="楷体" pitchFamily="49" charset="-122"/>
                <a:ea typeface="楷体" pitchFamily="49" charset="-122"/>
              </a:rPr>
              <a:t>”</a:t>
            </a:r>
            <a:r>
              <a:rPr lang="zh-CN" altLang="zh-CN" sz="2000" dirty="0">
                <a:solidFill>
                  <a:schemeClr val="tx1"/>
                </a:solidFill>
                <a:latin typeface="楷体" pitchFamily="49" charset="-122"/>
                <a:ea typeface="楷体" pitchFamily="49" charset="-122"/>
              </a:rPr>
              <a:t>范围</a:t>
            </a:r>
            <a:r>
              <a:rPr lang="zh-CN" altLang="zh-CN" sz="2000" dirty="0" smtClean="0">
                <a:solidFill>
                  <a:schemeClr val="tx1"/>
                </a:solidFill>
                <a:latin typeface="楷体" pitchFamily="49" charset="-122"/>
                <a:ea typeface="楷体" pitchFamily="49" charset="-122"/>
              </a:rPr>
              <a:t>）定期</a:t>
            </a:r>
            <a:r>
              <a:rPr lang="zh-CN" altLang="zh-CN" sz="2000" dirty="0">
                <a:solidFill>
                  <a:schemeClr val="tx1"/>
                </a:solidFill>
                <a:latin typeface="楷体" pitchFamily="49" charset="-122"/>
                <a:ea typeface="楷体" pitchFamily="49" charset="-122"/>
              </a:rPr>
              <a:t>开展环境核酸采样监测</a:t>
            </a:r>
            <a:r>
              <a:rPr lang="zh-CN" altLang="zh-CN" sz="2000" dirty="0" smtClean="0">
                <a:solidFill>
                  <a:schemeClr val="tx1"/>
                </a:solidFill>
                <a:latin typeface="楷体" pitchFamily="49" charset="-122"/>
                <a:ea typeface="楷体" pitchFamily="49" charset="-122"/>
              </a:rPr>
              <a:t>；</a:t>
            </a:r>
            <a:endParaRPr lang="en-US" altLang="zh-CN" sz="2000" dirty="0" smtClean="0">
              <a:solidFill>
                <a:schemeClr val="tx1"/>
              </a:solidFill>
              <a:latin typeface="楷体" pitchFamily="49" charset="-122"/>
              <a:ea typeface="楷体" pitchFamily="49" charset="-122"/>
            </a:endParaRPr>
          </a:p>
          <a:p>
            <a:pPr marL="0" indent="0">
              <a:lnSpc>
                <a:spcPct val="150000"/>
              </a:lnSpc>
              <a:buNone/>
            </a:pPr>
            <a:r>
              <a:rPr lang="zh-CN" altLang="zh-CN" sz="2000" b="1" dirty="0" smtClean="0">
                <a:solidFill>
                  <a:srgbClr val="FF0000"/>
                </a:solidFill>
                <a:latin typeface="楷体" pitchFamily="49" charset="-122"/>
                <a:ea typeface="楷体" pitchFamily="49" charset="-122"/>
              </a:rPr>
              <a:t>由</a:t>
            </a:r>
            <a:r>
              <a:rPr lang="zh-CN" altLang="zh-CN" sz="2000" b="1" dirty="0">
                <a:solidFill>
                  <a:srgbClr val="FF0000"/>
                </a:solidFill>
                <a:latin typeface="楷体" pitchFamily="49" charset="-122"/>
                <a:ea typeface="楷体" pitchFamily="49" charset="-122"/>
              </a:rPr>
              <a:t>街道（镇）提交申请、区新冠肺炎疫情防控指挥部进行评估同意，方能解除封闭管理。</a:t>
            </a:r>
          </a:p>
        </p:txBody>
      </p:sp>
    </p:spTree>
    <p:custDataLst>
      <p:tags r:id="rId1"/>
    </p:custDataLst>
    <p:extLst>
      <p:ext uri="{BB962C8B-B14F-4D97-AF65-F5344CB8AC3E}">
        <p14:creationId xmlns:p14="http://schemas.microsoft.com/office/powerpoint/2010/main" val="7994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fontScale="90000"/>
          </a:bodyPr>
          <a:lstStyle/>
          <a:p>
            <a:r>
              <a:rPr lang="zh-CN" altLang="en-US" dirty="0" smtClean="0">
                <a:sym typeface="+mn-ea"/>
              </a:rPr>
              <a:t>感谢聆听</a:t>
            </a:r>
            <a:r>
              <a:rPr lang="zh-CN" altLang="en-US" dirty="0"/>
              <a:t/>
            </a:r>
            <a:br>
              <a:rPr lang="zh-CN" altLang="en-US" dirty="0"/>
            </a:br>
            <a:endParaRPr lang="zh-CN" altLang="en-US"/>
          </a:p>
        </p:txBody>
      </p:sp>
    </p:spTree>
    <p:extLst>
      <p:ext uri="{BB962C8B-B14F-4D97-AF65-F5344CB8AC3E}">
        <p14:creationId xmlns:p14="http://schemas.microsoft.com/office/powerpoint/2010/main" val="26543579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7" name="组合 6"/>
          <p:cNvGrpSpPr/>
          <p:nvPr/>
        </p:nvGrpSpPr>
        <p:grpSpPr>
          <a:xfrm>
            <a:off x="1161170" y="589204"/>
            <a:ext cx="9285513" cy="5708463"/>
            <a:chOff x="3995056" y="2732314"/>
            <a:chExt cx="6319159" cy="3161598"/>
          </a:xfrm>
          <a:solidFill>
            <a:schemeClr val="bg1"/>
          </a:solidFill>
        </p:grpSpPr>
        <p:sp>
          <p:nvSpPr>
            <p:cNvPr id="8" name="圆角矩形 7"/>
            <p:cNvSpPr/>
            <p:nvPr/>
          </p:nvSpPr>
          <p:spPr>
            <a:xfrm>
              <a:off x="3995056" y="2732314"/>
              <a:ext cx="6319159" cy="3161598"/>
            </a:xfrm>
            <a:prstGeom prst="roundRect">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9" name="TextBox 8"/>
            <p:cNvSpPr txBox="1"/>
            <p:nvPr/>
          </p:nvSpPr>
          <p:spPr>
            <a:xfrm>
              <a:off x="4082141" y="3024750"/>
              <a:ext cx="6232073" cy="2437581"/>
            </a:xfrm>
            <a:prstGeom prst="rect">
              <a:avLst/>
            </a:prstGeom>
            <a:noFill/>
          </p:spPr>
          <p:txBody>
            <a:bodyPr wrap="square" rtlCol="0">
              <a:spAutoFit/>
            </a:bodyPr>
            <a:lstStyle/>
            <a:p>
              <a:pPr>
                <a:lnSpc>
                  <a:spcPct val="200000"/>
                </a:lnSpc>
              </a:pPr>
              <a:r>
                <a:rPr lang="en-US" altLang="zh-CN" sz="2000" b="1" dirty="0" smtClean="0">
                  <a:solidFill>
                    <a:srgbClr val="000000"/>
                  </a:solidFill>
                </a:rPr>
                <a:t>1.</a:t>
              </a:r>
              <a:r>
                <a:rPr lang="zh-CN" altLang="en-US" sz="2000" dirty="0" smtClean="0">
                  <a:solidFill>
                    <a:srgbClr val="000000"/>
                  </a:solidFill>
                </a:rPr>
                <a:t>学生花名册、教职工名单（含保安、保洁、厨工等）；</a:t>
              </a:r>
              <a:endParaRPr lang="en-US" altLang="zh-CN" sz="2000" dirty="0" smtClean="0">
                <a:solidFill>
                  <a:srgbClr val="000000"/>
                </a:solidFill>
              </a:endParaRPr>
            </a:p>
            <a:p>
              <a:pPr>
                <a:lnSpc>
                  <a:spcPct val="200000"/>
                </a:lnSpc>
              </a:pPr>
              <a:r>
                <a:rPr lang="en-US" altLang="zh-CN" sz="2000" b="1" dirty="0" smtClean="0">
                  <a:solidFill>
                    <a:srgbClr val="000000"/>
                  </a:solidFill>
                </a:rPr>
                <a:t>2.</a:t>
              </a:r>
              <a:r>
                <a:rPr lang="zh-CN" altLang="zh-CN" sz="2000" dirty="0">
                  <a:solidFill>
                    <a:srgbClr val="000000"/>
                  </a:solidFill>
                </a:rPr>
                <a:t>教学楼、宿舍楼分布图、各班级教室座位表、课程表、各寝室人员名单</a:t>
              </a:r>
              <a:r>
                <a:rPr lang="zh-CN" altLang="zh-CN" sz="2000" dirty="0" smtClean="0">
                  <a:solidFill>
                    <a:srgbClr val="000000"/>
                  </a:solidFill>
                </a:rPr>
                <a:t>等</a:t>
              </a:r>
              <a:r>
                <a:rPr lang="zh-CN" altLang="en-US" sz="2000" dirty="0" smtClean="0">
                  <a:solidFill>
                    <a:srgbClr val="000000"/>
                  </a:solidFill>
                </a:rPr>
                <a:t>；</a:t>
              </a:r>
              <a:endParaRPr lang="en-US" altLang="zh-CN" sz="2000" dirty="0" smtClean="0">
                <a:solidFill>
                  <a:srgbClr val="000000"/>
                </a:solidFill>
              </a:endParaRPr>
            </a:p>
            <a:p>
              <a:pPr>
                <a:lnSpc>
                  <a:spcPct val="200000"/>
                </a:lnSpc>
              </a:pPr>
              <a:r>
                <a:rPr lang="en-US" altLang="zh-CN" sz="2000" b="1" dirty="0" smtClean="0">
                  <a:solidFill>
                    <a:srgbClr val="000000"/>
                  </a:solidFill>
                </a:rPr>
                <a:t>3.</a:t>
              </a:r>
              <a:r>
                <a:rPr lang="zh-CN" altLang="zh-CN" sz="2000" b="1" dirty="0" smtClean="0">
                  <a:solidFill>
                    <a:srgbClr val="000000"/>
                  </a:solidFill>
                </a:rPr>
                <a:t> </a:t>
              </a:r>
              <a:r>
                <a:rPr lang="zh-CN" altLang="zh-CN" sz="2000" dirty="0" smtClean="0">
                  <a:solidFill>
                    <a:srgbClr val="000000"/>
                  </a:solidFill>
                </a:rPr>
                <a:t>学生</a:t>
              </a:r>
              <a:r>
                <a:rPr lang="zh-CN" altLang="zh-CN" sz="2000" dirty="0">
                  <a:solidFill>
                    <a:srgbClr val="000000"/>
                  </a:solidFill>
                </a:rPr>
                <a:t>健康监测资料，</a:t>
              </a:r>
              <a:r>
                <a:rPr lang="zh-CN" altLang="zh-CN" sz="2000" dirty="0">
                  <a:solidFill>
                    <a:srgbClr val="FF0000"/>
                  </a:solidFill>
                </a:rPr>
                <a:t>特别是近期晨午检个案资料和预警情况</a:t>
              </a:r>
              <a:r>
                <a:rPr lang="zh-CN" altLang="zh-CN" sz="2000" dirty="0" smtClean="0">
                  <a:solidFill>
                    <a:srgbClr val="FF0000"/>
                  </a:solidFill>
                </a:rPr>
                <a:t>等</a:t>
              </a:r>
              <a:r>
                <a:rPr lang="zh-CN" altLang="en-US" sz="2000" dirty="0" smtClean="0">
                  <a:solidFill>
                    <a:srgbClr val="000000"/>
                  </a:solidFill>
                </a:rPr>
                <a:t>；</a:t>
              </a:r>
              <a:endParaRPr lang="en-US" altLang="zh-CN" sz="2000" dirty="0" smtClean="0">
                <a:solidFill>
                  <a:srgbClr val="000000"/>
                </a:solidFill>
              </a:endParaRPr>
            </a:p>
            <a:p>
              <a:pPr>
                <a:lnSpc>
                  <a:spcPct val="200000"/>
                </a:lnSpc>
              </a:pPr>
              <a:r>
                <a:rPr lang="en-US" altLang="zh-CN" sz="2000" b="1" dirty="0" smtClean="0">
                  <a:solidFill>
                    <a:srgbClr val="000000"/>
                  </a:solidFill>
                </a:rPr>
                <a:t>4.</a:t>
              </a:r>
              <a:r>
                <a:rPr lang="zh-CN" altLang="zh-CN" sz="2000" dirty="0">
                  <a:solidFill>
                    <a:srgbClr val="000000"/>
                  </a:solidFill>
                </a:rPr>
                <a:t>近期开展聚集性活动的情况资料，能展示病例学生校内活动</a:t>
              </a:r>
              <a:r>
                <a:rPr lang="zh-CN" altLang="zh-CN" sz="2000" dirty="0" smtClean="0">
                  <a:solidFill>
                    <a:srgbClr val="000000"/>
                  </a:solidFill>
                </a:rPr>
                <a:t>轨迹</a:t>
              </a:r>
              <a:r>
                <a:rPr lang="en-US" altLang="zh-CN" sz="2000" dirty="0" smtClean="0">
                  <a:solidFill>
                    <a:srgbClr val="000000"/>
                  </a:solidFill>
                </a:rPr>
                <a:t>     </a:t>
              </a:r>
              <a:r>
                <a:rPr lang="zh-CN" altLang="zh-CN" sz="2000" dirty="0" smtClean="0">
                  <a:solidFill>
                    <a:srgbClr val="000000"/>
                  </a:solidFill>
                </a:rPr>
                <a:t>的</a:t>
              </a:r>
              <a:r>
                <a:rPr lang="zh-CN" altLang="zh-CN" sz="2000" dirty="0">
                  <a:solidFill>
                    <a:srgbClr val="000000"/>
                  </a:solidFill>
                </a:rPr>
                <a:t>视频监控</a:t>
              </a:r>
              <a:r>
                <a:rPr lang="zh-CN" altLang="zh-CN" sz="2000" dirty="0" smtClean="0">
                  <a:solidFill>
                    <a:srgbClr val="000000"/>
                  </a:solidFill>
                </a:rPr>
                <a:t>资料</a:t>
              </a:r>
              <a:r>
                <a:rPr lang="zh-CN" altLang="en-US" sz="2000" dirty="0" smtClean="0">
                  <a:solidFill>
                    <a:srgbClr val="000000"/>
                  </a:solidFill>
                </a:rPr>
                <a:t>；</a:t>
              </a:r>
              <a:endParaRPr lang="en-US" altLang="zh-CN" sz="2000" dirty="0" smtClean="0">
                <a:solidFill>
                  <a:srgbClr val="000000"/>
                </a:solidFill>
              </a:endParaRPr>
            </a:p>
            <a:p>
              <a:pPr>
                <a:lnSpc>
                  <a:spcPct val="200000"/>
                </a:lnSpc>
              </a:pPr>
              <a:r>
                <a:rPr lang="en-US" altLang="zh-CN" sz="2000" b="1" dirty="0" smtClean="0">
                  <a:solidFill>
                    <a:srgbClr val="000000"/>
                  </a:solidFill>
                </a:rPr>
                <a:t>5.</a:t>
              </a:r>
              <a:r>
                <a:rPr lang="zh-CN" altLang="zh-CN" sz="2000" dirty="0">
                  <a:solidFill>
                    <a:srgbClr val="000000"/>
                  </a:solidFill>
                </a:rPr>
                <a:t>近期学校外来人员进出</a:t>
              </a:r>
              <a:r>
                <a:rPr lang="zh-CN" altLang="zh-CN" sz="2000" dirty="0" smtClean="0">
                  <a:solidFill>
                    <a:srgbClr val="000000"/>
                  </a:solidFill>
                </a:rPr>
                <a:t>登记表</a:t>
              </a:r>
              <a:r>
                <a:rPr lang="zh-CN" altLang="en-US" sz="2000" dirty="0" smtClean="0">
                  <a:solidFill>
                    <a:srgbClr val="000000"/>
                  </a:solidFill>
                </a:rPr>
                <a:t>；</a:t>
              </a:r>
              <a:endParaRPr lang="en-US" altLang="zh-CN" sz="2000" dirty="0" smtClean="0">
                <a:solidFill>
                  <a:srgbClr val="000000"/>
                </a:solidFill>
              </a:endParaRPr>
            </a:p>
            <a:p>
              <a:pPr>
                <a:lnSpc>
                  <a:spcPct val="200000"/>
                </a:lnSpc>
              </a:pPr>
              <a:r>
                <a:rPr lang="en-US" altLang="zh-CN" sz="2000" b="1" dirty="0" smtClean="0">
                  <a:solidFill>
                    <a:srgbClr val="000000"/>
                  </a:solidFill>
                </a:rPr>
                <a:t>6.</a:t>
              </a:r>
              <a:r>
                <a:rPr lang="zh-CN" altLang="zh-CN" sz="2000" dirty="0">
                  <a:solidFill>
                    <a:srgbClr val="000000"/>
                  </a:solidFill>
                </a:rPr>
                <a:t>各条线路校车乘坐人员</a:t>
              </a:r>
              <a:r>
                <a:rPr lang="zh-CN" altLang="zh-CN" sz="2000" dirty="0" smtClean="0">
                  <a:solidFill>
                    <a:srgbClr val="000000"/>
                  </a:solidFill>
                </a:rPr>
                <a:t>名单</a:t>
              </a:r>
              <a:r>
                <a:rPr lang="zh-CN" altLang="en-US" sz="2000" dirty="0" smtClean="0">
                  <a:solidFill>
                    <a:srgbClr val="000000"/>
                  </a:solidFill>
                </a:rPr>
                <a:t>。</a:t>
              </a:r>
              <a:endParaRPr lang="zh-CN" altLang="en-US" sz="2000" dirty="0">
                <a:solidFill>
                  <a:srgbClr val="000000"/>
                </a:solidFill>
              </a:endParaRPr>
            </a:p>
          </p:txBody>
        </p:sp>
      </p:grpSp>
      <p:pic>
        <p:nvPicPr>
          <p:cNvPr id="10" name="图片 9">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2388508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图片 3">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682" y="0"/>
            <a:ext cx="1745317" cy="1160010"/>
          </a:xfrm>
          <a:prstGeom prst="rect">
            <a:avLst/>
          </a:prstGeom>
          <a:noFill/>
          <a:effectLst/>
        </p:spPr>
      </p:pic>
      <p:sp>
        <p:nvSpPr>
          <p:cNvPr id="2" name="标题 1"/>
          <p:cNvSpPr>
            <a:spLocks noGrp="1"/>
          </p:cNvSpPr>
          <p:nvPr>
            <p:ph type="title"/>
          </p:nvPr>
        </p:nvSpPr>
        <p:spPr>
          <a:xfrm>
            <a:off x="629915" y="0"/>
            <a:ext cx="10969200" cy="488880"/>
          </a:xfrm>
        </p:spPr>
        <p:txBody>
          <a:bodyPr>
            <a:normAutofit/>
          </a:bodyPr>
          <a:lstStyle/>
          <a:p>
            <a:pPr algn="ctr"/>
            <a:r>
              <a:rPr lang="zh-CN" altLang="en-US" sz="2000" dirty="0">
                <a:latin typeface="华文中宋" panose="02010600040101010101" pitchFamily="2" charset="-122"/>
                <a:ea typeface="华文中宋" panose="02010600040101010101" pitchFamily="2" charset="-122"/>
              </a:rPr>
              <a:t>春季学期返校人员分类健康管理要求</a:t>
            </a:r>
          </a:p>
        </p:txBody>
      </p:sp>
      <p:sp>
        <p:nvSpPr>
          <p:cNvPr id="5" name="内容占位符 5"/>
          <p:cNvSpPr>
            <a:spLocks noGrp="1"/>
          </p:cNvSpPr>
          <p:nvPr>
            <p:ph idx="1"/>
          </p:nvPr>
        </p:nvSpPr>
        <p:spPr>
          <a:xfrm>
            <a:off x="0" y="424542"/>
            <a:ext cx="11506200" cy="5780315"/>
          </a:xfrm>
        </p:spPr>
        <p:txBody>
          <a:bodyPr>
            <a:noAutofit/>
          </a:bodyPr>
          <a:lstStyle/>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1.中高风险地区的师生推迟返校，待所在地区风险降低至低风险后方可返校。</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2.近14天有高风险地区旅居史来粤返粤师生实施14天集中隔离医学观察（第1、4、7、14天检测新冠病毒核酸）。</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3.近14天有中风险地区旅居史、高风险地区所在县（市、区）（直辖市为街道）旅居史来粤返粤师生实施14天居家隔离医学观察（第1、4、7、14天检测新冠病毒核酸）。</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4.近14天有高风险地区（包括14天内累计报告本土个案超过10例但尚未调整为高风险地区）所在地市（直辖市为区、县，不包括高风险地区所在县区）旅居史来粤返粤师生实施“3天居家健康监测+11天自我健康监测”（第1、3、14天检测新冠病毒核酸）。</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5.近14天内有中风险地区（包括发生本地传播但尚未调整为中风险地区）所在地市（直辖市为区、县）旅居史来粤返粤师生实施“四个一”健康管理（即发放一份健康告知书、开展一次健康问询、查验一次健康码、开展一次核酸检测）和“14天自我健康监测”。</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6.对于通报的密切接触者、次密切接触者按照《新型冠状病毒肺炎防控方案（第八版）》要求进行管理。通报的“有同时空交集”暴露史重点人群，按照“7+7”（7天居家隔离+7天居家健康监测）开展健康管理（第1、3、7、14天检测新冠病毒核酸）。“红码”人员实行集中或居家隔离医学观察；“黄码”人员实行“三天两检”（间隔24小时检测2次新冠病毒核酸），核酸检测结果为阴性后粤康码转为绿码。</a:t>
            </a:r>
          </a:p>
          <a:p>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7.</a:t>
            </a:r>
            <a:r>
              <a:rPr lang="zh-CN" altLang="en-US" sz="1550" b="1" dirty="0">
                <a:solidFill>
                  <a:srgbClr val="FF0000"/>
                </a:solidFill>
                <a:latin typeface="楷体" panose="02010609060101010101" pitchFamily="49" charset="-122"/>
                <a:ea typeface="楷体" panose="02010609060101010101" pitchFamily="49" charset="-122"/>
                <a:cs typeface="楷体" panose="02010609060101010101" pitchFamily="49" charset="-122"/>
              </a:rPr>
              <a:t>提倡跨省流动师生抵粤后及时完成一次新冠病毒核酸检测，</a:t>
            </a:r>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并加强自我健康监测。</a:t>
            </a:r>
            <a:r>
              <a:rPr lang="zh-CN" altLang="en-US" sz="1550" b="1" dirty="0">
                <a:solidFill>
                  <a:srgbClr val="FF0000"/>
                </a:solidFill>
                <a:latin typeface="楷体" panose="02010609060101010101" pitchFamily="49" charset="-122"/>
                <a:ea typeface="楷体" panose="02010609060101010101" pitchFamily="49" charset="-122"/>
                <a:cs typeface="楷体" panose="02010609060101010101" pitchFamily="49" charset="-122"/>
              </a:rPr>
              <a:t>14天内有省外陆地边境口岸城市旅居史的师生持48小时内新冠病毒核酸检测阴性证明返校。高校可要求师生持48小时内新冠病毒核酸检测阴性证明返校，</a:t>
            </a:r>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到校后根据</a:t>
            </a:r>
            <a:r>
              <a:rPr lang="zh-CN" altLang="en-US" sz="155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当地防</a:t>
            </a:r>
            <a:r>
              <a:rPr lang="zh-CN" altLang="en-US" sz="1550" b="1" dirty="0">
                <a:solidFill>
                  <a:schemeClr val="tx1"/>
                </a:solidFill>
                <a:latin typeface="楷体" panose="02010609060101010101" pitchFamily="49" charset="-122"/>
                <a:ea typeface="楷体" panose="02010609060101010101" pitchFamily="49" charset="-122"/>
                <a:cs typeface="楷体" panose="02010609060101010101" pitchFamily="49" charset="-122"/>
              </a:rPr>
              <a:t>控要求可再分批进行核酸检测</a:t>
            </a:r>
            <a:r>
              <a:rPr lang="zh-CN" altLang="en-US" sz="155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p>
          <a:p>
            <a:pPr marL="0" indent="0" algn="ctr">
              <a:buNone/>
            </a:pPr>
            <a:r>
              <a:rPr lang="en-US" altLang="zh-CN"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        </a:t>
            </a:r>
            <a:r>
              <a:rPr lang="zh-CN" altLang="en-US"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来源：</a:t>
            </a:r>
            <a:r>
              <a:rPr lang="en-US" altLang="zh-CN"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关于做好2022年春季学期开学学校疫情防控工作的通知</a:t>
            </a:r>
            <a:r>
              <a:rPr lang="en-US" altLang="zh-CN"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sz="1400"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（粤教防组〔2022〕3号）</a:t>
            </a:r>
            <a:endParaRPr lang="zh-CN" altLang="en-US" sz="1400"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Tree>
    <p:custDataLst>
      <p:tags r:id="rId1"/>
    </p:custDataLst>
    <p:extLst>
      <p:ext uri="{BB962C8B-B14F-4D97-AF65-F5344CB8AC3E}">
        <p14:creationId xmlns:p14="http://schemas.microsoft.com/office/powerpoint/2010/main" val="1730810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solidFill>
                  <a:schemeClr val="tx2">
                    <a:lumMod val="50000"/>
                  </a:schemeClr>
                </a:solidFill>
                <a:sym typeface="+mn-ea"/>
              </a:rPr>
              <a:t>重要指引、规范等文件</a:t>
            </a:r>
          </a:p>
        </p:txBody>
      </p:sp>
      <p:sp>
        <p:nvSpPr>
          <p:cNvPr id="3" name="内容占位符 2"/>
          <p:cNvSpPr>
            <a:spLocks noGrp="1"/>
          </p:cNvSpPr>
          <p:nvPr>
            <p:ph idx="1"/>
          </p:nvPr>
        </p:nvSpPr>
        <p:spPr/>
        <p:txBody>
          <a:bodyPr>
            <a:noAutofit/>
          </a:bodyPr>
          <a:lstStyle/>
          <a:p>
            <a:pPr>
              <a:buNone/>
            </a:pP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1.</a:t>
            </a:r>
            <a:r>
              <a:rPr lang="en-US" altLang="zh-CN" dirty="0" smtClean="0">
                <a:solidFill>
                  <a:schemeClr val="tx1"/>
                </a:solidFill>
              </a:rPr>
              <a:t>《</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关于做好2022年春季学期开学学校疫情防控工作的通知</a:t>
            </a:r>
            <a:r>
              <a:rPr lang="en-US" altLang="zh-CN" dirty="0" smtClean="0">
                <a:solidFill>
                  <a:schemeClr val="tx1"/>
                </a:solidFill>
              </a:rPr>
              <a:t>》</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粤教防组〔2022〕3号）</a:t>
            </a:r>
          </a:p>
          <a:p>
            <a:pPr>
              <a:buNone/>
            </a:pP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2.</a:t>
            </a:r>
            <a:r>
              <a:rPr lang="en-US" altLang="zh-CN" dirty="0" smtClean="0">
                <a:solidFill>
                  <a:schemeClr val="tx1"/>
                </a:solidFill>
              </a:rPr>
              <a:t>《</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转发</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国家卫生健康委办公厅、教育部办公厅关于印发高等学校、中小学校和托幼机构新冠肺炎疫情防控技术方案（第四版）的</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通知</a:t>
            </a:r>
            <a:r>
              <a:rPr lang="en-US" altLang="zh-CN" dirty="0">
                <a:solidFill>
                  <a:schemeClr val="tx1"/>
                </a:solidFill>
              </a:rPr>
              <a:t>》</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粤卫疾控函</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2021</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I86</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号）</a:t>
            </a:r>
            <a:endPar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3</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新型冠状病毒肺炎诊疗方案（试行第九版</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4.《</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新型冠状病毒</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肺炎防控方案（第八版</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5.</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广东省</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教育厅</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关于印发广东省学校新冠病毒核酸抽测工作指引（第一版）的</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通知</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6.《</a:t>
            </a:r>
            <a:r>
              <a:rPr lang="zh-CN"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江</a:t>
            </a:r>
            <a:r>
              <a:rPr lang="zh-CN"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门市学校防控新冠肺炎疫情应急处置</a:t>
            </a:r>
            <a:r>
              <a:rPr lang="zh-CN"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预案</a:t>
            </a: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》(2022</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年</a:t>
            </a: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3</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月</a:t>
            </a:r>
            <a:r>
              <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修订版（</a:t>
            </a:r>
            <a:r>
              <a:rPr lang="zh-CN"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征求</a:t>
            </a:r>
            <a:r>
              <a:rPr lang="zh-CN"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意见</a:t>
            </a:r>
            <a:r>
              <a:rPr lang="zh-CN"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稿</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endPar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7.《</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江</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门市新冠疫情封闭、封控区域学校分级分类防控工作</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指引</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征求意见稿</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endParaRPr lang="zh-CN"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a:buNone/>
            </a:pP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8.《</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江</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门市学校封闭封控管理工作</a:t>
            </a:r>
            <a:r>
              <a:rPr lang="zh-CN" altLang="en-US"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指引</a:t>
            </a:r>
            <a:r>
              <a:rPr lang="en-US" altLang="zh-CN" b="1" dirty="0" smtClean="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r>
              <a:rPr lang="zh-CN"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rPr>
              <a:t>征求意见稿</a:t>
            </a:r>
            <a:r>
              <a:rPr lang="zh-CN" altLang="en-US" b="1" dirty="0">
                <a:solidFill>
                  <a:schemeClr val="tx1"/>
                </a:solidFill>
                <a:latin typeface="楷体" panose="02010609060101010101" pitchFamily="49" charset="-122"/>
                <a:ea typeface="楷体" panose="02010609060101010101" pitchFamily="49" charset="-122"/>
                <a:cs typeface="楷体" panose="02010609060101010101" pitchFamily="49" charset="-122"/>
              </a:rPr>
              <a:t>）</a:t>
            </a:r>
            <a:endPar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a:buNone/>
            </a:pPr>
            <a:endParaRPr lang="en-US" altLang="zh-CN" b="1" dirty="0">
              <a:solidFill>
                <a:schemeClr val="tx1"/>
              </a:solidFill>
              <a:latin typeface="楷体" panose="02010609060101010101" pitchFamily="49" charset="-122"/>
              <a:ea typeface="楷体" panose="02010609060101010101" pitchFamily="49" charset="-122"/>
              <a:cs typeface="楷体" panose="02010609060101010101" pitchFamily="49" charset="-122"/>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3405" y="0"/>
            <a:ext cx="11091024" cy="6678751"/>
          </a:xfrm>
          <a:prstGeom prst="rect">
            <a:avLst/>
          </a:prstGeom>
        </p:spPr>
        <p:txBody>
          <a:bodyPr wrap="square">
            <a:spAutoFit/>
          </a:bodyPr>
          <a:lstStyle/>
          <a:p>
            <a:pPr>
              <a:spcBef>
                <a:spcPct val="0"/>
              </a:spcBef>
            </a:pPr>
            <a:r>
              <a:rPr lang="zh-CN" altLang="en-US" sz="3200" dirty="0" smtClean="0">
                <a:latin typeface="+mn-ea"/>
              </a:rPr>
              <a:t>一、</a:t>
            </a:r>
            <a:r>
              <a:rPr lang="zh-CN" altLang="en-US" sz="3200" b="1" spc="300" dirty="0">
                <a:latin typeface="+mn-ea"/>
                <a:cs typeface="+mj-cs"/>
              </a:rPr>
              <a:t>常态化防控工作</a:t>
            </a:r>
            <a:endParaRPr lang="en-US" altLang="zh-CN" sz="3200" b="1" spc="300" dirty="0">
              <a:latin typeface="+mn-ea"/>
              <a:cs typeface="+mj-cs"/>
            </a:endParaRPr>
          </a:p>
          <a:p>
            <a:pPr>
              <a:lnSpc>
                <a:spcPct val="150000"/>
              </a:lnSpc>
            </a:pPr>
            <a:r>
              <a:rPr lang="zh-CN" altLang="en-US" sz="2400" b="1" dirty="0">
                <a:latin typeface="楷体" panose="02010609060101010101" pitchFamily="49" charset="-122"/>
                <a:ea typeface="楷体" panose="02010609060101010101" pitchFamily="49" charset="-122"/>
              </a:rPr>
              <a:t>各级各类</a:t>
            </a:r>
            <a:r>
              <a:rPr lang="zh-CN" altLang="en-US" sz="2400" b="1" dirty="0" smtClean="0">
                <a:latin typeface="楷体" panose="02010609060101010101" pitchFamily="49" charset="-122"/>
                <a:ea typeface="楷体" panose="02010609060101010101" pitchFamily="49" charset="-122"/>
              </a:rPr>
              <a:t>学校</a:t>
            </a:r>
            <a:endParaRPr lang="en-US" altLang="zh-CN" sz="2400" b="1" dirty="0" smtClean="0">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建立防控工作专班，</a:t>
            </a:r>
            <a:r>
              <a:rPr lang="zh-CN" altLang="en-US" sz="2000" dirty="0" smtClean="0">
                <a:solidFill>
                  <a:srgbClr val="FF0000"/>
                </a:solidFill>
                <a:latin typeface="楷体" panose="02010609060101010101" pitchFamily="49" charset="-122"/>
                <a:ea typeface="楷体" panose="02010609060101010101" pitchFamily="49" charset="-122"/>
              </a:rPr>
              <a:t>落实领导负责制</a:t>
            </a:r>
            <a:r>
              <a:rPr lang="zh-CN" altLang="en-US" sz="2000" dirty="0" smtClean="0">
                <a:latin typeface="楷体" panose="02010609060101010101" pitchFamily="49" charset="-122"/>
                <a:ea typeface="楷体" panose="02010609060101010101" pitchFamily="49" charset="-122"/>
              </a:rPr>
              <a:t>，</a:t>
            </a:r>
            <a:r>
              <a:rPr lang="zh-CN" altLang="en-US" sz="2000" dirty="0" smtClean="0">
                <a:solidFill>
                  <a:srgbClr val="FF0000"/>
                </a:solidFill>
                <a:latin typeface="楷体" panose="02010609060101010101" pitchFamily="49" charset="-122"/>
                <a:ea typeface="楷体" panose="02010609060101010101" pitchFamily="49" charset="-122"/>
              </a:rPr>
              <a:t>责任分解到部门、人；</a:t>
            </a:r>
            <a:endParaRPr lang="en-US" altLang="zh-CN" sz="2000" dirty="0" smtClean="0">
              <a:solidFill>
                <a:srgbClr val="FF0000"/>
              </a:solidFill>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smtClean="0">
                <a:solidFill>
                  <a:srgbClr val="FF0000"/>
                </a:solidFill>
                <a:latin typeface="楷体" panose="02010609060101010101" pitchFamily="49" charset="-122"/>
                <a:ea typeface="楷体" panose="02010609060101010101" pitchFamily="49" charset="-122"/>
                <a:hlinkClick r:id="rId3" action="ppaction://hlinksldjump"/>
              </a:rPr>
              <a:t>提前做好师生员工有关台账</a:t>
            </a:r>
            <a:r>
              <a:rPr lang="zh-CN" altLang="en-US" sz="2000" dirty="0" smtClean="0">
                <a:latin typeface="楷体" panose="02010609060101010101" pitchFamily="49" charset="-122"/>
                <a:ea typeface="楷体" panose="02010609060101010101" pitchFamily="49" charset="-122"/>
              </a:rPr>
              <a:t>，以备疫情时快速提供给疾控部门；</a:t>
            </a:r>
            <a:endParaRPr lang="en-US" altLang="zh-CN" sz="2000" dirty="0" smtClean="0">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落实“</a:t>
            </a:r>
            <a:r>
              <a:rPr lang="zh-CN" altLang="en-US" sz="2000" dirty="0">
                <a:latin typeface="楷体" panose="02010609060101010101" pitchFamily="49" charset="-122"/>
                <a:ea typeface="楷体" panose="02010609060101010101" pitchFamily="49" charset="-122"/>
              </a:rPr>
              <a:t>两案九制</a:t>
            </a:r>
            <a:r>
              <a:rPr lang="zh-CN" altLang="en-US" sz="2000" dirty="0" smtClean="0">
                <a:latin typeface="楷体" panose="02010609060101010101" pitchFamily="49" charset="-122"/>
                <a:ea typeface="楷体" panose="02010609060101010101" pitchFamily="49" charset="-122"/>
              </a:rPr>
              <a:t>” ，</a:t>
            </a:r>
            <a:r>
              <a:rPr lang="zh-CN" altLang="en-US" sz="2000" dirty="0" smtClean="0">
                <a:solidFill>
                  <a:srgbClr val="FF0000"/>
                </a:solidFill>
                <a:latin typeface="楷体" panose="02010609060101010101" pitchFamily="49" charset="-122"/>
                <a:ea typeface="楷体" panose="02010609060101010101" pitchFamily="49" charset="-122"/>
              </a:rPr>
              <a:t>动态</a:t>
            </a:r>
            <a:r>
              <a:rPr lang="zh-CN" altLang="en-US" sz="2000" dirty="0">
                <a:solidFill>
                  <a:srgbClr val="FF0000"/>
                </a:solidFill>
                <a:latin typeface="楷体" panose="02010609060101010101" pitchFamily="49" charset="-122"/>
                <a:ea typeface="楷体" panose="02010609060101010101" pitchFamily="49" charset="-122"/>
              </a:rPr>
              <a:t>优化防控方案、应急</a:t>
            </a:r>
            <a:r>
              <a:rPr lang="zh-CN" altLang="en-US" sz="2000" dirty="0" smtClean="0">
                <a:solidFill>
                  <a:srgbClr val="FF0000"/>
                </a:solidFill>
                <a:latin typeface="楷体" panose="02010609060101010101" pitchFamily="49" charset="-122"/>
                <a:ea typeface="楷体" panose="02010609060101010101" pitchFamily="49" charset="-122"/>
              </a:rPr>
              <a:t>预案，加强应急演练</a:t>
            </a:r>
            <a:r>
              <a:rPr lang="zh-CN" altLang="en-US" sz="2000" dirty="0">
                <a:solidFill>
                  <a:srgbClr val="FF0000"/>
                </a:solidFill>
                <a:latin typeface="楷体" panose="02010609060101010101" pitchFamily="49" charset="-122"/>
                <a:ea typeface="楷体" panose="02010609060101010101" pitchFamily="49" charset="-122"/>
              </a:rPr>
              <a:t>，坚持人、物、环境共防</a:t>
            </a:r>
            <a:r>
              <a:rPr lang="zh-CN" altLang="en-US" sz="2000" dirty="0" smtClean="0">
                <a:solidFill>
                  <a:srgbClr val="FF0000"/>
                </a:solidFill>
                <a:latin typeface="楷体" panose="02010609060101010101" pitchFamily="49" charset="-122"/>
                <a:ea typeface="楷体" panose="02010609060101010101" pitchFamily="49" charset="-122"/>
              </a:rPr>
              <a:t>；</a:t>
            </a:r>
            <a:endParaRPr lang="en-US" altLang="zh-CN" sz="2000" dirty="0">
              <a:solidFill>
                <a:srgbClr val="FF0000"/>
              </a:solidFill>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zh-CN" sz="2000" dirty="0" smtClean="0">
                <a:latin typeface="楷体" panose="02010609060101010101" pitchFamily="49" charset="-122"/>
                <a:ea typeface="楷体" panose="02010609060101010101" pitchFamily="49" charset="-122"/>
              </a:rPr>
              <a:t>规范</a:t>
            </a:r>
            <a:r>
              <a:rPr lang="zh-CN" altLang="zh-CN" sz="2000" dirty="0">
                <a:latin typeface="楷体" panose="02010609060101010101" pitchFamily="49" charset="-122"/>
                <a:ea typeface="楷体" panose="02010609060101010101" pitchFamily="49" charset="-122"/>
              </a:rPr>
              <a:t>设置临时隔离室（或隔离留</a:t>
            </a:r>
            <a:r>
              <a:rPr lang="zh-CN" altLang="zh-CN" sz="2000" dirty="0" smtClean="0">
                <a:latin typeface="楷体" panose="02010609060101010101" pitchFamily="49" charset="-122"/>
                <a:ea typeface="楷体" panose="02010609060101010101" pitchFamily="49" charset="-122"/>
              </a:rPr>
              <a:t>观室）</a:t>
            </a:r>
            <a:r>
              <a:rPr lang="zh-CN" altLang="en-US" sz="2000" dirty="0" smtClean="0">
                <a:latin typeface="楷体" panose="02010609060101010101" pitchFamily="49" charset="-122"/>
                <a:ea typeface="楷体" panose="02010609060101010101" pitchFamily="49" charset="-122"/>
              </a:rPr>
              <a:t>，</a:t>
            </a:r>
            <a:r>
              <a:rPr lang="zh-CN" altLang="en-US" sz="2000" dirty="0" smtClean="0">
                <a:solidFill>
                  <a:srgbClr val="FF0000"/>
                </a:solidFill>
                <a:latin typeface="楷体" panose="02010609060101010101" pitchFamily="49" charset="-122"/>
                <a:ea typeface="楷体" panose="02010609060101010101" pitchFamily="49" charset="-122"/>
              </a:rPr>
              <a:t>做好防疫物资储备及专人管理；</a:t>
            </a:r>
            <a:endParaRPr lang="en-US" altLang="zh-CN" sz="2000" dirty="0" smtClean="0">
              <a:solidFill>
                <a:srgbClr val="FF0000"/>
              </a:solidFill>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加强健康管理，</a:t>
            </a:r>
            <a:r>
              <a:rPr lang="zh-CN" altLang="en-US" sz="2000" dirty="0" smtClean="0">
                <a:latin typeface="楷体" panose="02010609060101010101" pitchFamily="49" charset="-122"/>
                <a:ea typeface="楷体" panose="02010609060101010101" pitchFamily="49" charset="-122"/>
                <a:hlinkClick r:id="rId4" action="ppaction://hlinksldjump"/>
              </a:rPr>
              <a:t>做好入校排查及测温验码，精准掌握师生员工及同住人的健康状况及风险地区旅居史等，</a:t>
            </a:r>
            <a:r>
              <a:rPr lang="zh-CN" altLang="en-US" sz="2000" dirty="0" smtClean="0">
                <a:solidFill>
                  <a:srgbClr val="FF0000"/>
                </a:solidFill>
                <a:latin typeface="楷体" panose="02010609060101010101" pitchFamily="49" charset="-122"/>
                <a:ea typeface="楷体" panose="02010609060101010101" pitchFamily="49" charset="-122"/>
              </a:rPr>
              <a:t>落实晨午检及因病缺勤登记追踪工作、“日报告”“零报告”制度，严格执行复课证明查验制度及做好台账登记；</a:t>
            </a:r>
            <a:endParaRPr lang="en-US" altLang="zh-CN" sz="2000" dirty="0" smtClean="0">
              <a:solidFill>
                <a:srgbClr val="FF0000"/>
              </a:solidFill>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加强活动管理，减少聚集性活动，确有必要举办活动，报属地教育部门批准，控人流，缩时间；尽量错峰开会、就餐及放学。</a:t>
            </a:r>
            <a:endParaRPr lang="en-US" altLang="zh-CN" sz="2000" dirty="0" smtClean="0">
              <a:latin typeface="楷体" panose="02010609060101010101" pitchFamily="49" charset="-122"/>
              <a:ea typeface="楷体" panose="02010609060101010101" pitchFamily="49" charset="-122"/>
            </a:endParaRPr>
          </a:p>
          <a:p>
            <a:pPr marL="342900" indent="-342900">
              <a:lnSpc>
                <a:spcPct val="150000"/>
              </a:lnSpc>
              <a:buFont typeface="Wingdings" pitchFamily="2" charset="2"/>
              <a:buChar char="ü"/>
            </a:pPr>
            <a:r>
              <a:rPr lang="zh-CN" altLang="en-US" sz="2000" dirty="0">
                <a:latin typeface="楷体" panose="02010609060101010101" pitchFamily="49" charset="-122"/>
                <a:ea typeface="楷体" panose="02010609060101010101" pitchFamily="49" charset="-122"/>
              </a:rPr>
              <a:t>加强近视防控，落实</a:t>
            </a:r>
            <a:r>
              <a:rPr lang="en-US" altLang="zh-CN" sz="2000" dirty="0">
                <a:latin typeface="楷体" panose="02010609060101010101" pitchFamily="49" charset="-122"/>
                <a:ea typeface="楷体" panose="02010609060101010101" pitchFamily="49" charset="-122"/>
              </a:rPr>
              <a:t>《</a:t>
            </a:r>
            <a:r>
              <a:rPr lang="zh-CN" altLang="en-US" sz="2000" dirty="0" smtClean="0">
                <a:latin typeface="楷体" panose="02010609060101010101" pitchFamily="49" charset="-122"/>
                <a:ea typeface="楷体" panose="02010609060101010101" pitchFamily="49" charset="-122"/>
              </a:rPr>
              <a:t>综合</a:t>
            </a:r>
            <a:r>
              <a:rPr lang="zh-CN" altLang="en-US" sz="2000" dirty="0">
                <a:latin typeface="楷体" panose="02010609060101010101" pitchFamily="49" charset="-122"/>
                <a:ea typeface="楷体" panose="02010609060101010101" pitchFamily="49" charset="-122"/>
              </a:rPr>
              <a:t>防</a:t>
            </a:r>
            <a:r>
              <a:rPr lang="zh-CN" altLang="en-US" sz="2000" dirty="0" smtClean="0">
                <a:latin typeface="楷体" panose="02010609060101010101" pitchFamily="49" charset="-122"/>
                <a:ea typeface="楷体" panose="02010609060101010101" pitchFamily="49" charset="-122"/>
              </a:rPr>
              <a:t>控儿童青少年近视实施方案</a:t>
            </a:r>
            <a:r>
              <a:rPr lang="en-US" altLang="zh-CN" sz="2000" dirty="0" smtClean="0">
                <a:latin typeface="楷体" panose="02010609060101010101" pitchFamily="49" charset="-122"/>
                <a:ea typeface="楷体" panose="02010609060101010101" pitchFamily="49" charset="-122"/>
              </a:rPr>
              <a:t>》《</a:t>
            </a:r>
            <a:r>
              <a:rPr lang="zh-CN" altLang="en-US" sz="2000" dirty="0" smtClean="0">
                <a:latin typeface="楷体" panose="02010609060101010101" pitchFamily="49" charset="-122"/>
                <a:ea typeface="楷体" panose="02010609060101010101" pitchFamily="49" charset="-122"/>
              </a:rPr>
              <a:t>儿童青少年近视防控光明行动工作方案（</a:t>
            </a:r>
            <a:r>
              <a:rPr lang="en-US" altLang="zh-CN" sz="2000" dirty="0" smtClean="0">
                <a:latin typeface="楷体" panose="02010609060101010101" pitchFamily="49" charset="-122"/>
                <a:ea typeface="楷体" panose="02010609060101010101" pitchFamily="49" charset="-122"/>
              </a:rPr>
              <a:t>2021-2025</a:t>
            </a:r>
            <a:r>
              <a:rPr lang="zh-CN" altLang="en-US" sz="2000" dirty="0" smtClean="0">
                <a:latin typeface="楷体" panose="02010609060101010101" pitchFamily="49" charset="-122"/>
                <a:ea typeface="楷体" panose="02010609060101010101" pitchFamily="49" charset="-122"/>
              </a:rPr>
              <a:t>年）</a:t>
            </a:r>
            <a:r>
              <a:rPr lang="en-US" altLang="zh-CN" sz="2000" dirty="0" smtClean="0">
                <a:latin typeface="楷体" panose="02010609060101010101" pitchFamily="49" charset="-122"/>
                <a:ea typeface="楷体" panose="02010609060101010101" pitchFamily="49" charset="-122"/>
              </a:rPr>
              <a:t>》</a:t>
            </a:r>
            <a:r>
              <a:rPr lang="zh-CN" altLang="en-US" sz="2000" dirty="0" smtClean="0">
                <a:latin typeface="楷体" panose="02010609060101010101" pitchFamily="49" charset="-122"/>
                <a:ea typeface="楷体" panose="02010609060101010101" pitchFamily="49" charset="-122"/>
              </a:rPr>
              <a:t>等文</a:t>
            </a:r>
            <a:r>
              <a:rPr lang="zh-CN" altLang="en-US" sz="2000" dirty="0">
                <a:latin typeface="楷体" panose="02010609060101010101" pitchFamily="49" charset="-122"/>
                <a:ea typeface="楷体" panose="02010609060101010101" pitchFamily="49" charset="-122"/>
              </a:rPr>
              <a:t>仵要求。引导</a:t>
            </a:r>
            <a:r>
              <a:rPr lang="zh-CN" altLang="en-US" sz="2000" dirty="0" smtClean="0">
                <a:latin typeface="楷体" panose="02010609060101010101" pitchFamily="49" charset="-122"/>
                <a:ea typeface="楷体" panose="02010609060101010101" pitchFamily="49" charset="-122"/>
              </a:rPr>
              <a:t>学生养成科学用眼习惯</a:t>
            </a:r>
            <a:r>
              <a:rPr lang="en-US" altLang="zh-CN" sz="2000" dirty="0" smtClean="0">
                <a:latin typeface="楷体" panose="02010609060101010101" pitchFamily="49" charset="-122"/>
                <a:ea typeface="楷体" panose="02010609060101010101" pitchFamily="49" charset="-122"/>
              </a:rPr>
              <a:t>,</a:t>
            </a:r>
            <a:r>
              <a:rPr lang="zh-CN" altLang="en-US" sz="2000" dirty="0" smtClean="0">
                <a:latin typeface="楷体" panose="02010609060101010101" pitchFamily="49" charset="-122"/>
                <a:ea typeface="楷体" panose="02010609060101010101" pitchFamily="49" charset="-122"/>
              </a:rPr>
              <a:t>保持</a:t>
            </a:r>
            <a:r>
              <a:rPr lang="zh-CN" altLang="en-US" sz="2000" dirty="0">
                <a:latin typeface="楷体" panose="02010609060101010101" pitchFamily="49" charset="-122"/>
                <a:ea typeface="楷体" panose="02010609060101010101" pitchFamily="49" charset="-122"/>
              </a:rPr>
              <a:t>正确读写姿势。</a:t>
            </a:r>
            <a:r>
              <a:rPr lang="zh-CN" altLang="en-US" sz="2000" dirty="0" smtClean="0">
                <a:latin typeface="楷体" panose="02010609060101010101" pitchFamily="49" charset="-122"/>
                <a:ea typeface="楷体" panose="02010609060101010101" pitchFamily="49" charset="-122"/>
              </a:rPr>
              <a:t>严</a:t>
            </a:r>
            <a:r>
              <a:rPr lang="zh-CN" altLang="en-US" sz="2000" dirty="0">
                <a:latin typeface="楷体" panose="02010609060101010101" pitchFamily="49" charset="-122"/>
                <a:ea typeface="楷体" panose="02010609060101010101" pitchFamily="49" charset="-122"/>
              </a:rPr>
              <a:t>格</a:t>
            </a:r>
            <a:r>
              <a:rPr lang="zh-CN" altLang="en-US" sz="2000" dirty="0" smtClean="0">
                <a:latin typeface="楷体" panose="02010609060101010101" pitchFamily="49" charset="-122"/>
                <a:ea typeface="楷体" panose="02010609060101010101" pitchFamily="49" charset="-122"/>
              </a:rPr>
              <a:t>控制视屏</a:t>
            </a:r>
            <a:r>
              <a:rPr lang="zh-CN" altLang="en-US" sz="2000" dirty="0">
                <a:latin typeface="楷体" panose="02010609060101010101" pitchFamily="49" charset="-122"/>
                <a:ea typeface="楷体" panose="02010609060101010101" pitchFamily="49" charset="-122"/>
              </a:rPr>
              <a:t>时间</a:t>
            </a:r>
            <a:r>
              <a:rPr lang="zh-CN" altLang="en-US" sz="2000" dirty="0" smtClean="0">
                <a:latin typeface="楷体" panose="02010609060101010101" pitchFamily="49" charset="-122"/>
                <a:ea typeface="楷体" panose="02010609060101010101" pitchFamily="49" charset="-122"/>
              </a:rPr>
              <a:t>。坚持疫情防控及近视防控两手抓。</a:t>
            </a:r>
            <a:endParaRPr lang="en-US" altLang="zh-CN" sz="2000" dirty="0" smtClean="0">
              <a:latin typeface="楷体" panose="02010609060101010101" pitchFamily="49" charset="-122"/>
              <a:ea typeface="楷体" panose="02010609060101010101" pitchFamily="49" charset="-122"/>
            </a:endParaRPr>
          </a:p>
        </p:txBody>
      </p:sp>
      <p:pic>
        <p:nvPicPr>
          <p:cNvPr id="11" name="图片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2987621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3405" y="0"/>
            <a:ext cx="11091024" cy="584775"/>
          </a:xfrm>
          <a:prstGeom prst="rect">
            <a:avLst/>
          </a:prstGeom>
        </p:spPr>
        <p:txBody>
          <a:bodyPr wrap="square">
            <a:spAutoFit/>
          </a:bodyPr>
          <a:lstStyle/>
          <a:p>
            <a:pPr>
              <a:spcBef>
                <a:spcPct val="0"/>
              </a:spcBef>
            </a:pPr>
            <a:r>
              <a:rPr lang="zh-CN" altLang="en-US" sz="3200" dirty="0" smtClean="0">
                <a:latin typeface="+mn-ea"/>
              </a:rPr>
              <a:t>一、</a:t>
            </a:r>
            <a:r>
              <a:rPr lang="zh-CN" altLang="en-US" sz="3200" b="1" spc="300" dirty="0">
                <a:latin typeface="+mn-ea"/>
                <a:cs typeface="+mj-cs"/>
              </a:rPr>
              <a:t>常态化防控</a:t>
            </a:r>
            <a:r>
              <a:rPr lang="zh-CN" altLang="en-US" sz="3200" b="1" spc="300" dirty="0" smtClean="0">
                <a:latin typeface="+mn-ea"/>
                <a:cs typeface="+mj-cs"/>
              </a:rPr>
              <a:t>工作</a:t>
            </a:r>
            <a:endParaRPr lang="en-US" altLang="zh-CN" sz="3200" b="1" spc="300" dirty="0">
              <a:latin typeface="+mn-ea"/>
              <a:cs typeface="+mj-cs"/>
            </a:endParaRPr>
          </a:p>
        </p:txBody>
      </p:sp>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
        <p:nvSpPr>
          <p:cNvPr id="2" name="TextBox 1"/>
          <p:cNvSpPr txBox="1"/>
          <p:nvPr/>
        </p:nvSpPr>
        <p:spPr>
          <a:xfrm>
            <a:off x="5210806" y="6392110"/>
            <a:ext cx="6981194" cy="307777"/>
          </a:xfrm>
          <a:prstGeom prst="rect">
            <a:avLst/>
          </a:prstGeom>
          <a:noFill/>
        </p:spPr>
        <p:txBody>
          <a:bodyPr wrap="square" rtlCol="0">
            <a:spAutoFit/>
          </a:bodyPr>
          <a:lstStyle/>
          <a:p>
            <a:r>
              <a:rPr lang="en-US" altLang="zh-CN" sz="1400" dirty="0" smtClean="0"/>
              <a:t>《</a:t>
            </a:r>
            <a:r>
              <a:rPr lang="zh-CN" altLang="en-US" sz="1400" dirty="0"/>
              <a:t>广东省教育厅</a:t>
            </a:r>
            <a:r>
              <a:rPr lang="en-US" altLang="zh-CN" sz="1400" dirty="0"/>
              <a:t>《</a:t>
            </a:r>
            <a:r>
              <a:rPr lang="zh-CN" altLang="en-US" sz="1400" dirty="0"/>
              <a:t>关于印发广东省学校新冠病毒核酸抽测工作指引（第一版）的</a:t>
            </a:r>
            <a:r>
              <a:rPr lang="zh-CN" altLang="en-US" sz="1400" dirty="0" smtClean="0"/>
              <a:t>通知</a:t>
            </a:r>
            <a:r>
              <a:rPr lang="en-US" altLang="zh-CN" sz="1400" dirty="0" smtClean="0"/>
              <a:t>》</a:t>
            </a:r>
            <a:endParaRPr lang="zh-CN" altLang="en-US" sz="1400" dirty="0"/>
          </a:p>
        </p:txBody>
      </p:sp>
      <p:sp>
        <p:nvSpPr>
          <p:cNvPr id="3" name="TextBox 2"/>
          <p:cNvSpPr txBox="1"/>
          <p:nvPr/>
        </p:nvSpPr>
        <p:spPr>
          <a:xfrm>
            <a:off x="691116" y="579845"/>
            <a:ext cx="11355571" cy="6170920"/>
          </a:xfrm>
          <a:prstGeom prst="rect">
            <a:avLst/>
          </a:prstGeom>
          <a:noFill/>
        </p:spPr>
        <p:txBody>
          <a:bodyPr wrap="square" rtlCol="0">
            <a:spAutoFit/>
          </a:bodyPr>
          <a:lstStyle/>
          <a:p>
            <a:r>
              <a:rPr lang="zh-CN" altLang="en-US" sz="2400" dirty="0" smtClean="0">
                <a:solidFill>
                  <a:srgbClr val="FF0000"/>
                </a:solidFill>
              </a:rPr>
              <a:t>新冠病毒核酸抽测工作（</a:t>
            </a:r>
            <a:r>
              <a:rPr lang="en-US" altLang="zh-CN" sz="2400" dirty="0" smtClean="0">
                <a:solidFill>
                  <a:srgbClr val="FF0000"/>
                </a:solidFill>
              </a:rPr>
              <a:t>2022</a:t>
            </a:r>
            <a:r>
              <a:rPr lang="zh-CN" altLang="en-US" sz="2400" dirty="0" smtClean="0">
                <a:solidFill>
                  <a:srgbClr val="FF0000"/>
                </a:solidFill>
              </a:rPr>
              <a:t>年</a:t>
            </a:r>
            <a:r>
              <a:rPr lang="en-US" altLang="zh-CN" sz="2400" dirty="0" smtClean="0">
                <a:solidFill>
                  <a:srgbClr val="FF0000"/>
                </a:solidFill>
              </a:rPr>
              <a:t>3</a:t>
            </a:r>
            <a:r>
              <a:rPr lang="zh-CN" altLang="en-US" sz="2400" dirty="0" smtClean="0">
                <a:solidFill>
                  <a:srgbClr val="FF0000"/>
                </a:solidFill>
              </a:rPr>
              <a:t>月）</a:t>
            </a:r>
            <a:endParaRPr lang="en-US" altLang="zh-CN" sz="1600" dirty="0" smtClean="0">
              <a:solidFill>
                <a:srgbClr val="FF0000"/>
              </a:solidFill>
            </a:endParaRPr>
          </a:p>
          <a:p>
            <a:endParaRPr lang="en-US" altLang="zh-CN" sz="2000" dirty="0" smtClean="0">
              <a:solidFill>
                <a:srgbClr val="FF0000"/>
              </a:solidFill>
            </a:endParaRPr>
          </a:p>
          <a:p>
            <a:pPr marL="285750" indent="-285750">
              <a:buFont typeface="Wingdings" panose="05000000000000000000" pitchFamily="2" charset="2"/>
              <a:buChar char="u"/>
            </a:pPr>
            <a:r>
              <a:rPr lang="zh-CN" altLang="en-US" dirty="0" smtClean="0"/>
              <a:t>适用范围：低风险地区</a:t>
            </a:r>
            <a:endParaRPr lang="en-US" altLang="zh-CN" dirty="0" smtClean="0"/>
          </a:p>
          <a:p>
            <a:pPr marL="285750" indent="-285750">
              <a:buFont typeface="Wingdings" panose="05000000000000000000" pitchFamily="2" charset="2"/>
              <a:buChar char="u"/>
            </a:pPr>
            <a:r>
              <a:rPr lang="zh-CN" altLang="en-US" dirty="0" smtClean="0"/>
              <a:t>检测时间、对象、频次和人员数量</a:t>
            </a:r>
            <a:endParaRPr lang="en-US" altLang="zh-CN" dirty="0" smtClean="0"/>
          </a:p>
          <a:p>
            <a:pPr lvl="1">
              <a:lnSpc>
                <a:spcPts val="2200"/>
              </a:lnSpc>
            </a:pPr>
            <a:r>
              <a:rPr lang="en-US" altLang="zh-CN" sz="1600" dirty="0"/>
              <a:t>(</a:t>
            </a:r>
            <a:r>
              <a:rPr lang="zh-CN" altLang="en-US" sz="1600" dirty="0"/>
              <a:t>一</a:t>
            </a:r>
            <a:r>
              <a:rPr lang="en-US" altLang="zh-CN" sz="1600" dirty="0"/>
              <a:t>)</a:t>
            </a:r>
            <a:r>
              <a:rPr lang="zh-CN" altLang="en-US" sz="1600" dirty="0"/>
              <a:t>学期开学</a:t>
            </a:r>
            <a:r>
              <a:rPr lang="zh-CN" altLang="en-US" sz="1600" dirty="0" smtClean="0"/>
              <a:t>前期</a:t>
            </a:r>
            <a:endParaRPr lang="en-US" altLang="zh-CN" sz="1600" dirty="0" smtClean="0"/>
          </a:p>
          <a:p>
            <a:pPr lvl="1">
              <a:lnSpc>
                <a:spcPts val="2200"/>
              </a:lnSpc>
            </a:pPr>
            <a:r>
              <a:rPr lang="en-US" altLang="zh-CN" sz="1600" dirty="0"/>
              <a:t>1.</a:t>
            </a:r>
            <a:r>
              <a:rPr lang="zh-CN" altLang="en-US" sz="1600" dirty="0"/>
              <a:t>学校卫生保健、安保、保洁、食堂工作人员、校内快递收发等重点岗位人群全员完成一次核酸检测无异常</a:t>
            </a:r>
            <a:r>
              <a:rPr lang="zh-CN" altLang="en-US" sz="1600" dirty="0" smtClean="0"/>
              <a:t>后，</a:t>
            </a:r>
            <a:r>
              <a:rPr lang="zh-CN" altLang="en-US" sz="1600" dirty="0"/>
              <a:t>方可返工</a:t>
            </a:r>
            <a:r>
              <a:rPr lang="zh-CN" altLang="en-US" sz="1600" dirty="0" smtClean="0"/>
              <a:t>。</a:t>
            </a:r>
            <a:endParaRPr lang="en-US" altLang="zh-CN" sz="1600" dirty="0" smtClean="0"/>
          </a:p>
          <a:p>
            <a:pPr lvl="1">
              <a:lnSpc>
                <a:spcPts val="2200"/>
              </a:lnSpc>
            </a:pPr>
            <a:r>
              <a:rPr lang="en-US" altLang="zh-CN" sz="1600" dirty="0" smtClean="0"/>
              <a:t>2.</a:t>
            </a:r>
            <a:r>
              <a:rPr lang="zh-CN" altLang="en-US" sz="1600" dirty="0"/>
              <a:t> </a:t>
            </a:r>
            <a:r>
              <a:rPr lang="zh-CN" altLang="en-US" sz="1600" dirty="0" smtClean="0"/>
              <a:t>师生</a:t>
            </a:r>
            <a:r>
              <a:rPr lang="zh-CN" altLang="en-US" sz="1600" dirty="0"/>
              <a:t>开学返校后，可根据属地疫情防控政策要求，组织师生员工完成一次核酸</a:t>
            </a:r>
            <a:r>
              <a:rPr lang="zh-CN" altLang="en-US" sz="1600" dirty="0" smtClean="0"/>
              <a:t>检测。</a:t>
            </a:r>
            <a:endParaRPr lang="en-US" altLang="zh-CN" sz="1600" dirty="0" smtClean="0"/>
          </a:p>
          <a:p>
            <a:pPr lvl="1">
              <a:lnSpc>
                <a:spcPts val="2200"/>
              </a:lnSpc>
            </a:pPr>
            <a:r>
              <a:rPr lang="en-US" altLang="zh-CN" sz="1600" dirty="0"/>
              <a:t>(</a:t>
            </a:r>
            <a:r>
              <a:rPr lang="zh-CN" altLang="en-US" sz="1600" dirty="0"/>
              <a:t>二</a:t>
            </a:r>
            <a:r>
              <a:rPr lang="en-US" altLang="zh-CN" sz="1600" dirty="0"/>
              <a:t>)</a:t>
            </a:r>
            <a:r>
              <a:rPr lang="zh-CN" altLang="en-US" sz="1600" dirty="0"/>
              <a:t>学期</a:t>
            </a:r>
            <a:r>
              <a:rPr lang="zh-CN" altLang="en-US" sz="1600" dirty="0" smtClean="0"/>
              <a:t>中</a:t>
            </a:r>
            <a:endParaRPr lang="en-US" altLang="zh-CN" sz="1600" dirty="0" smtClean="0"/>
          </a:p>
          <a:p>
            <a:pPr lvl="1">
              <a:lnSpc>
                <a:spcPts val="2200"/>
              </a:lnSpc>
            </a:pPr>
            <a:r>
              <a:rPr lang="en-US" altLang="zh-CN" sz="1600" dirty="0"/>
              <a:t>1.</a:t>
            </a:r>
            <a:r>
              <a:rPr lang="zh-CN" altLang="en-US" sz="1600" dirty="0"/>
              <a:t>每周以县区为单位开展</a:t>
            </a:r>
            <a:r>
              <a:rPr lang="en-US" altLang="zh-CN" sz="1600" dirty="0"/>
              <a:t>1</a:t>
            </a:r>
            <a:r>
              <a:rPr lang="zh-CN" altLang="en-US" sz="1600" dirty="0"/>
              <a:t>次学校师生员工核酸抽测工作</a:t>
            </a:r>
            <a:r>
              <a:rPr lang="zh-CN" altLang="en-US" sz="1600" dirty="0" smtClean="0"/>
              <a:t>。</a:t>
            </a:r>
            <a:endParaRPr lang="en-US" altLang="zh-CN" sz="1600" dirty="0" smtClean="0"/>
          </a:p>
          <a:p>
            <a:pPr lvl="1">
              <a:lnSpc>
                <a:spcPts val="2200"/>
              </a:lnSpc>
            </a:pPr>
            <a:r>
              <a:rPr lang="en-US" altLang="zh-CN" sz="1600" dirty="0"/>
              <a:t>2.</a:t>
            </a:r>
            <a:r>
              <a:rPr lang="zh-CN" altLang="en-US" sz="1600" dirty="0"/>
              <a:t>三个月内</a:t>
            </a:r>
            <a:r>
              <a:rPr lang="zh-CN" altLang="en-US" sz="1600" dirty="0">
                <a:solidFill>
                  <a:srgbClr val="FF0000"/>
                </a:solidFill>
              </a:rPr>
              <a:t>无</a:t>
            </a:r>
            <a:r>
              <a:rPr lang="zh-CN" altLang="en-US" sz="1600" dirty="0"/>
              <a:t>报告本土确诊病例的县区，每个县区每周抽测不少于辖区内所有学校在职在校师生员工总人数</a:t>
            </a:r>
            <a:r>
              <a:rPr lang="en-US" altLang="zh-CN" sz="1600" dirty="0">
                <a:solidFill>
                  <a:srgbClr val="FF0000"/>
                </a:solidFill>
              </a:rPr>
              <a:t>5%</a:t>
            </a:r>
            <a:r>
              <a:rPr lang="zh-CN" altLang="en-US" sz="1600" dirty="0"/>
              <a:t>的样本</a:t>
            </a:r>
            <a:r>
              <a:rPr lang="zh-CN" altLang="en-US" sz="1600" dirty="0" smtClean="0"/>
              <a:t>。</a:t>
            </a:r>
            <a:endParaRPr lang="en-US" altLang="zh-CN" sz="1600" dirty="0" smtClean="0"/>
          </a:p>
          <a:p>
            <a:pPr lvl="1">
              <a:lnSpc>
                <a:spcPts val="2200"/>
              </a:lnSpc>
            </a:pPr>
            <a:r>
              <a:rPr lang="en-US" altLang="zh-CN" sz="1600" dirty="0"/>
              <a:t>3. </a:t>
            </a:r>
            <a:r>
              <a:rPr lang="zh-CN" altLang="en-US" sz="1600" dirty="0"/>
              <a:t>三个月内</a:t>
            </a:r>
            <a:r>
              <a:rPr lang="zh-CN" altLang="en-US" sz="1600" dirty="0">
                <a:solidFill>
                  <a:srgbClr val="FF0000"/>
                </a:solidFill>
              </a:rPr>
              <a:t>有</a:t>
            </a:r>
            <a:r>
              <a:rPr lang="zh-CN" altLang="en-US" sz="1600" dirty="0"/>
              <a:t>报告本土确诊病例的县区，每个县区每周抽测不少于辖区内所有学校在职在校师生员工总人数</a:t>
            </a:r>
            <a:r>
              <a:rPr lang="en-US" altLang="zh-CN" sz="1600" dirty="0">
                <a:solidFill>
                  <a:srgbClr val="FF0000"/>
                </a:solidFill>
              </a:rPr>
              <a:t>10%</a:t>
            </a:r>
            <a:r>
              <a:rPr lang="zh-CN" altLang="en-US" sz="1600" dirty="0"/>
              <a:t>的样本</a:t>
            </a:r>
            <a:r>
              <a:rPr lang="zh-CN" altLang="en-US" sz="1600" dirty="0" smtClean="0"/>
              <a:t>。</a:t>
            </a:r>
            <a:endParaRPr lang="en-US" altLang="zh-CN" sz="1600" dirty="0" smtClean="0"/>
          </a:p>
          <a:p>
            <a:pPr lvl="1">
              <a:lnSpc>
                <a:spcPts val="2200"/>
              </a:lnSpc>
            </a:pPr>
            <a:r>
              <a:rPr lang="en-US" altLang="zh-CN" sz="1600" dirty="0"/>
              <a:t>4.</a:t>
            </a:r>
            <a:r>
              <a:rPr lang="zh-CN" altLang="en-US" sz="1600" dirty="0"/>
              <a:t>每次抽测工作</a:t>
            </a:r>
            <a:r>
              <a:rPr lang="zh-CN" altLang="en-US" sz="1600" dirty="0">
                <a:solidFill>
                  <a:srgbClr val="FF0000"/>
                </a:solidFill>
              </a:rPr>
              <a:t>应覆盖</a:t>
            </a:r>
            <a:r>
              <a:rPr lang="zh-CN" altLang="en-US" sz="1600" dirty="0"/>
              <a:t>幼儿园、中小学校</a:t>
            </a:r>
            <a:r>
              <a:rPr lang="en-US" altLang="zh-CN" sz="1600" dirty="0"/>
              <a:t>(</a:t>
            </a:r>
            <a:r>
              <a:rPr lang="zh-CN" altLang="en-US" sz="1600" dirty="0"/>
              <a:t>含中职学校、技工学校和特殊教育学校</a:t>
            </a:r>
            <a:r>
              <a:rPr lang="en-US" altLang="zh-CN" sz="1600" dirty="0"/>
              <a:t>)</a:t>
            </a:r>
            <a:r>
              <a:rPr lang="zh-CN" altLang="en-US" sz="1600" dirty="0"/>
              <a:t>、高校等所有学段的学校。每月抽测工作要覆盖辖区</a:t>
            </a:r>
            <a:r>
              <a:rPr lang="zh-CN" altLang="en-US" sz="1600" dirty="0">
                <a:solidFill>
                  <a:srgbClr val="FF0000"/>
                </a:solidFill>
              </a:rPr>
              <a:t>所有的</a:t>
            </a:r>
            <a:r>
              <a:rPr lang="zh-CN" altLang="en-US" sz="1600" dirty="0"/>
              <a:t>学校</a:t>
            </a:r>
            <a:r>
              <a:rPr lang="zh-CN" altLang="en-US" sz="1600" dirty="0" smtClean="0"/>
              <a:t>。</a:t>
            </a:r>
            <a:endParaRPr lang="en-US" altLang="zh-CN" sz="1600" dirty="0" smtClean="0"/>
          </a:p>
          <a:p>
            <a:pPr lvl="1">
              <a:lnSpc>
                <a:spcPts val="2200"/>
              </a:lnSpc>
            </a:pPr>
            <a:r>
              <a:rPr lang="en-US" altLang="zh-CN" sz="1600" dirty="0" smtClean="0"/>
              <a:t>5.</a:t>
            </a:r>
            <a:r>
              <a:rPr lang="zh-CN" altLang="en-US" sz="1600" dirty="0"/>
              <a:t> </a:t>
            </a:r>
            <a:r>
              <a:rPr lang="zh-CN" altLang="en-US" sz="1600" dirty="0" smtClean="0">
                <a:solidFill>
                  <a:srgbClr val="FF0000"/>
                </a:solidFill>
              </a:rPr>
              <a:t>优先</a:t>
            </a:r>
            <a:r>
              <a:rPr lang="zh-CN" altLang="en-US" sz="1600" dirty="0">
                <a:solidFill>
                  <a:srgbClr val="FF0000"/>
                </a:solidFill>
              </a:rPr>
              <a:t>抽测</a:t>
            </a:r>
            <a:r>
              <a:rPr lang="zh-CN" altLang="en-US" sz="1600" dirty="0"/>
              <a:t>的学校</a:t>
            </a:r>
            <a:r>
              <a:rPr lang="en-US" altLang="zh-CN" sz="1600" dirty="0"/>
              <a:t>:</a:t>
            </a:r>
            <a:r>
              <a:rPr lang="zh-CN" altLang="en-US" sz="1600" dirty="0"/>
              <a:t>国际学校等重点</a:t>
            </a:r>
            <a:r>
              <a:rPr lang="zh-CN" altLang="en-US" sz="1600" dirty="0" smtClean="0"/>
              <a:t>学校；国际</a:t>
            </a:r>
            <a:r>
              <a:rPr lang="zh-CN" altLang="en-US" sz="1600" dirty="0"/>
              <a:t>机场、口岸，入境人员隔离酒店，跨境司机接驳点、作业点、居住点，进口冷链物品仓库，港澳渔船码头，火车站、省际公共汽车站等重点单位周边三公里范围内的学校</a:t>
            </a:r>
            <a:r>
              <a:rPr lang="zh-CN" altLang="en-US" sz="1600" dirty="0" smtClean="0"/>
              <a:t>。</a:t>
            </a:r>
            <a:endParaRPr lang="en-US" altLang="zh-CN" sz="1600" dirty="0" smtClean="0"/>
          </a:p>
          <a:p>
            <a:pPr lvl="1">
              <a:lnSpc>
                <a:spcPts val="2200"/>
              </a:lnSpc>
            </a:pPr>
            <a:r>
              <a:rPr lang="en-US" altLang="zh-CN" sz="1600" dirty="0"/>
              <a:t>6.</a:t>
            </a:r>
            <a:r>
              <a:rPr lang="zh-CN" altLang="en-US" sz="1600" dirty="0"/>
              <a:t>每次抽测人员</a:t>
            </a:r>
            <a:r>
              <a:rPr lang="zh-CN" altLang="en-US" sz="1600" dirty="0">
                <a:solidFill>
                  <a:srgbClr val="FF0000"/>
                </a:solidFill>
              </a:rPr>
              <a:t>应包括</a:t>
            </a:r>
            <a:r>
              <a:rPr lang="zh-CN" altLang="en-US" sz="1600" dirty="0"/>
              <a:t>学生、教职员工，涵盖卫生保健、安保、保洁、食堂、校内快递收发等重点岗位教职工</a:t>
            </a:r>
            <a:r>
              <a:rPr lang="zh-CN" altLang="en-US" sz="1600" dirty="0" smtClean="0"/>
              <a:t>。</a:t>
            </a:r>
            <a:endParaRPr lang="en-US" altLang="zh-CN" sz="1600" dirty="0" smtClean="0"/>
          </a:p>
          <a:p>
            <a:pPr lvl="1">
              <a:lnSpc>
                <a:spcPts val="2200"/>
              </a:lnSpc>
            </a:pPr>
            <a:r>
              <a:rPr lang="en-US" altLang="zh-CN" sz="1600" dirty="0"/>
              <a:t>7.</a:t>
            </a:r>
            <a:r>
              <a:rPr lang="zh-CN" altLang="en-US" sz="1600" dirty="0"/>
              <a:t>具体抽测方法由各地根据实际情况自行制定</a:t>
            </a:r>
            <a:r>
              <a:rPr lang="zh-CN" altLang="en-US" sz="1600" dirty="0" smtClean="0"/>
              <a:t>。</a:t>
            </a:r>
            <a:endParaRPr lang="en-US" altLang="zh-CN" sz="1600" dirty="0" smtClean="0"/>
          </a:p>
          <a:p>
            <a:pPr lvl="1">
              <a:lnSpc>
                <a:spcPts val="2200"/>
              </a:lnSpc>
            </a:pPr>
            <a:r>
              <a:rPr lang="en-US" altLang="zh-CN" sz="1600" dirty="0"/>
              <a:t>8.</a:t>
            </a:r>
            <a:r>
              <a:rPr lang="zh-CN" altLang="en-US" sz="1600" dirty="0"/>
              <a:t>抽测的师生应纳入各地核酸检测“应检尽检”重点人员范围统一管理落实。</a:t>
            </a:r>
            <a:endParaRPr lang="en-US" altLang="zh-CN" sz="1600" dirty="0" smtClean="0"/>
          </a:p>
          <a:p>
            <a:pPr lvl="1"/>
            <a:endParaRPr lang="en-US" altLang="zh-CN" dirty="0" smtClean="0"/>
          </a:p>
          <a:p>
            <a:pPr lvl="1"/>
            <a:endParaRPr lang="zh-CN" altLang="en-US" dirty="0"/>
          </a:p>
        </p:txBody>
      </p:sp>
    </p:spTree>
    <p:custDataLst>
      <p:tags r:id="rId1"/>
    </p:custDataLst>
    <p:extLst>
      <p:ext uri="{BB962C8B-B14F-4D97-AF65-F5344CB8AC3E}">
        <p14:creationId xmlns:p14="http://schemas.microsoft.com/office/powerpoint/2010/main" val="2504492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3405" y="0"/>
            <a:ext cx="11091024" cy="5447645"/>
          </a:xfrm>
          <a:prstGeom prst="rect">
            <a:avLst/>
          </a:prstGeom>
        </p:spPr>
        <p:txBody>
          <a:bodyPr wrap="square">
            <a:spAutoFit/>
          </a:bodyPr>
          <a:lstStyle/>
          <a:p>
            <a:pPr>
              <a:spcBef>
                <a:spcPct val="0"/>
              </a:spcBef>
            </a:pPr>
            <a:r>
              <a:rPr lang="zh-CN" altLang="en-US" sz="3200" dirty="0">
                <a:latin typeface="+mj-ea"/>
              </a:rPr>
              <a:t>一、</a:t>
            </a:r>
            <a:r>
              <a:rPr lang="zh-CN" altLang="en-US" sz="3200" b="1" spc="300" dirty="0"/>
              <a:t>常态化防控工作</a:t>
            </a:r>
            <a:endParaRPr lang="en-US" altLang="zh-CN" sz="3200" b="1" spc="300" dirty="0"/>
          </a:p>
          <a:p>
            <a:pPr>
              <a:lnSpc>
                <a:spcPct val="150000"/>
              </a:lnSpc>
            </a:pPr>
            <a:r>
              <a:rPr lang="zh-CN" altLang="en-US" sz="2400" b="1" dirty="0" smtClean="0">
                <a:latin typeface="楷体" panose="02010609060101010101" pitchFamily="49" charset="-122"/>
                <a:ea typeface="楷体" panose="02010609060101010101" pitchFamily="49" charset="-122"/>
              </a:rPr>
              <a:t>各级</a:t>
            </a:r>
            <a:r>
              <a:rPr lang="zh-CN" altLang="en-US" sz="2400" b="1" dirty="0">
                <a:latin typeface="楷体" panose="02010609060101010101" pitchFamily="49" charset="-122"/>
                <a:ea typeface="楷体" panose="02010609060101010101" pitchFamily="49" charset="-122"/>
              </a:rPr>
              <a:t>各类</a:t>
            </a:r>
            <a:r>
              <a:rPr lang="zh-CN" altLang="en-US" sz="2400" b="1" dirty="0" smtClean="0">
                <a:latin typeface="楷体" panose="02010609060101010101" pitchFamily="49" charset="-122"/>
                <a:ea typeface="楷体" panose="02010609060101010101" pitchFamily="49" charset="-122"/>
              </a:rPr>
              <a:t>学校</a:t>
            </a:r>
            <a:endParaRPr lang="en-US" altLang="zh-CN" sz="2400" b="1" dirty="0" smtClean="0">
              <a:latin typeface="楷体" panose="02010609060101010101" pitchFamily="49" charset="-122"/>
              <a:ea typeface="楷体" panose="02010609060101010101" pitchFamily="49" charset="-122"/>
            </a:endParaRPr>
          </a:p>
          <a:p>
            <a:pPr marL="342900" indent="-342900">
              <a:lnSpc>
                <a:spcPct val="20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加强</a:t>
            </a:r>
            <a:r>
              <a:rPr lang="zh-CN" altLang="en-US" sz="2000" dirty="0">
                <a:latin typeface="楷体" panose="02010609060101010101" pitchFamily="49" charset="-122"/>
                <a:ea typeface="楷体" panose="02010609060101010101" pitchFamily="49" charset="-122"/>
              </a:rPr>
              <a:t>重点</a:t>
            </a:r>
            <a:r>
              <a:rPr lang="zh-CN" altLang="en-US" sz="2000" dirty="0" smtClean="0">
                <a:latin typeface="楷体" panose="02010609060101010101" pitchFamily="49" charset="-122"/>
                <a:ea typeface="楷体" panose="02010609060101010101" pitchFamily="49" charset="-122"/>
              </a:rPr>
              <a:t>场所管理</a:t>
            </a:r>
            <a:r>
              <a:rPr lang="zh-CN" altLang="en-US" sz="2000" dirty="0">
                <a:latin typeface="楷体" panose="02010609060101010101" pitchFamily="49" charset="-122"/>
                <a:ea typeface="楷体" panose="02010609060101010101" pitchFamily="49" charset="-122"/>
              </a:rPr>
              <a:t>，排</a:t>
            </a:r>
            <a:r>
              <a:rPr lang="zh-CN" altLang="en-US" sz="2000" dirty="0" smtClean="0">
                <a:latin typeface="楷体" panose="02010609060101010101" pitchFamily="49" charset="-122"/>
                <a:ea typeface="楷体" panose="02010609060101010101" pitchFamily="49" charset="-122"/>
              </a:rPr>
              <a:t>查门卫室、教室</a:t>
            </a:r>
            <a:r>
              <a:rPr lang="zh-CN" altLang="en-US" sz="2000" dirty="0">
                <a:latin typeface="楷体" panose="02010609060101010101" pitchFamily="49" charset="-122"/>
                <a:ea typeface="楷体" panose="02010609060101010101" pitchFamily="49" charset="-122"/>
              </a:rPr>
              <a:t>、食堂、宿舍、厕所、卫生室（保健室</a:t>
            </a:r>
            <a:r>
              <a:rPr lang="zh-CN" altLang="en-US" sz="2000" dirty="0" smtClean="0">
                <a:latin typeface="楷体" panose="02010609060101010101" pitchFamily="49" charset="-122"/>
                <a:ea typeface="楷体" panose="02010609060101010101" pitchFamily="49" charset="-122"/>
              </a:rPr>
              <a:t>）、快递接收点等</a:t>
            </a:r>
            <a:r>
              <a:rPr lang="zh-CN" altLang="en-US" sz="2000" dirty="0">
                <a:latin typeface="楷体" panose="02010609060101010101" pitchFamily="49" charset="-122"/>
                <a:ea typeface="楷体" panose="02010609060101010101" pitchFamily="49" charset="-122"/>
              </a:rPr>
              <a:t>重点场所的潜在风险，定期开展校园</a:t>
            </a:r>
            <a:r>
              <a:rPr lang="zh-CN" altLang="en-US" sz="2000" dirty="0" smtClean="0">
                <a:latin typeface="楷体" panose="02010609060101010101" pitchFamily="49" charset="-122"/>
                <a:ea typeface="楷体" panose="02010609060101010101" pitchFamily="49" charset="-122"/>
              </a:rPr>
              <a:t>清洁、消毒</a:t>
            </a:r>
            <a:r>
              <a:rPr lang="zh-CN" altLang="en-US" sz="2000" dirty="0">
                <a:latin typeface="楷体" panose="02010609060101010101" pitchFamily="49" charset="-122"/>
                <a:ea typeface="楷体" panose="02010609060101010101" pitchFamily="49" charset="-122"/>
              </a:rPr>
              <a:t>消</a:t>
            </a:r>
            <a:r>
              <a:rPr lang="zh-CN" altLang="en-US" sz="2000" dirty="0" smtClean="0">
                <a:latin typeface="楷体" panose="02010609060101010101" pitchFamily="49" charset="-122"/>
                <a:ea typeface="楷体" panose="02010609060101010101" pitchFamily="49" charset="-122"/>
              </a:rPr>
              <a:t>杀及室内</a:t>
            </a:r>
            <a:r>
              <a:rPr lang="zh-CN" altLang="en-US" sz="2000" dirty="0">
                <a:latin typeface="楷体" panose="02010609060101010101" pitchFamily="49" charset="-122"/>
                <a:ea typeface="楷体" panose="02010609060101010101" pitchFamily="49" charset="-122"/>
              </a:rPr>
              <a:t>通风</a:t>
            </a:r>
            <a:r>
              <a:rPr lang="zh-CN" altLang="en-US" sz="2000" dirty="0" smtClean="0">
                <a:latin typeface="楷体" panose="02010609060101010101" pitchFamily="49" charset="-122"/>
                <a:ea typeface="楷体" panose="02010609060101010101" pitchFamily="49" charset="-122"/>
              </a:rPr>
              <a:t>换气；</a:t>
            </a:r>
            <a:endParaRPr lang="en-US" altLang="zh-CN" sz="2000" dirty="0" smtClean="0">
              <a:latin typeface="楷体" panose="02010609060101010101" pitchFamily="49" charset="-122"/>
              <a:ea typeface="楷体" panose="02010609060101010101" pitchFamily="49" charset="-122"/>
            </a:endParaRPr>
          </a:p>
          <a:p>
            <a:pPr marL="342900" indent="-342900">
              <a:lnSpc>
                <a:spcPct val="20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加强重点岗位人员防护及管理，涉及食品环节特别是冷链食材的采购、加工、校外送餐、</a:t>
            </a:r>
            <a:r>
              <a:rPr lang="zh-CN" altLang="en-US" sz="2000" dirty="0">
                <a:latin typeface="楷体" panose="02010609060101010101" pitchFamily="49" charset="-122"/>
                <a:ea typeface="楷体" panose="02010609060101010101" pitchFamily="49" charset="-122"/>
              </a:rPr>
              <a:t>校门</a:t>
            </a:r>
            <a:r>
              <a:rPr lang="zh-CN" altLang="en-US" sz="2000" dirty="0" smtClean="0">
                <a:latin typeface="楷体" panose="02010609060101010101" pitchFamily="49" charset="-122"/>
                <a:ea typeface="楷体" panose="02010609060101010101" pitchFamily="49" charset="-122"/>
              </a:rPr>
              <a:t>值守、保洁等人员，</a:t>
            </a:r>
            <a:r>
              <a:rPr lang="zh-CN" altLang="en-US" sz="2000" dirty="0">
                <a:latin typeface="楷体" panose="02010609060101010101" pitchFamily="49" charset="-122"/>
                <a:ea typeface="楷体" panose="02010609060101010101" pitchFamily="49" charset="-122"/>
              </a:rPr>
              <a:t>不带病</a:t>
            </a:r>
            <a:r>
              <a:rPr lang="zh-CN" altLang="en-US" sz="2000" dirty="0" smtClean="0">
                <a:latin typeface="楷体" panose="02010609060101010101" pitchFamily="49" charset="-122"/>
                <a:ea typeface="楷体" panose="02010609060101010101" pitchFamily="49" charset="-122"/>
              </a:rPr>
              <a:t>上岗，工作期间必须全程戴医用外科或以上级别口罩、一次性手套、食堂人员还应戴帽子及穿工作服并保持清洁；</a:t>
            </a:r>
            <a:endParaRPr lang="en-US" altLang="zh-CN" sz="2000" dirty="0" smtClean="0">
              <a:latin typeface="楷体" panose="02010609060101010101" pitchFamily="49" charset="-122"/>
              <a:ea typeface="楷体" panose="02010609060101010101" pitchFamily="49" charset="-122"/>
            </a:endParaRPr>
          </a:p>
          <a:p>
            <a:pPr marL="342900" indent="-342900">
              <a:lnSpc>
                <a:spcPct val="200000"/>
              </a:lnSpc>
              <a:buFont typeface="Wingdings" pitchFamily="2" charset="2"/>
              <a:buChar char="ü"/>
            </a:pPr>
            <a:r>
              <a:rPr lang="zh-CN" altLang="en-US" sz="2000" dirty="0" smtClean="0">
                <a:latin typeface="楷体" panose="02010609060101010101" pitchFamily="49" charset="-122"/>
                <a:ea typeface="楷体" panose="02010609060101010101" pitchFamily="49" charset="-122"/>
              </a:rPr>
              <a:t>加强新冠</a:t>
            </a:r>
            <a:r>
              <a:rPr lang="zh-CN" altLang="en-US" sz="2000" dirty="0">
                <a:latin typeface="楷体" panose="02010609060101010101" pitchFamily="49" charset="-122"/>
                <a:ea typeface="楷体" panose="02010609060101010101" pitchFamily="49" charset="-122"/>
              </a:rPr>
              <a:t>肺炎和常见传染病防控健康教育，</a:t>
            </a:r>
            <a:r>
              <a:rPr lang="zh-CN" altLang="en-US" sz="2000" dirty="0" smtClean="0">
                <a:latin typeface="楷体" panose="02010609060101010101" pitchFamily="49" charset="-122"/>
                <a:ea typeface="楷体" panose="02010609060101010101" pitchFamily="49" charset="-122"/>
              </a:rPr>
              <a:t>定期培训党政</a:t>
            </a:r>
            <a:r>
              <a:rPr lang="zh-CN" altLang="en-US" sz="2000" dirty="0">
                <a:latin typeface="楷体" panose="02010609060101010101" pitchFamily="49" charset="-122"/>
                <a:ea typeface="楷体" panose="02010609060101010101" pitchFamily="49" charset="-122"/>
              </a:rPr>
              <a:t>干部及</a:t>
            </a:r>
            <a:r>
              <a:rPr lang="zh-CN" altLang="en-US" sz="2000" dirty="0" smtClean="0">
                <a:latin typeface="楷体" panose="02010609060101010101" pitchFamily="49" charset="-122"/>
                <a:ea typeface="楷体" panose="02010609060101010101" pitchFamily="49" charset="-122"/>
              </a:rPr>
              <a:t>师生员工，</a:t>
            </a:r>
            <a:r>
              <a:rPr lang="zh-CN" altLang="en-US" sz="2000" dirty="0">
                <a:latin typeface="楷体" panose="02010609060101010101" pitchFamily="49" charset="-122"/>
                <a:ea typeface="楷体" panose="02010609060101010101" pitchFamily="49" charset="-122"/>
              </a:rPr>
              <a:t>推送信息给家长</a:t>
            </a:r>
            <a:r>
              <a:rPr lang="zh-CN" altLang="en-US" sz="2000" dirty="0" smtClean="0">
                <a:latin typeface="楷体" panose="02010609060101010101" pitchFamily="49" charset="-122"/>
                <a:ea typeface="楷体" panose="02010609060101010101" pitchFamily="49" charset="-122"/>
              </a:rPr>
              <a:t>，落实“家、校、社”联动防疫，引导师生员工保持安全社交距离，做好手卫生。</a:t>
            </a:r>
            <a:endParaRPr lang="en-US" altLang="zh-CN" sz="2400" dirty="0" smtClean="0">
              <a:latin typeface="楷体" panose="02010609060101010101" pitchFamily="49" charset="-122"/>
              <a:ea typeface="楷体" panose="02010609060101010101" pitchFamily="49" charset="-122"/>
            </a:endParaRPr>
          </a:p>
        </p:txBody>
      </p:sp>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4016106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3405" y="829937"/>
            <a:ext cx="4859079" cy="4339650"/>
          </a:xfrm>
          <a:prstGeom prst="rect">
            <a:avLst/>
          </a:prstGeom>
        </p:spPr>
        <p:txBody>
          <a:bodyPr wrap="square">
            <a:spAutoFit/>
          </a:bodyPr>
          <a:lstStyle/>
          <a:p>
            <a:pPr algn="ctr">
              <a:lnSpc>
                <a:spcPct val="150000"/>
              </a:lnSpc>
            </a:pPr>
            <a:r>
              <a:rPr lang="zh-CN" altLang="en-US" sz="2400" dirty="0" smtClean="0"/>
              <a:t>启动工作机制</a:t>
            </a:r>
            <a:endParaRPr lang="en-US" altLang="zh-CN" sz="2400" b="1" dirty="0" smtClean="0">
              <a:latin typeface="楷体" panose="02010609060101010101" pitchFamily="49" charset="-122"/>
              <a:ea typeface="楷体" panose="02010609060101010101" pitchFamily="49" charset="-122"/>
            </a:endParaRPr>
          </a:p>
          <a:p>
            <a:pPr>
              <a:lnSpc>
                <a:spcPct val="150000"/>
              </a:lnSpc>
            </a:pPr>
            <a:r>
              <a:rPr lang="zh-CN" altLang="en-US" sz="2000" dirty="0" smtClean="0">
                <a:solidFill>
                  <a:srgbClr val="FF0000"/>
                </a:solidFill>
                <a:latin typeface="楷体" panose="02010609060101010101" pitchFamily="49" charset="-122"/>
                <a:ea typeface="楷体" panose="02010609060101010101" pitchFamily="49" charset="-122"/>
              </a:rPr>
              <a:t>    发现发热人员</a:t>
            </a:r>
            <a:r>
              <a:rPr lang="zh-CN" altLang="en-US" sz="2000" dirty="0" smtClean="0">
                <a:latin typeface="楷体" panose="02010609060101010101" pitchFamily="49" charset="-122"/>
                <a:ea typeface="楷体" panose="02010609060101010101" pitchFamily="49" charset="-122"/>
              </a:rPr>
              <a:t>，开展进一步排查，按流程、工作方案分类处理，若出现</a:t>
            </a:r>
            <a:r>
              <a:rPr lang="zh-CN" altLang="en-US" sz="2000" dirty="0">
                <a:solidFill>
                  <a:srgbClr val="FF0000"/>
                </a:solidFill>
                <a:latin typeface="楷体" panose="02010609060101010101" pitchFamily="49" charset="-122"/>
                <a:ea typeface="楷体" panose="02010609060101010101" pitchFamily="49" charset="-122"/>
              </a:rPr>
              <a:t>确诊病例、临床诊断病例、疑似病例和无症状感染者</a:t>
            </a:r>
            <a:r>
              <a:rPr lang="zh-CN" altLang="en-US" sz="2000" dirty="0">
                <a:latin typeface="楷体" panose="02010609060101010101" pitchFamily="49" charset="-122"/>
                <a:ea typeface="楷体" panose="02010609060101010101" pitchFamily="49" charset="-122"/>
              </a:rPr>
              <a:t>时，要</a:t>
            </a:r>
            <a:r>
              <a:rPr lang="zh-CN" altLang="en-US" sz="2000" dirty="0" smtClean="0">
                <a:latin typeface="楷体" panose="02010609060101010101" pitchFamily="49" charset="-122"/>
                <a:ea typeface="楷体" panose="02010609060101010101" pitchFamily="49" charset="-122"/>
              </a:rPr>
              <a:t>启动应急工作</a:t>
            </a:r>
            <a:r>
              <a:rPr lang="zh-CN" altLang="en-US" sz="2000" dirty="0">
                <a:latin typeface="楷体" panose="02010609060101010101" pitchFamily="49" charset="-122"/>
                <a:ea typeface="楷体" panose="02010609060101010101" pitchFamily="49" charset="-122"/>
              </a:rPr>
              <a:t>机制</a:t>
            </a:r>
            <a:r>
              <a:rPr lang="zh-CN" altLang="en-US" sz="2000" dirty="0" smtClean="0">
                <a:latin typeface="楷体" panose="02010609060101010101" pitchFamily="49" charset="-122"/>
                <a:ea typeface="楷体" panose="02010609060101010101" pitchFamily="49" charset="-122"/>
              </a:rPr>
              <a:t>，</a:t>
            </a:r>
            <a:r>
              <a:rPr lang="zh-CN" altLang="en-US" sz="2000" dirty="0">
                <a:latin typeface="楷体" panose="02010609060101010101" pitchFamily="49" charset="-122"/>
                <a:ea typeface="楷体" panose="02010609060101010101" pitchFamily="49" charset="-122"/>
              </a:rPr>
              <a:t>运转</a:t>
            </a:r>
            <a:r>
              <a:rPr lang="zh-CN" altLang="en-US" sz="2000" dirty="0" smtClean="0">
                <a:latin typeface="楷体" panose="02010609060101010101" pitchFamily="49" charset="-122"/>
                <a:ea typeface="楷体" panose="02010609060101010101" pitchFamily="49" charset="-122"/>
              </a:rPr>
              <a:t>应急</a:t>
            </a:r>
            <a:r>
              <a:rPr lang="zh-CN" altLang="en-US" sz="2000" dirty="0">
                <a:latin typeface="楷体" panose="02010609060101010101" pitchFamily="49" charset="-122"/>
                <a:ea typeface="楷体" panose="02010609060101010101" pitchFamily="49" charset="-122"/>
              </a:rPr>
              <a:t>处置专班</a:t>
            </a:r>
            <a:r>
              <a:rPr lang="zh-CN" altLang="en-US" sz="2000" dirty="0" smtClean="0">
                <a:latin typeface="楷体" panose="02010609060101010101" pitchFamily="49" charset="-122"/>
                <a:ea typeface="楷体" panose="02010609060101010101" pitchFamily="49" charset="-122"/>
              </a:rPr>
              <a:t>，动员应急</a:t>
            </a:r>
            <a:r>
              <a:rPr lang="zh-CN" altLang="en-US" sz="2000" dirty="0">
                <a:latin typeface="楷体" panose="02010609060101010101" pitchFamily="49" charset="-122"/>
                <a:ea typeface="楷体" panose="02010609060101010101" pitchFamily="49" charset="-122"/>
              </a:rPr>
              <a:t>处置责任人，</a:t>
            </a:r>
            <a:r>
              <a:rPr lang="zh-CN" altLang="en-US" sz="2000" dirty="0" smtClean="0">
                <a:solidFill>
                  <a:srgbClr val="FF0000"/>
                </a:solidFill>
                <a:latin typeface="楷体" panose="02010609060101010101" pitchFamily="49" charset="-122"/>
                <a:ea typeface="楷体" panose="02010609060101010101" pitchFamily="49" charset="-122"/>
              </a:rPr>
              <a:t>立即向属地教育、卫健部门、卫生健康副校长、疾控机构报告</a:t>
            </a:r>
            <a:r>
              <a:rPr lang="zh-CN" altLang="en-US" sz="2000" dirty="0">
                <a:latin typeface="楷体" panose="02010609060101010101" pitchFamily="49" charset="-122"/>
                <a:ea typeface="楷体" panose="02010609060101010101" pitchFamily="49" charset="-122"/>
              </a:rPr>
              <a:t>，积极配合病例转运、消毒、隔离、后勤保障等疫情处置工作。</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1611" y="406274"/>
            <a:ext cx="5924550" cy="637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6604061" y="41229"/>
            <a:ext cx="4339650" cy="369332"/>
          </a:xfrm>
          <a:prstGeom prst="rect">
            <a:avLst/>
          </a:prstGeom>
        </p:spPr>
        <p:txBody>
          <a:bodyPr wrap="none">
            <a:spAutoFit/>
          </a:bodyPr>
          <a:lstStyle/>
          <a:p>
            <a:r>
              <a:rPr lang="zh-CN" altLang="en-US" dirty="0" smtClean="0"/>
              <a:t>江门市</a:t>
            </a:r>
            <a:r>
              <a:rPr lang="zh-CN" altLang="zh-CN" dirty="0" smtClean="0"/>
              <a:t>学校</a:t>
            </a:r>
            <a:r>
              <a:rPr lang="zh-CN" altLang="zh-CN" dirty="0"/>
              <a:t>新冠肺炎疫情应急响应流程图</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sz="3200" dirty="0" smtClean="0"/>
              <a:t>二、</a:t>
            </a:r>
            <a:r>
              <a:rPr lang="zh-CN" altLang="en-US" sz="3200" dirty="0">
                <a:solidFill>
                  <a:srgbClr val="FF0000"/>
                </a:solidFill>
              </a:rPr>
              <a:t>异常症状人员发现处置</a:t>
            </a:r>
          </a:p>
        </p:txBody>
      </p:sp>
      <p:sp>
        <p:nvSpPr>
          <p:cNvPr id="3" name="内容占位符 2"/>
          <p:cNvSpPr>
            <a:spLocks noGrp="1"/>
          </p:cNvSpPr>
          <p:nvPr>
            <p:ph idx="1"/>
          </p:nvPr>
        </p:nvSpPr>
        <p:spPr>
          <a:xfrm>
            <a:off x="435934" y="998586"/>
            <a:ext cx="11685182" cy="2904759"/>
          </a:xfrm>
        </p:spPr>
        <p:txBody>
          <a:bodyPr>
            <a:normAutofit/>
          </a:bodyPr>
          <a:lstStyle/>
          <a:p>
            <a:pPr marL="0" indent="0">
              <a:buNone/>
            </a:pPr>
            <a:r>
              <a:rPr lang="zh-CN" altLang="en-US" sz="2400" b="1" dirty="0" smtClean="0">
                <a:solidFill>
                  <a:schemeClr val="tx1"/>
                </a:solidFill>
                <a:latin typeface="+mn-ea"/>
              </a:rPr>
              <a:t>（一）人员分类</a:t>
            </a:r>
            <a:endParaRPr lang="en-US" altLang="zh-CN" sz="2400" b="1" dirty="0" smtClean="0">
              <a:solidFill>
                <a:schemeClr val="tx1"/>
              </a:solidFill>
              <a:latin typeface="+mn-ea"/>
            </a:endParaRPr>
          </a:p>
          <a:p>
            <a:pPr marL="0" indent="0">
              <a:lnSpc>
                <a:spcPct val="150000"/>
              </a:lnSpc>
              <a:buNone/>
            </a:pPr>
            <a:r>
              <a:rPr lang="en-US" altLang="zh-CN" b="1" dirty="0" smtClean="0">
                <a:solidFill>
                  <a:schemeClr val="tx1"/>
                </a:solidFill>
                <a:latin typeface="楷体" pitchFamily="49" charset="-122"/>
                <a:ea typeface="楷体" pitchFamily="49" charset="-122"/>
              </a:rPr>
              <a:t>1.</a:t>
            </a:r>
            <a:r>
              <a:rPr lang="zh-CN" altLang="zh-CN" b="1" dirty="0" smtClean="0">
                <a:solidFill>
                  <a:schemeClr val="tx1"/>
                </a:solidFill>
                <a:latin typeface="楷体" pitchFamily="49" charset="-122"/>
                <a:ea typeface="楷体" pitchFamily="49" charset="-122"/>
              </a:rPr>
              <a:t>普通</a:t>
            </a:r>
            <a:r>
              <a:rPr lang="zh-CN" altLang="zh-CN" b="1" dirty="0">
                <a:solidFill>
                  <a:schemeClr val="tx1"/>
                </a:solidFill>
                <a:latin typeface="楷体" pitchFamily="49" charset="-122"/>
                <a:ea typeface="楷体" pitchFamily="49" charset="-122"/>
              </a:rPr>
              <a:t>发热</a:t>
            </a:r>
            <a:r>
              <a:rPr lang="zh-CN" altLang="zh-CN" b="1" dirty="0" smtClean="0">
                <a:solidFill>
                  <a:schemeClr val="tx1"/>
                </a:solidFill>
                <a:latin typeface="楷体" pitchFamily="49" charset="-122"/>
                <a:ea typeface="楷体" pitchFamily="49" charset="-122"/>
              </a:rPr>
              <a:t>病例</a:t>
            </a:r>
            <a:r>
              <a:rPr lang="zh-CN" altLang="en-US" b="1" dirty="0">
                <a:solidFill>
                  <a:schemeClr val="tx1"/>
                </a:solidFill>
                <a:latin typeface="楷体" pitchFamily="49" charset="-122"/>
                <a:ea typeface="楷体" pitchFamily="49" charset="-122"/>
              </a:rPr>
              <a:t>：</a:t>
            </a:r>
            <a:r>
              <a:rPr lang="zh-CN" altLang="zh-CN" dirty="0" smtClean="0">
                <a:solidFill>
                  <a:schemeClr val="tx1"/>
                </a:solidFill>
                <a:latin typeface="楷体" pitchFamily="49" charset="-122"/>
                <a:ea typeface="楷体" pitchFamily="49" charset="-122"/>
              </a:rPr>
              <a:t>无</a:t>
            </a:r>
            <a:r>
              <a:rPr lang="zh-CN" altLang="zh-CN" dirty="0">
                <a:solidFill>
                  <a:schemeClr val="tx1"/>
                </a:solidFill>
                <a:latin typeface="楷体" pitchFamily="49" charset="-122"/>
                <a:ea typeface="楷体" pitchFamily="49" charset="-122"/>
              </a:rPr>
              <a:t>流行病学史，仅出现发热和（或）呼吸道症状的</a:t>
            </a:r>
            <a:r>
              <a:rPr lang="zh-CN" altLang="zh-CN" dirty="0" smtClean="0">
                <a:solidFill>
                  <a:schemeClr val="tx1"/>
                </a:solidFill>
                <a:latin typeface="楷体" pitchFamily="49" charset="-122"/>
                <a:ea typeface="楷体" pitchFamily="49" charset="-122"/>
              </a:rPr>
              <a:t>病例。</a:t>
            </a:r>
            <a:endParaRPr lang="en-US" altLang="zh-CN" dirty="0" smtClean="0">
              <a:solidFill>
                <a:schemeClr val="tx1"/>
              </a:solidFill>
              <a:latin typeface="楷体" pitchFamily="49" charset="-122"/>
              <a:ea typeface="楷体" pitchFamily="49" charset="-122"/>
            </a:endParaRPr>
          </a:p>
          <a:p>
            <a:pPr marL="0" indent="0">
              <a:lnSpc>
                <a:spcPct val="150000"/>
              </a:lnSpc>
              <a:spcAft>
                <a:spcPts val="0"/>
              </a:spcAft>
              <a:buNone/>
            </a:pPr>
            <a:r>
              <a:rPr lang="en-US" altLang="zh-CN" dirty="0" smtClean="0">
                <a:solidFill>
                  <a:schemeClr val="tx1"/>
                </a:solidFill>
                <a:latin typeface="楷体" pitchFamily="49" charset="-122"/>
                <a:ea typeface="楷体" pitchFamily="49" charset="-122"/>
              </a:rPr>
              <a:t>2</a:t>
            </a:r>
            <a:r>
              <a:rPr lang="en-US" altLang="zh-CN" dirty="0" smtClean="0">
                <a:solidFill>
                  <a:schemeClr val="tx1"/>
                </a:solidFill>
                <a:latin typeface="楷体" pitchFamily="49" charset="-122"/>
                <a:ea typeface="楷体" pitchFamily="49" charset="-122"/>
              </a:rPr>
              <a:t>.</a:t>
            </a:r>
            <a:r>
              <a:rPr lang="zh-CN" altLang="en-US" b="1" dirty="0">
                <a:solidFill>
                  <a:schemeClr val="tx1"/>
                </a:solidFill>
                <a:latin typeface="楷体" pitchFamily="49" charset="-122"/>
                <a:ea typeface="楷体" pitchFamily="49" charset="-122"/>
              </a:rPr>
              <a:t>疑似</a:t>
            </a:r>
            <a:r>
              <a:rPr lang="zh-CN" altLang="zh-CN" b="1" dirty="0" smtClean="0">
                <a:solidFill>
                  <a:schemeClr val="tx1"/>
                </a:solidFill>
                <a:latin typeface="楷体" pitchFamily="49" charset="-122"/>
                <a:ea typeface="楷体" pitchFamily="49" charset="-122"/>
              </a:rPr>
              <a:t>病例</a:t>
            </a:r>
            <a:r>
              <a:rPr lang="zh-CN" altLang="en-US" b="1" dirty="0" smtClean="0">
                <a:solidFill>
                  <a:schemeClr val="tx1"/>
                </a:solidFill>
                <a:latin typeface="楷体" pitchFamily="49" charset="-122"/>
                <a:ea typeface="楷体" pitchFamily="49" charset="-122"/>
              </a:rPr>
              <a:t>：</a:t>
            </a:r>
            <a:endParaRPr lang="en-US" altLang="zh-CN" b="1" dirty="0">
              <a:solidFill>
                <a:schemeClr val="tx1"/>
              </a:solidFill>
              <a:latin typeface="楷体" pitchFamily="49" charset="-122"/>
              <a:ea typeface="楷体" pitchFamily="49" charset="-122"/>
            </a:endParaRPr>
          </a:p>
          <a:p>
            <a:pPr marL="0" indent="0">
              <a:lnSpc>
                <a:spcPct val="150000"/>
              </a:lnSpc>
              <a:spcAft>
                <a:spcPts val="0"/>
              </a:spcAft>
              <a:buNone/>
            </a:pPr>
            <a:r>
              <a:rPr lang="zh-CN" altLang="en-US" dirty="0" smtClean="0">
                <a:solidFill>
                  <a:schemeClr val="tx1"/>
                </a:solidFill>
                <a:latin typeface="楷体" pitchFamily="49" charset="-122"/>
                <a:ea typeface="楷体" pitchFamily="49" charset="-122"/>
              </a:rPr>
              <a:t>有</a:t>
            </a:r>
            <a:r>
              <a:rPr lang="zh-CN" altLang="en-US" dirty="0">
                <a:solidFill>
                  <a:schemeClr val="tx1"/>
                </a:solidFill>
                <a:latin typeface="楷体" pitchFamily="49" charset="-122"/>
                <a:ea typeface="楷体" pitchFamily="49" charset="-122"/>
              </a:rPr>
              <a:t>下述流行病学史中的</a:t>
            </a:r>
            <a:r>
              <a:rPr lang="zh-CN" altLang="en-US" dirty="0" smtClean="0">
                <a:solidFill>
                  <a:schemeClr val="tx1"/>
                </a:solidFill>
                <a:latin typeface="楷体" pitchFamily="49" charset="-122"/>
                <a:ea typeface="楷体" pitchFamily="49" charset="-122"/>
              </a:rPr>
              <a:t>任何</a:t>
            </a:r>
            <a:r>
              <a:rPr lang="en-US" altLang="zh-CN" dirty="0" smtClean="0">
                <a:solidFill>
                  <a:schemeClr val="tx1"/>
                </a:solidFill>
                <a:latin typeface="楷体" pitchFamily="49" charset="-122"/>
                <a:ea typeface="楷体" pitchFamily="49" charset="-122"/>
              </a:rPr>
              <a:t>1</a:t>
            </a:r>
            <a:r>
              <a:rPr lang="zh-CN" altLang="en-US" dirty="0" smtClean="0">
                <a:solidFill>
                  <a:schemeClr val="tx1"/>
                </a:solidFill>
                <a:latin typeface="楷体" pitchFamily="49" charset="-122"/>
                <a:ea typeface="楷体" pitchFamily="49" charset="-122"/>
              </a:rPr>
              <a:t>条</a:t>
            </a:r>
            <a:r>
              <a:rPr lang="zh-CN" altLang="en-US" dirty="0">
                <a:solidFill>
                  <a:schemeClr val="tx1"/>
                </a:solidFill>
                <a:latin typeface="楷体" pitchFamily="49" charset="-122"/>
                <a:ea typeface="楷体" pitchFamily="49" charset="-122"/>
              </a:rPr>
              <a:t>，且符合临床表现中</a:t>
            </a:r>
            <a:r>
              <a:rPr lang="zh-CN" altLang="en-US" dirty="0" smtClean="0">
                <a:solidFill>
                  <a:schemeClr val="tx1"/>
                </a:solidFill>
                <a:latin typeface="楷体" pitchFamily="49" charset="-122"/>
                <a:ea typeface="楷体" pitchFamily="49" charset="-122"/>
              </a:rPr>
              <a:t>任意</a:t>
            </a:r>
            <a:r>
              <a:rPr lang="en-US" altLang="zh-CN" dirty="0" smtClean="0">
                <a:solidFill>
                  <a:schemeClr val="tx1"/>
                </a:solidFill>
                <a:latin typeface="楷体" pitchFamily="49" charset="-122"/>
                <a:ea typeface="楷体" pitchFamily="49" charset="-122"/>
              </a:rPr>
              <a:t>2</a:t>
            </a:r>
            <a:r>
              <a:rPr lang="zh-CN" altLang="en-US" dirty="0" smtClean="0">
                <a:solidFill>
                  <a:schemeClr val="tx1"/>
                </a:solidFill>
                <a:latin typeface="楷体" pitchFamily="49" charset="-122"/>
                <a:ea typeface="楷体" pitchFamily="49" charset="-122"/>
              </a:rPr>
              <a:t>条</a:t>
            </a:r>
            <a:r>
              <a:rPr lang="zh-CN" altLang="en-US" dirty="0">
                <a:solidFill>
                  <a:schemeClr val="tx1"/>
                </a:solidFill>
                <a:latin typeface="楷体" pitchFamily="49" charset="-122"/>
                <a:ea typeface="楷体" pitchFamily="49" charset="-122"/>
              </a:rPr>
              <a:t>。</a:t>
            </a:r>
          </a:p>
          <a:p>
            <a:pPr marL="0" indent="0">
              <a:lnSpc>
                <a:spcPct val="150000"/>
              </a:lnSpc>
              <a:spcAft>
                <a:spcPts val="0"/>
              </a:spcAft>
              <a:buNone/>
            </a:pPr>
            <a:r>
              <a:rPr lang="zh-CN" altLang="en-US" dirty="0">
                <a:solidFill>
                  <a:schemeClr val="tx1"/>
                </a:solidFill>
                <a:latin typeface="楷体" pitchFamily="49" charset="-122"/>
                <a:ea typeface="楷体" pitchFamily="49" charset="-122"/>
              </a:rPr>
              <a:t>无明确流行病学史的，符合临床表现中</a:t>
            </a:r>
            <a:r>
              <a:rPr lang="zh-CN" altLang="en-US" dirty="0" smtClean="0">
                <a:solidFill>
                  <a:schemeClr val="tx1"/>
                </a:solidFill>
                <a:latin typeface="楷体" pitchFamily="49" charset="-122"/>
                <a:ea typeface="楷体" pitchFamily="49" charset="-122"/>
              </a:rPr>
              <a:t>的</a:t>
            </a:r>
            <a:r>
              <a:rPr lang="en-US" altLang="zh-CN" dirty="0" smtClean="0">
                <a:solidFill>
                  <a:schemeClr val="tx1"/>
                </a:solidFill>
                <a:latin typeface="楷体" pitchFamily="49" charset="-122"/>
                <a:ea typeface="楷体" pitchFamily="49" charset="-122"/>
              </a:rPr>
              <a:t>3</a:t>
            </a:r>
            <a:r>
              <a:rPr lang="zh-CN" altLang="en-US" dirty="0" smtClean="0">
                <a:solidFill>
                  <a:schemeClr val="tx1"/>
                </a:solidFill>
                <a:latin typeface="楷体" pitchFamily="49" charset="-122"/>
                <a:ea typeface="楷体" pitchFamily="49" charset="-122"/>
              </a:rPr>
              <a:t>条</a:t>
            </a:r>
            <a:r>
              <a:rPr lang="zh-CN" altLang="en-US" dirty="0">
                <a:solidFill>
                  <a:schemeClr val="tx1"/>
                </a:solidFill>
                <a:latin typeface="楷体" pitchFamily="49" charset="-122"/>
                <a:ea typeface="楷体" pitchFamily="49" charset="-122"/>
              </a:rPr>
              <a:t>；或</a:t>
            </a:r>
            <a:r>
              <a:rPr lang="zh-CN" altLang="en-US" dirty="0" smtClean="0">
                <a:solidFill>
                  <a:schemeClr val="tx1"/>
                </a:solidFill>
                <a:latin typeface="楷体" pitchFamily="49" charset="-122"/>
                <a:ea typeface="楷体" pitchFamily="49" charset="-122"/>
              </a:rPr>
              <a:t>符合临床</a:t>
            </a:r>
            <a:r>
              <a:rPr lang="zh-CN" altLang="en-US" dirty="0">
                <a:solidFill>
                  <a:schemeClr val="tx1"/>
                </a:solidFill>
                <a:latin typeface="楷体" pitchFamily="49" charset="-122"/>
                <a:ea typeface="楷体" pitchFamily="49" charset="-122"/>
              </a:rPr>
              <a:t>表现中</a:t>
            </a:r>
            <a:r>
              <a:rPr lang="zh-CN" altLang="en-US" dirty="0" smtClean="0">
                <a:solidFill>
                  <a:schemeClr val="tx1"/>
                </a:solidFill>
                <a:latin typeface="楷体" pitchFamily="49" charset="-122"/>
                <a:ea typeface="楷体" pitchFamily="49" charset="-122"/>
              </a:rPr>
              <a:t>任意</a:t>
            </a:r>
            <a:r>
              <a:rPr lang="en-US" altLang="zh-CN" dirty="0" smtClean="0">
                <a:solidFill>
                  <a:schemeClr val="tx1"/>
                </a:solidFill>
                <a:latin typeface="楷体" pitchFamily="49" charset="-122"/>
                <a:ea typeface="楷体" pitchFamily="49" charset="-122"/>
              </a:rPr>
              <a:t>2</a:t>
            </a:r>
            <a:r>
              <a:rPr lang="zh-CN" altLang="en-US" dirty="0" smtClean="0">
                <a:solidFill>
                  <a:schemeClr val="tx1"/>
                </a:solidFill>
                <a:latin typeface="楷体" pitchFamily="49" charset="-122"/>
                <a:ea typeface="楷体" pitchFamily="49" charset="-122"/>
              </a:rPr>
              <a:t>条</a:t>
            </a:r>
            <a:r>
              <a:rPr lang="zh-CN" altLang="en-US" dirty="0">
                <a:solidFill>
                  <a:schemeClr val="tx1"/>
                </a:solidFill>
                <a:latin typeface="楷体" pitchFamily="49" charset="-122"/>
                <a:ea typeface="楷体" pitchFamily="49" charset="-122"/>
              </a:rPr>
              <a:t>，同时新型冠状病毒</a:t>
            </a:r>
            <a:r>
              <a:rPr lang="zh-CN" altLang="en-US" dirty="0" smtClean="0">
                <a:solidFill>
                  <a:schemeClr val="tx1"/>
                </a:solidFill>
                <a:latin typeface="楷体" pitchFamily="49" charset="-122"/>
                <a:ea typeface="楷体" pitchFamily="49" charset="-122"/>
              </a:rPr>
              <a:t>特异性</a:t>
            </a:r>
            <a:r>
              <a:rPr lang="en-US" altLang="zh-CN" dirty="0" err="1" smtClean="0">
                <a:solidFill>
                  <a:schemeClr val="tx1"/>
                </a:solidFill>
                <a:latin typeface="楷体" pitchFamily="49" charset="-122"/>
                <a:ea typeface="楷体" pitchFamily="49" charset="-122"/>
              </a:rPr>
              <a:t>IgM</a:t>
            </a:r>
            <a:r>
              <a:rPr lang="zh-CN" altLang="en-US" dirty="0" smtClean="0">
                <a:solidFill>
                  <a:schemeClr val="tx1"/>
                </a:solidFill>
                <a:latin typeface="楷体" pitchFamily="49" charset="-122"/>
                <a:ea typeface="楷体" pitchFamily="49" charset="-122"/>
              </a:rPr>
              <a:t>抗体阳性</a:t>
            </a:r>
            <a:r>
              <a:rPr lang="zh-CN" altLang="en-US" dirty="0">
                <a:solidFill>
                  <a:schemeClr val="tx1"/>
                </a:solidFill>
                <a:latin typeface="楷体" pitchFamily="49" charset="-122"/>
                <a:ea typeface="楷体" pitchFamily="49" charset="-122"/>
              </a:rPr>
              <a:t>（近期接种过新型冠状病毒疫苗者不作为参考指标）</a:t>
            </a:r>
            <a:r>
              <a:rPr lang="zh-CN" altLang="en-US" dirty="0" smtClean="0">
                <a:solidFill>
                  <a:schemeClr val="tx1"/>
                </a:solidFill>
                <a:latin typeface="楷体" pitchFamily="49" charset="-122"/>
                <a:ea typeface="楷体" pitchFamily="49" charset="-122"/>
              </a:rPr>
              <a:t>。</a:t>
            </a:r>
            <a:endParaRPr lang="en-US" altLang="zh-CN" dirty="0" smtClean="0">
              <a:solidFill>
                <a:schemeClr val="tx1"/>
              </a:solidFill>
              <a:latin typeface="楷体" pitchFamily="49" charset="-122"/>
              <a:ea typeface="楷体" pitchFamily="49"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
        <p:nvSpPr>
          <p:cNvPr id="5" name="TextBox 4"/>
          <p:cNvSpPr txBox="1"/>
          <p:nvPr/>
        </p:nvSpPr>
        <p:spPr>
          <a:xfrm>
            <a:off x="6198781" y="3817088"/>
            <a:ext cx="4540103" cy="369332"/>
          </a:xfrm>
          <a:prstGeom prst="rect">
            <a:avLst/>
          </a:prstGeom>
          <a:noFill/>
        </p:spPr>
        <p:txBody>
          <a:bodyPr wrap="square" rtlCol="0">
            <a:spAutoFit/>
          </a:bodyPr>
          <a:lstStyle/>
          <a:p>
            <a:endParaRPr lang="zh-CN" altLang="en-US" dirty="0"/>
          </a:p>
        </p:txBody>
      </p:sp>
      <p:sp>
        <p:nvSpPr>
          <p:cNvPr id="6" name="TextBox 5"/>
          <p:cNvSpPr txBox="1"/>
          <p:nvPr/>
        </p:nvSpPr>
        <p:spPr>
          <a:xfrm>
            <a:off x="435934" y="3903345"/>
            <a:ext cx="5475767" cy="2585323"/>
          </a:xfrm>
          <a:prstGeom prst="rect">
            <a:avLst/>
          </a:prstGeom>
          <a:noFill/>
        </p:spPr>
        <p:txBody>
          <a:bodyPr wrap="square" rtlCol="0">
            <a:spAutoFit/>
          </a:bodyPr>
          <a:lstStyle/>
          <a:p>
            <a:r>
              <a:rPr lang="zh-CN" altLang="zh-CN" b="1" dirty="0">
                <a:latin typeface="楷体" pitchFamily="49" charset="-122"/>
                <a:ea typeface="楷体" pitchFamily="49" charset="-122"/>
              </a:rPr>
              <a:t>流行病学史</a:t>
            </a:r>
            <a:r>
              <a:rPr lang="zh-CN" altLang="en-US" b="1" dirty="0">
                <a:latin typeface="楷体" pitchFamily="49" charset="-122"/>
                <a:ea typeface="楷体" pitchFamily="49" charset="-122"/>
              </a:rPr>
              <a:t>：</a:t>
            </a:r>
            <a:endParaRPr lang="en-US" altLang="zh-CN" b="1" dirty="0">
              <a:latin typeface="楷体" pitchFamily="49" charset="-122"/>
              <a:ea typeface="楷体" pitchFamily="49" charset="-122"/>
            </a:endParaRPr>
          </a:p>
          <a:p>
            <a:pPr>
              <a:lnSpc>
                <a:spcPct val="150000"/>
              </a:lnSpc>
            </a:pPr>
            <a:r>
              <a:rPr lang="en-US" altLang="zh-CN" sz="1600" dirty="0">
                <a:latin typeface="楷体" pitchFamily="49" charset="-122"/>
                <a:ea typeface="楷体" pitchFamily="49" charset="-122"/>
              </a:rPr>
              <a:t>①</a:t>
            </a:r>
            <a:r>
              <a:rPr lang="zh-CN" altLang="en-US" sz="1600" dirty="0">
                <a:latin typeface="楷体" pitchFamily="49" charset="-122"/>
                <a:ea typeface="楷体" pitchFamily="49" charset="-122"/>
              </a:rPr>
              <a:t>发病前 </a:t>
            </a:r>
            <a:r>
              <a:rPr lang="en-US" altLang="zh-CN" sz="1600" dirty="0">
                <a:latin typeface="楷体" pitchFamily="49" charset="-122"/>
                <a:ea typeface="楷体" pitchFamily="49" charset="-122"/>
              </a:rPr>
              <a:t>14 </a:t>
            </a:r>
            <a:r>
              <a:rPr lang="zh-CN" altLang="en-US" sz="1600" dirty="0">
                <a:latin typeface="楷体" pitchFamily="49" charset="-122"/>
                <a:ea typeface="楷体" pitchFamily="49" charset="-122"/>
              </a:rPr>
              <a:t>天内有病例报告社区的旅行史或居住史；</a:t>
            </a:r>
          </a:p>
          <a:p>
            <a:pPr>
              <a:lnSpc>
                <a:spcPct val="150000"/>
              </a:lnSpc>
            </a:pPr>
            <a:r>
              <a:rPr lang="zh-CN" altLang="en-US" sz="1600" dirty="0">
                <a:latin typeface="楷体" pitchFamily="49" charset="-122"/>
                <a:ea typeface="楷体" pitchFamily="49" charset="-122"/>
              </a:rPr>
              <a:t>②发病前 </a:t>
            </a:r>
            <a:r>
              <a:rPr lang="en-US" altLang="zh-CN" sz="1600" dirty="0">
                <a:latin typeface="楷体" pitchFamily="49" charset="-122"/>
                <a:ea typeface="楷体" pitchFamily="49" charset="-122"/>
              </a:rPr>
              <a:t>14 </a:t>
            </a:r>
            <a:r>
              <a:rPr lang="zh-CN" altLang="en-US" sz="1600" dirty="0">
                <a:latin typeface="楷体" pitchFamily="49" charset="-122"/>
                <a:ea typeface="楷体" pitchFamily="49" charset="-122"/>
              </a:rPr>
              <a:t>天内与新型冠状病毒感染者有接触史；</a:t>
            </a:r>
          </a:p>
          <a:p>
            <a:pPr>
              <a:lnSpc>
                <a:spcPct val="150000"/>
              </a:lnSpc>
            </a:pPr>
            <a:r>
              <a:rPr lang="zh-CN" altLang="en-US" sz="1600" dirty="0">
                <a:latin typeface="楷体" pitchFamily="49" charset="-122"/>
                <a:ea typeface="楷体" pitchFamily="49" charset="-122"/>
              </a:rPr>
              <a:t>③发病前 </a:t>
            </a:r>
            <a:r>
              <a:rPr lang="en-US" altLang="zh-CN" sz="1600" dirty="0">
                <a:latin typeface="楷体" pitchFamily="49" charset="-122"/>
                <a:ea typeface="楷体" pitchFamily="49" charset="-122"/>
              </a:rPr>
              <a:t>14 </a:t>
            </a:r>
            <a:r>
              <a:rPr lang="zh-CN" altLang="en-US" sz="1600" dirty="0">
                <a:latin typeface="楷体" pitchFamily="49" charset="-122"/>
                <a:ea typeface="楷体" pitchFamily="49" charset="-122"/>
              </a:rPr>
              <a:t>天内曾接触过来自有病例报告社区的发热或有呼吸道症状的患者；</a:t>
            </a:r>
          </a:p>
          <a:p>
            <a:pPr>
              <a:lnSpc>
                <a:spcPct val="150000"/>
              </a:lnSpc>
            </a:pPr>
            <a:r>
              <a:rPr lang="zh-CN" altLang="en-US" sz="1600" dirty="0">
                <a:latin typeface="楷体" pitchFamily="49" charset="-122"/>
                <a:ea typeface="楷体" pitchFamily="49" charset="-122"/>
              </a:rPr>
              <a:t>④聚集性发病（</a:t>
            </a:r>
            <a:r>
              <a:rPr lang="en-US" altLang="zh-CN" sz="1600" dirty="0">
                <a:latin typeface="楷体" pitchFamily="49" charset="-122"/>
                <a:ea typeface="楷体" pitchFamily="49" charset="-122"/>
              </a:rPr>
              <a:t>14 </a:t>
            </a:r>
            <a:r>
              <a:rPr lang="zh-CN" altLang="en-US" sz="1600" dirty="0">
                <a:latin typeface="楷体" pitchFamily="49" charset="-122"/>
                <a:ea typeface="楷体" pitchFamily="49" charset="-122"/>
              </a:rPr>
              <a:t>天内在小范围如家庭、办公室、学校班级等场所，出现 </a:t>
            </a:r>
            <a:r>
              <a:rPr lang="en-US" altLang="zh-CN" sz="1600" dirty="0">
                <a:latin typeface="楷体" pitchFamily="49" charset="-122"/>
                <a:ea typeface="楷体" pitchFamily="49" charset="-122"/>
              </a:rPr>
              <a:t>2 </a:t>
            </a:r>
            <a:r>
              <a:rPr lang="zh-CN" altLang="en-US" sz="1600" dirty="0">
                <a:latin typeface="楷体" pitchFamily="49" charset="-122"/>
                <a:ea typeface="楷体" pitchFamily="49" charset="-122"/>
              </a:rPr>
              <a:t>例及以上发热和</a:t>
            </a:r>
            <a:r>
              <a:rPr lang="en-US" altLang="zh-CN" sz="1600" dirty="0">
                <a:latin typeface="楷体" pitchFamily="49" charset="-122"/>
                <a:ea typeface="楷体" pitchFamily="49" charset="-122"/>
              </a:rPr>
              <a:t>/</a:t>
            </a:r>
            <a:r>
              <a:rPr lang="zh-CN" altLang="en-US" sz="1600" dirty="0">
                <a:latin typeface="楷体" pitchFamily="49" charset="-122"/>
                <a:ea typeface="楷体" pitchFamily="49" charset="-122"/>
              </a:rPr>
              <a:t>或呼吸道症状的病例）</a:t>
            </a:r>
            <a:r>
              <a:rPr lang="zh-CN" altLang="en-US" sz="1600" dirty="0" smtClean="0">
                <a:latin typeface="楷体" pitchFamily="49" charset="-122"/>
                <a:ea typeface="楷体" pitchFamily="49" charset="-122"/>
              </a:rPr>
              <a:t>。</a:t>
            </a:r>
            <a:endParaRPr lang="zh-CN" altLang="zh-CN" sz="1600" dirty="0">
              <a:latin typeface="楷体" pitchFamily="49" charset="-122"/>
              <a:ea typeface="楷体" pitchFamily="49" charset="-122"/>
            </a:endParaRPr>
          </a:p>
        </p:txBody>
      </p:sp>
      <p:sp>
        <p:nvSpPr>
          <p:cNvPr id="7" name="TextBox 6"/>
          <p:cNvSpPr txBox="1"/>
          <p:nvPr/>
        </p:nvSpPr>
        <p:spPr>
          <a:xfrm>
            <a:off x="6198781" y="3939155"/>
            <a:ext cx="5677786" cy="1477328"/>
          </a:xfrm>
          <a:prstGeom prst="rect">
            <a:avLst/>
          </a:prstGeom>
          <a:noFill/>
        </p:spPr>
        <p:txBody>
          <a:bodyPr wrap="square" rtlCol="0">
            <a:spAutoFit/>
          </a:bodyPr>
          <a:lstStyle/>
          <a:p>
            <a:r>
              <a:rPr lang="zh-CN" altLang="en-US" b="1" dirty="0" smtClean="0">
                <a:latin typeface="楷体" pitchFamily="49" charset="-122"/>
                <a:ea typeface="楷体" pitchFamily="49" charset="-122"/>
              </a:rPr>
              <a:t>临床表现：</a:t>
            </a:r>
            <a:endParaRPr lang="en-US" altLang="zh-CN" dirty="0" smtClean="0">
              <a:latin typeface="楷体" pitchFamily="49" charset="-122"/>
              <a:ea typeface="楷体" pitchFamily="49" charset="-122"/>
            </a:endParaRPr>
          </a:p>
          <a:p>
            <a:pPr>
              <a:lnSpc>
                <a:spcPct val="150000"/>
              </a:lnSpc>
            </a:pPr>
            <a:r>
              <a:rPr lang="zh-CN" altLang="en-US" sz="1600" dirty="0" smtClean="0">
                <a:latin typeface="楷体" pitchFamily="49" charset="-122"/>
                <a:ea typeface="楷体" pitchFamily="49" charset="-122"/>
              </a:rPr>
              <a:t>①</a:t>
            </a:r>
            <a:r>
              <a:rPr lang="zh-CN" altLang="en-US" sz="1600" dirty="0">
                <a:latin typeface="楷体" pitchFamily="49" charset="-122"/>
                <a:ea typeface="楷体" pitchFamily="49" charset="-122"/>
              </a:rPr>
              <a:t>发热和（或）呼吸道症状等新型冠状病毒肺炎相关</a:t>
            </a:r>
            <a:r>
              <a:rPr lang="zh-CN" altLang="en-US" sz="1600" dirty="0" smtClean="0">
                <a:latin typeface="楷体" pitchFamily="49" charset="-122"/>
                <a:ea typeface="楷体" pitchFamily="49" charset="-122"/>
              </a:rPr>
              <a:t>临床</a:t>
            </a:r>
            <a:r>
              <a:rPr lang="zh-CN" altLang="en-US" sz="1600" dirty="0">
                <a:latin typeface="楷体" pitchFamily="49" charset="-122"/>
                <a:ea typeface="楷体" pitchFamily="49" charset="-122"/>
              </a:rPr>
              <a:t>表现；</a:t>
            </a:r>
          </a:p>
          <a:p>
            <a:pPr>
              <a:lnSpc>
                <a:spcPct val="150000"/>
              </a:lnSpc>
            </a:pPr>
            <a:r>
              <a:rPr lang="zh-CN" altLang="en-US" sz="1600" dirty="0">
                <a:latin typeface="楷体" pitchFamily="49" charset="-122"/>
                <a:ea typeface="楷体" pitchFamily="49" charset="-122"/>
              </a:rPr>
              <a:t>②具有上述新型冠状病毒肺炎影像学特征；</a:t>
            </a:r>
          </a:p>
          <a:p>
            <a:pPr>
              <a:lnSpc>
                <a:spcPct val="150000"/>
              </a:lnSpc>
            </a:pPr>
            <a:r>
              <a:rPr lang="en-US" altLang="zh-CN" sz="1600" dirty="0" smtClean="0">
                <a:latin typeface="楷体" pitchFamily="49" charset="-122"/>
                <a:ea typeface="楷体" pitchFamily="49" charset="-122"/>
              </a:rPr>
              <a:t>③</a:t>
            </a:r>
            <a:r>
              <a:rPr lang="zh-CN" altLang="en-US" sz="1600" dirty="0">
                <a:latin typeface="楷体" pitchFamily="49" charset="-122"/>
                <a:ea typeface="楷体" pitchFamily="49" charset="-122"/>
              </a:rPr>
              <a:t>发病早期白细胞总数正常或降低，淋巴细胞</a:t>
            </a:r>
            <a:r>
              <a:rPr lang="zh-CN" altLang="en-US" sz="1600" dirty="0" smtClean="0">
                <a:latin typeface="楷体" pitchFamily="49" charset="-122"/>
                <a:ea typeface="楷体" pitchFamily="49" charset="-122"/>
              </a:rPr>
              <a:t>计数正常或</a:t>
            </a:r>
            <a:r>
              <a:rPr lang="zh-CN" altLang="en-US" sz="1600" dirty="0">
                <a:latin typeface="楷体" pitchFamily="49" charset="-122"/>
                <a:ea typeface="楷体" pitchFamily="49" charset="-122"/>
              </a:rPr>
              <a:t>减少。</a:t>
            </a:r>
          </a:p>
        </p:txBody>
      </p:sp>
    </p:spTree>
    <p:custDataLst>
      <p:tags r:id="rId1"/>
    </p:custDataLst>
    <p:extLst>
      <p:ext uri="{BB962C8B-B14F-4D97-AF65-F5344CB8AC3E}">
        <p14:creationId xmlns:p14="http://schemas.microsoft.com/office/powerpoint/2010/main" val="2582618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768" y="268158"/>
            <a:ext cx="10969200" cy="705600"/>
          </a:xfrm>
        </p:spPr>
        <p:txBody>
          <a:bodyPr>
            <a:normAutofit/>
          </a:bodyPr>
          <a:lstStyle/>
          <a:p>
            <a:r>
              <a:rPr lang="zh-CN" altLang="en-US" dirty="0" smtClean="0"/>
              <a:t>二、</a:t>
            </a:r>
            <a:r>
              <a:rPr lang="zh-CN" altLang="en-US" dirty="0">
                <a:solidFill>
                  <a:srgbClr val="FF0000"/>
                </a:solidFill>
              </a:rPr>
              <a:t>异常症状人员发现处置</a:t>
            </a:r>
          </a:p>
        </p:txBody>
      </p:sp>
      <p:sp>
        <p:nvSpPr>
          <p:cNvPr id="3" name="内容占位符 2"/>
          <p:cNvSpPr>
            <a:spLocks noGrp="1"/>
          </p:cNvSpPr>
          <p:nvPr>
            <p:ph idx="1"/>
          </p:nvPr>
        </p:nvSpPr>
        <p:spPr>
          <a:xfrm>
            <a:off x="413657" y="1020794"/>
            <a:ext cx="11604172" cy="5837206"/>
          </a:xfrm>
        </p:spPr>
        <p:txBody>
          <a:bodyPr>
            <a:normAutofit fontScale="77500" lnSpcReduction="20000"/>
          </a:bodyPr>
          <a:lstStyle/>
          <a:p>
            <a:pPr marL="0" indent="0">
              <a:buNone/>
            </a:pPr>
            <a:r>
              <a:rPr lang="zh-CN" altLang="en-US" sz="3400" b="1" dirty="0" smtClean="0">
                <a:solidFill>
                  <a:schemeClr val="tx1"/>
                </a:solidFill>
                <a:latin typeface="+mn-ea"/>
              </a:rPr>
              <a:t>（</a:t>
            </a:r>
            <a:r>
              <a:rPr lang="zh-CN" altLang="en-US" sz="3400" b="1" dirty="0">
                <a:solidFill>
                  <a:schemeClr val="tx1"/>
                </a:solidFill>
                <a:latin typeface="+mn-ea"/>
              </a:rPr>
              <a:t>二）</a:t>
            </a:r>
            <a:r>
              <a:rPr lang="zh-CN" altLang="en-US" sz="3400" b="1" dirty="0" smtClean="0">
                <a:solidFill>
                  <a:schemeClr val="tx1"/>
                </a:solidFill>
                <a:latin typeface="+mn-ea"/>
              </a:rPr>
              <a:t>处置</a:t>
            </a:r>
            <a:endParaRPr lang="en-US" altLang="zh-CN" sz="3400" b="1" dirty="0" smtClean="0">
              <a:solidFill>
                <a:schemeClr val="tx1"/>
              </a:solidFill>
              <a:latin typeface="+mn-ea"/>
            </a:endParaRPr>
          </a:p>
          <a:p>
            <a:pPr marL="0" indent="0">
              <a:buNone/>
            </a:pPr>
            <a:r>
              <a:rPr lang="en-US" altLang="zh-CN" sz="3100" b="1" dirty="0" smtClean="0">
                <a:solidFill>
                  <a:schemeClr val="tx1"/>
                </a:solidFill>
                <a:latin typeface="楷体" pitchFamily="49" charset="-122"/>
                <a:ea typeface="楷体" pitchFamily="49" charset="-122"/>
              </a:rPr>
              <a:t>   1.</a:t>
            </a:r>
            <a:r>
              <a:rPr lang="zh-CN" altLang="zh-CN" sz="3100" b="1" dirty="0" smtClean="0">
                <a:solidFill>
                  <a:schemeClr val="tx1"/>
                </a:solidFill>
                <a:latin typeface="楷体" pitchFamily="49" charset="-122"/>
                <a:ea typeface="楷体" pitchFamily="49" charset="-122"/>
              </a:rPr>
              <a:t>家庭</a:t>
            </a:r>
            <a:r>
              <a:rPr lang="zh-CN" altLang="zh-CN" sz="3100" b="1" dirty="0">
                <a:solidFill>
                  <a:schemeClr val="tx1"/>
                </a:solidFill>
                <a:latin typeface="楷体" pitchFamily="49" charset="-122"/>
                <a:ea typeface="楷体" pitchFamily="49" charset="-122"/>
              </a:rPr>
              <a:t>出现发热师生员工</a:t>
            </a:r>
            <a:r>
              <a:rPr lang="zh-CN" altLang="zh-CN" sz="3100" b="1" dirty="0" smtClean="0">
                <a:solidFill>
                  <a:schemeClr val="tx1"/>
                </a:solidFill>
                <a:latin typeface="楷体" pitchFamily="49" charset="-122"/>
                <a:ea typeface="楷体" pitchFamily="49" charset="-122"/>
              </a:rPr>
              <a:t>病例</a:t>
            </a:r>
            <a:r>
              <a:rPr lang="zh-CN" altLang="en-US" sz="3100" b="1" dirty="0" smtClean="0">
                <a:solidFill>
                  <a:schemeClr val="tx1"/>
                </a:solidFill>
                <a:latin typeface="楷体" pitchFamily="49" charset="-122"/>
                <a:ea typeface="楷体" pitchFamily="49" charset="-122"/>
              </a:rPr>
              <a:t>：</a:t>
            </a:r>
            <a:r>
              <a:rPr lang="zh-CN" altLang="zh-CN" sz="2600" dirty="0" smtClean="0">
                <a:solidFill>
                  <a:schemeClr val="tx1"/>
                </a:solidFill>
                <a:latin typeface="楷体" pitchFamily="49" charset="-122"/>
                <a:ea typeface="楷体" pitchFamily="49" charset="-122"/>
              </a:rPr>
              <a:t>不</a:t>
            </a:r>
            <a:r>
              <a:rPr lang="zh-CN" altLang="zh-CN" sz="2600" dirty="0">
                <a:solidFill>
                  <a:schemeClr val="tx1"/>
                </a:solidFill>
                <a:latin typeface="楷体" pitchFamily="49" charset="-122"/>
                <a:ea typeface="楷体" pitchFamily="49" charset="-122"/>
              </a:rPr>
              <a:t>回校，及时向学校</a:t>
            </a:r>
            <a:r>
              <a:rPr lang="zh-CN" altLang="zh-CN" sz="2600" dirty="0" smtClean="0">
                <a:solidFill>
                  <a:schemeClr val="tx1"/>
                </a:solidFill>
                <a:latin typeface="楷体" pitchFamily="49" charset="-122"/>
                <a:ea typeface="楷体" pitchFamily="49" charset="-122"/>
              </a:rPr>
              <a:t>报告。</a:t>
            </a:r>
            <a:r>
              <a:rPr lang="zh-CN" altLang="zh-CN" sz="2600" dirty="0">
                <a:solidFill>
                  <a:schemeClr val="tx1"/>
                </a:solidFill>
                <a:latin typeface="楷体" pitchFamily="49" charset="-122"/>
                <a:ea typeface="楷体" pitchFamily="49" charset="-122"/>
              </a:rPr>
              <a:t>学校</a:t>
            </a:r>
            <a:r>
              <a:rPr lang="zh-CN" altLang="zh-CN" sz="2600" dirty="0" smtClean="0">
                <a:solidFill>
                  <a:schemeClr val="tx1"/>
                </a:solidFill>
                <a:latin typeface="楷体" pitchFamily="49" charset="-122"/>
                <a:ea typeface="楷体" pitchFamily="49" charset="-122"/>
              </a:rPr>
              <a:t>应</a:t>
            </a:r>
            <a:r>
              <a:rPr lang="zh-CN" altLang="zh-CN" sz="2600" dirty="0">
                <a:solidFill>
                  <a:schemeClr val="tx1"/>
                </a:solidFill>
                <a:latin typeface="楷体" pitchFamily="49" charset="-122"/>
                <a:ea typeface="楷体" pitchFamily="49" charset="-122"/>
              </a:rPr>
              <a:t>督促其到医疗机构</a:t>
            </a:r>
            <a:r>
              <a:rPr lang="zh-CN" altLang="zh-CN" sz="2600" dirty="0" smtClean="0">
                <a:solidFill>
                  <a:schemeClr val="tx1"/>
                </a:solidFill>
                <a:latin typeface="楷体" pitchFamily="49" charset="-122"/>
                <a:ea typeface="楷体" pitchFamily="49" charset="-122"/>
              </a:rPr>
              <a:t>就诊</a:t>
            </a:r>
            <a:r>
              <a:rPr lang="zh-CN" altLang="en-US" sz="2600" dirty="0" smtClean="0">
                <a:solidFill>
                  <a:schemeClr val="tx1"/>
                </a:solidFill>
                <a:latin typeface="楷体" pitchFamily="49" charset="-122"/>
                <a:ea typeface="楷体" pitchFamily="49" charset="-122"/>
              </a:rPr>
              <a:t>，</a:t>
            </a:r>
            <a:r>
              <a:rPr lang="zh-CN" altLang="zh-CN" sz="2600" b="1" dirty="0" smtClean="0">
                <a:solidFill>
                  <a:srgbClr val="FF0000"/>
                </a:solidFill>
                <a:latin typeface="楷体" pitchFamily="49" charset="-122"/>
                <a:ea typeface="楷体" pitchFamily="49" charset="-122"/>
              </a:rPr>
              <a:t>并</a:t>
            </a:r>
            <a:r>
              <a:rPr lang="zh-CN" altLang="zh-CN" sz="2600" b="1" dirty="0">
                <a:solidFill>
                  <a:srgbClr val="FF0000"/>
                </a:solidFill>
                <a:latin typeface="楷体" pitchFamily="49" charset="-122"/>
                <a:ea typeface="楷体" pitchFamily="49" charset="-122"/>
              </a:rPr>
              <a:t>追踪</a:t>
            </a:r>
            <a:r>
              <a:rPr lang="zh-CN" altLang="en-US" sz="2600" b="1" dirty="0">
                <a:solidFill>
                  <a:srgbClr val="FF0000"/>
                </a:solidFill>
                <a:latin typeface="楷体" pitchFamily="49" charset="-122"/>
                <a:ea typeface="楷体" pitchFamily="49" charset="-122"/>
              </a:rPr>
              <a:t>核酸检测结果及</a:t>
            </a:r>
            <a:r>
              <a:rPr lang="zh-CN" altLang="zh-CN" sz="2600" b="1" dirty="0">
                <a:solidFill>
                  <a:srgbClr val="FF0000"/>
                </a:solidFill>
                <a:latin typeface="楷体" pitchFamily="49" charset="-122"/>
                <a:ea typeface="楷体" pitchFamily="49" charset="-122"/>
              </a:rPr>
              <a:t>诊治</a:t>
            </a:r>
            <a:r>
              <a:rPr lang="zh-CN" altLang="zh-CN" sz="2600" b="1" dirty="0" smtClean="0">
                <a:solidFill>
                  <a:srgbClr val="FF0000"/>
                </a:solidFill>
                <a:latin typeface="楷体" pitchFamily="49" charset="-122"/>
                <a:ea typeface="楷体" pitchFamily="49" charset="-122"/>
              </a:rPr>
              <a:t>情况</a:t>
            </a:r>
            <a:r>
              <a:rPr lang="zh-CN" altLang="en-US" sz="2600" b="1" dirty="0" smtClean="0">
                <a:solidFill>
                  <a:srgbClr val="FF0000"/>
                </a:solidFill>
                <a:latin typeface="楷体" pitchFamily="49" charset="-122"/>
                <a:ea typeface="楷体" pitchFamily="49" charset="-122"/>
              </a:rPr>
              <a:t>，</a:t>
            </a:r>
            <a:r>
              <a:rPr lang="zh-CN" altLang="en-US" sz="2600" dirty="0" smtClean="0">
                <a:solidFill>
                  <a:schemeClr val="tx1"/>
                </a:solidFill>
                <a:latin typeface="楷体" pitchFamily="49" charset="-122"/>
                <a:ea typeface="楷体" pitchFamily="49" charset="-122"/>
              </a:rPr>
              <a:t>发热</a:t>
            </a:r>
            <a:r>
              <a:rPr lang="zh-CN" altLang="en-US" sz="2600" dirty="0">
                <a:solidFill>
                  <a:schemeClr val="tx1"/>
                </a:solidFill>
                <a:latin typeface="楷体" pitchFamily="49" charset="-122"/>
                <a:ea typeface="楷体" pitchFamily="49" charset="-122"/>
              </a:rPr>
              <a:t>人员</a:t>
            </a:r>
            <a:r>
              <a:rPr lang="zh-CN" altLang="zh-CN" sz="2600" dirty="0">
                <a:solidFill>
                  <a:schemeClr val="tx1"/>
                </a:solidFill>
                <a:latin typeface="楷体" pitchFamily="49" charset="-122"/>
                <a:ea typeface="楷体" pitchFamily="49" charset="-122"/>
              </a:rPr>
              <a:t>及时将结果向学校</a:t>
            </a:r>
            <a:r>
              <a:rPr lang="zh-CN" altLang="zh-CN" sz="2600" dirty="0" smtClean="0">
                <a:solidFill>
                  <a:schemeClr val="tx1"/>
                </a:solidFill>
                <a:latin typeface="楷体" pitchFamily="49" charset="-122"/>
                <a:ea typeface="楷体" pitchFamily="49" charset="-122"/>
              </a:rPr>
              <a:t>反馈</a:t>
            </a:r>
            <a:r>
              <a:rPr lang="zh-CN" altLang="en-US" sz="2600" dirty="0" smtClean="0">
                <a:solidFill>
                  <a:schemeClr val="tx1"/>
                </a:solidFill>
                <a:latin typeface="楷体" pitchFamily="49" charset="-122"/>
                <a:ea typeface="楷体" pitchFamily="49" charset="-122"/>
              </a:rPr>
              <a:t>。</a:t>
            </a:r>
            <a:endParaRPr lang="en-US" altLang="zh-CN" sz="2600" b="1" dirty="0">
              <a:solidFill>
                <a:srgbClr val="FF0000"/>
              </a:solidFill>
              <a:latin typeface="楷体" pitchFamily="49" charset="-122"/>
              <a:ea typeface="楷体" pitchFamily="49" charset="-122"/>
            </a:endParaRPr>
          </a:p>
          <a:p>
            <a:pPr marL="0" indent="0">
              <a:buNone/>
            </a:pPr>
            <a:r>
              <a:rPr lang="en-US" altLang="zh-CN" sz="2600" b="1" dirty="0" smtClean="0">
                <a:solidFill>
                  <a:schemeClr val="tx1"/>
                </a:solidFill>
                <a:latin typeface="楷体" pitchFamily="49" charset="-122"/>
                <a:ea typeface="楷体" pitchFamily="49" charset="-122"/>
              </a:rPr>
              <a:t>    </a:t>
            </a:r>
            <a:r>
              <a:rPr lang="en-US" altLang="zh-CN" sz="3100" b="1" dirty="0" smtClean="0">
                <a:solidFill>
                  <a:schemeClr val="tx1"/>
                </a:solidFill>
                <a:latin typeface="楷体" pitchFamily="49" charset="-122"/>
                <a:ea typeface="楷体" pitchFamily="49" charset="-122"/>
              </a:rPr>
              <a:t>2.</a:t>
            </a:r>
            <a:r>
              <a:rPr lang="zh-CN" altLang="en-US" sz="3100" b="1" dirty="0" smtClean="0">
                <a:solidFill>
                  <a:schemeClr val="tx1"/>
                </a:solidFill>
                <a:latin typeface="楷体" pitchFamily="49" charset="-122"/>
                <a:ea typeface="楷体" pitchFamily="49" charset="-122"/>
              </a:rPr>
              <a:t>入校检查时发现：</a:t>
            </a:r>
            <a:endParaRPr lang="en-US" altLang="zh-CN" sz="3100" b="1" dirty="0" smtClean="0">
              <a:solidFill>
                <a:schemeClr val="tx1"/>
              </a:solidFill>
              <a:latin typeface="楷体" pitchFamily="49" charset="-122"/>
              <a:ea typeface="楷体" pitchFamily="49" charset="-122"/>
            </a:endParaRPr>
          </a:p>
          <a:p>
            <a:pPr marL="0" indent="0">
              <a:buNone/>
            </a:pPr>
            <a:r>
              <a:rPr lang="zh-CN" altLang="en-US" sz="2600" b="1" dirty="0" smtClean="0">
                <a:solidFill>
                  <a:schemeClr val="tx1"/>
                </a:solidFill>
                <a:latin typeface="楷体" pitchFamily="49" charset="-122"/>
                <a:ea typeface="楷体" pitchFamily="49" charset="-122"/>
              </a:rPr>
              <a:t>    ①</a:t>
            </a:r>
            <a:r>
              <a:rPr lang="zh-CN" altLang="zh-CN" sz="2600" b="1" dirty="0" smtClean="0">
                <a:solidFill>
                  <a:schemeClr val="tx1"/>
                </a:solidFill>
                <a:latin typeface="楷体" pitchFamily="49" charset="-122"/>
                <a:ea typeface="楷体" pitchFamily="49" charset="-122"/>
              </a:rPr>
              <a:t>普通</a:t>
            </a:r>
            <a:r>
              <a:rPr lang="zh-CN" altLang="zh-CN" sz="2600" b="1" dirty="0">
                <a:solidFill>
                  <a:schemeClr val="tx1"/>
                </a:solidFill>
                <a:latin typeface="楷体" pitchFamily="49" charset="-122"/>
                <a:ea typeface="楷体" pitchFamily="49" charset="-122"/>
              </a:rPr>
              <a:t>发热</a:t>
            </a:r>
            <a:r>
              <a:rPr lang="zh-CN" altLang="zh-CN" sz="2600" b="1" dirty="0" smtClean="0">
                <a:solidFill>
                  <a:schemeClr val="tx1"/>
                </a:solidFill>
                <a:latin typeface="楷体" pitchFamily="49" charset="-122"/>
                <a:ea typeface="楷体" pitchFamily="49" charset="-122"/>
              </a:rPr>
              <a:t>病例</a:t>
            </a:r>
            <a:r>
              <a:rPr lang="zh-CN" altLang="en-US" sz="2600" b="1" dirty="0" smtClean="0">
                <a:solidFill>
                  <a:schemeClr val="tx1"/>
                </a:solidFill>
                <a:latin typeface="楷体" pitchFamily="49" charset="-122"/>
                <a:ea typeface="楷体" pitchFamily="49" charset="-122"/>
              </a:rPr>
              <a:t>：</a:t>
            </a:r>
            <a:r>
              <a:rPr lang="zh-CN" altLang="en-US" sz="2600" dirty="0" smtClean="0">
                <a:solidFill>
                  <a:schemeClr val="tx1"/>
                </a:solidFill>
                <a:latin typeface="楷体" pitchFamily="49" charset="-122"/>
                <a:ea typeface="楷体" pitchFamily="49" charset="-122"/>
              </a:rPr>
              <a:t>通知家长带</a:t>
            </a:r>
            <a:r>
              <a:rPr lang="zh-CN" altLang="zh-CN" sz="2600" dirty="0" smtClean="0">
                <a:solidFill>
                  <a:schemeClr val="tx1"/>
                </a:solidFill>
                <a:latin typeface="楷体" pitchFamily="49" charset="-122"/>
                <a:ea typeface="楷体" pitchFamily="49" charset="-122"/>
              </a:rPr>
              <a:t>学生到</a:t>
            </a:r>
            <a:r>
              <a:rPr lang="zh-CN" altLang="zh-CN" sz="2600" dirty="0">
                <a:solidFill>
                  <a:schemeClr val="tx1"/>
                </a:solidFill>
                <a:latin typeface="楷体" pitchFamily="49" charset="-122"/>
                <a:ea typeface="楷体" pitchFamily="49" charset="-122"/>
              </a:rPr>
              <a:t>正规医疗机构发热门诊优先就诊，大专院校、技工</a:t>
            </a:r>
            <a:r>
              <a:rPr lang="zh-CN" altLang="zh-CN" sz="2600" dirty="0" smtClean="0">
                <a:solidFill>
                  <a:schemeClr val="tx1"/>
                </a:solidFill>
                <a:latin typeface="楷体" pitchFamily="49" charset="-122"/>
                <a:ea typeface="楷体" pitchFamily="49" charset="-122"/>
              </a:rPr>
              <a:t>院校学生</a:t>
            </a:r>
            <a:r>
              <a:rPr lang="zh-CN" altLang="zh-CN" sz="2600" dirty="0">
                <a:solidFill>
                  <a:schemeClr val="tx1"/>
                </a:solidFill>
                <a:latin typeface="楷体" pitchFamily="49" charset="-122"/>
                <a:ea typeface="楷体" pitchFamily="49" charset="-122"/>
              </a:rPr>
              <a:t>和教职工自行到就近医疗机构就诊，学校及时跟踪诊治情况，按常规流程处置。</a:t>
            </a:r>
          </a:p>
          <a:p>
            <a:pPr marL="0" indent="0">
              <a:buNone/>
            </a:pPr>
            <a:r>
              <a:rPr lang="zh-CN" altLang="en-US" sz="2600" b="1" dirty="0" smtClean="0">
                <a:solidFill>
                  <a:schemeClr val="tx1"/>
                </a:solidFill>
                <a:latin typeface="楷体" pitchFamily="49" charset="-122"/>
                <a:ea typeface="楷体" pitchFamily="49" charset="-122"/>
              </a:rPr>
              <a:t>    </a:t>
            </a:r>
            <a:r>
              <a:rPr lang="zh-CN" altLang="en-US" sz="2600" b="1" dirty="0" smtClean="0">
                <a:solidFill>
                  <a:schemeClr val="tx1"/>
                </a:solidFill>
                <a:latin typeface="楷体" pitchFamily="49" charset="-122"/>
                <a:ea typeface="楷体" pitchFamily="49" charset="-122"/>
              </a:rPr>
              <a:t>②疑似</a:t>
            </a:r>
            <a:r>
              <a:rPr lang="zh-CN" altLang="zh-CN" sz="2600" b="1" dirty="0" smtClean="0">
                <a:solidFill>
                  <a:schemeClr val="tx1"/>
                </a:solidFill>
                <a:latin typeface="楷体" pitchFamily="49" charset="-122"/>
                <a:ea typeface="楷体" pitchFamily="49" charset="-122"/>
              </a:rPr>
              <a:t>病例</a:t>
            </a:r>
            <a:r>
              <a:rPr lang="zh-CN" altLang="en-US" sz="2600" b="1" dirty="0" smtClean="0">
                <a:solidFill>
                  <a:schemeClr val="tx1"/>
                </a:solidFill>
                <a:latin typeface="楷体" pitchFamily="49" charset="-122"/>
                <a:ea typeface="楷体" pitchFamily="49" charset="-122"/>
              </a:rPr>
              <a:t>：</a:t>
            </a:r>
            <a:r>
              <a:rPr lang="zh-CN" altLang="zh-CN" sz="2600" dirty="0" smtClean="0">
                <a:solidFill>
                  <a:schemeClr val="tx1"/>
                </a:solidFill>
                <a:latin typeface="楷体" pitchFamily="49" charset="-122"/>
                <a:ea typeface="楷体" pitchFamily="49" charset="-122"/>
              </a:rPr>
              <a:t>报告</a:t>
            </a:r>
            <a:r>
              <a:rPr lang="zh-CN" altLang="zh-CN" sz="2600" dirty="0">
                <a:solidFill>
                  <a:schemeClr val="tx1"/>
                </a:solidFill>
                <a:latin typeface="楷体" pitchFamily="49" charset="-122"/>
                <a:ea typeface="楷体" pitchFamily="49" charset="-122"/>
              </a:rPr>
              <a:t>社区服务中心（镇卫生院）、辖区</a:t>
            </a:r>
            <a:r>
              <a:rPr lang="zh-CN" altLang="zh-CN" sz="2600" dirty="0" smtClean="0">
                <a:solidFill>
                  <a:schemeClr val="tx1"/>
                </a:solidFill>
                <a:latin typeface="楷体" pitchFamily="49" charset="-122"/>
                <a:ea typeface="楷体" pitchFamily="49" charset="-122"/>
              </a:rPr>
              <a:t>卫健部门</a:t>
            </a:r>
            <a:r>
              <a:rPr lang="zh-CN" altLang="zh-CN" sz="2600" dirty="0">
                <a:solidFill>
                  <a:schemeClr val="tx1"/>
                </a:solidFill>
                <a:latin typeface="楷体" pitchFamily="49" charset="-122"/>
                <a:ea typeface="楷体" pitchFamily="49" charset="-122"/>
              </a:rPr>
              <a:t>，由</a:t>
            </a:r>
            <a:r>
              <a:rPr lang="zh-CN" altLang="zh-CN" sz="2600" dirty="0" smtClean="0">
                <a:solidFill>
                  <a:schemeClr val="tx1"/>
                </a:solidFill>
                <a:latin typeface="楷体" pitchFamily="49" charset="-122"/>
                <a:ea typeface="楷体" pitchFamily="49" charset="-122"/>
              </a:rPr>
              <a:t>卫健部门</a:t>
            </a:r>
            <a:r>
              <a:rPr lang="zh-CN" altLang="zh-CN" sz="2600" dirty="0">
                <a:solidFill>
                  <a:schemeClr val="tx1"/>
                </a:solidFill>
                <a:latin typeface="楷体" pitchFamily="49" charset="-122"/>
                <a:ea typeface="楷体" pitchFamily="49" charset="-122"/>
              </a:rPr>
              <a:t>安排救护车送</a:t>
            </a:r>
            <a:r>
              <a:rPr lang="zh-CN" altLang="zh-CN" sz="2600" dirty="0" smtClean="0">
                <a:solidFill>
                  <a:schemeClr val="tx1"/>
                </a:solidFill>
                <a:latin typeface="楷体" pitchFamily="49" charset="-122"/>
                <a:ea typeface="楷体" pitchFamily="49" charset="-122"/>
              </a:rPr>
              <a:t>辖区定点医院排</a:t>
            </a:r>
            <a:r>
              <a:rPr lang="zh-CN" altLang="zh-CN" sz="2600" dirty="0">
                <a:solidFill>
                  <a:schemeClr val="tx1"/>
                </a:solidFill>
                <a:latin typeface="楷体" pitchFamily="49" charset="-122"/>
                <a:ea typeface="楷体" pitchFamily="49" charset="-122"/>
              </a:rPr>
              <a:t>查诊治，原则上检测机构收到新冠病毒核酸样本</a:t>
            </a:r>
            <a:r>
              <a:rPr lang="en-US" altLang="zh-CN" sz="2600" dirty="0">
                <a:solidFill>
                  <a:schemeClr val="tx1"/>
                </a:solidFill>
                <a:latin typeface="楷体" pitchFamily="49" charset="-122"/>
                <a:ea typeface="楷体" pitchFamily="49" charset="-122"/>
              </a:rPr>
              <a:t>6</a:t>
            </a:r>
            <a:r>
              <a:rPr lang="zh-CN" altLang="zh-CN" sz="2600" dirty="0">
                <a:solidFill>
                  <a:schemeClr val="tx1"/>
                </a:solidFill>
                <a:latin typeface="楷体" pitchFamily="49" charset="-122"/>
                <a:ea typeface="楷体" pitchFamily="49" charset="-122"/>
              </a:rPr>
              <a:t>个小时内出具检测结果</a:t>
            </a:r>
            <a:r>
              <a:rPr lang="zh-CN" altLang="zh-CN" sz="2600" dirty="0" smtClean="0">
                <a:solidFill>
                  <a:schemeClr val="tx1"/>
                </a:solidFill>
                <a:latin typeface="楷体" pitchFamily="49" charset="-122"/>
                <a:ea typeface="楷体" pitchFamily="49" charset="-122"/>
              </a:rPr>
              <a:t>。</a:t>
            </a:r>
            <a:r>
              <a:rPr lang="zh-CN" altLang="en-US" sz="2600" b="1" dirty="0" smtClean="0">
                <a:solidFill>
                  <a:srgbClr val="FF0000"/>
                </a:solidFill>
                <a:latin typeface="楷体" pitchFamily="49" charset="-122"/>
                <a:ea typeface="楷体" pitchFamily="49" charset="-122"/>
              </a:rPr>
              <a:t>疑似</a:t>
            </a:r>
            <a:r>
              <a:rPr lang="zh-CN" altLang="zh-CN" sz="2600" b="1" dirty="0" smtClean="0">
                <a:solidFill>
                  <a:srgbClr val="FF0000"/>
                </a:solidFill>
                <a:latin typeface="楷体" pitchFamily="49" charset="-122"/>
                <a:ea typeface="楷体" pitchFamily="49" charset="-122"/>
              </a:rPr>
              <a:t>病例</a:t>
            </a:r>
            <a:r>
              <a:rPr lang="zh-CN" altLang="zh-CN" sz="2600" b="1" dirty="0">
                <a:solidFill>
                  <a:srgbClr val="FF0000"/>
                </a:solidFill>
                <a:latin typeface="楷体" pitchFamily="49" charset="-122"/>
                <a:ea typeface="楷体" pitchFamily="49" charset="-122"/>
              </a:rPr>
              <a:t>检测未出结果前，学校正常开展教学活动</a:t>
            </a:r>
            <a:r>
              <a:rPr lang="zh-CN" altLang="zh-CN" sz="2600" b="1" dirty="0" smtClean="0">
                <a:solidFill>
                  <a:srgbClr val="FF0000"/>
                </a:solidFill>
                <a:latin typeface="楷体" pitchFamily="49" charset="-122"/>
                <a:ea typeface="楷体" pitchFamily="49" charset="-122"/>
              </a:rPr>
              <a:t>。</a:t>
            </a:r>
            <a:endParaRPr lang="en-US" altLang="zh-CN" sz="2600" b="1" dirty="0" smtClean="0">
              <a:solidFill>
                <a:srgbClr val="FF0000"/>
              </a:solidFill>
              <a:latin typeface="楷体" pitchFamily="49" charset="-122"/>
              <a:ea typeface="楷体" pitchFamily="49" charset="-122"/>
            </a:endParaRPr>
          </a:p>
          <a:p>
            <a:pPr marL="0" indent="0">
              <a:buNone/>
            </a:pPr>
            <a:endParaRPr lang="en-US" altLang="zh-CN" sz="2600" b="1" dirty="0" smtClean="0">
              <a:solidFill>
                <a:schemeClr val="tx1"/>
              </a:solidFill>
              <a:latin typeface="楷体" pitchFamily="49" charset="-122"/>
              <a:ea typeface="楷体" pitchFamily="49" charset="-122"/>
            </a:endParaRPr>
          </a:p>
          <a:p>
            <a:pPr marL="0" indent="0">
              <a:buNone/>
            </a:pPr>
            <a:endParaRPr lang="zh-CN" altLang="zh-CN" sz="2600" b="1" dirty="0">
              <a:solidFill>
                <a:srgbClr val="FF0000"/>
              </a:solidFill>
              <a:latin typeface="楷体" pitchFamily="49" charset="-122"/>
              <a:ea typeface="楷体" pitchFamily="49" charset="-122"/>
            </a:endParaRPr>
          </a:p>
          <a:p>
            <a:pPr marL="0" indent="0">
              <a:buNone/>
            </a:pPr>
            <a:r>
              <a:rPr lang="zh-CN" altLang="en-US" sz="2900" dirty="0" smtClean="0">
                <a:solidFill>
                  <a:schemeClr val="tx1"/>
                </a:solidFill>
                <a:latin typeface="楷体" pitchFamily="49" charset="-122"/>
                <a:ea typeface="楷体" pitchFamily="49" charset="-122"/>
              </a:rPr>
              <a:t>    </a:t>
            </a:r>
            <a:endParaRPr lang="zh-CN" altLang="zh-CN" dirty="0">
              <a:solidFill>
                <a:schemeClr val="tx1"/>
              </a:solidFill>
              <a:latin typeface="楷体" pitchFamily="49" charset="-122"/>
              <a:ea typeface="楷体" pitchFamily="49" charset="-122"/>
            </a:endParaRPr>
          </a:p>
        </p:txBody>
      </p:sp>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683" y="-160"/>
            <a:ext cx="1745317" cy="1160010"/>
          </a:xfrm>
          <a:prstGeom prst="rect">
            <a:avLst/>
          </a:prstGeom>
          <a:gradFill flip="none" rotWithShape="1">
            <a:gsLst>
              <a:gs pos="0">
                <a:schemeClr val="bg1">
                  <a:lumMod val="85000"/>
                </a:schemeClr>
              </a:gs>
              <a:gs pos="50000">
                <a:schemeClr val="bg1"/>
              </a:gs>
            </a:gsLst>
            <a:lin ang="2700000" scaled="1"/>
            <a:tileRect/>
          </a:gradFill>
          <a:effectLst/>
        </p:spPr>
      </p:pic>
    </p:spTree>
    <p:custDataLst>
      <p:tags r:id="rId1"/>
    </p:custDataLst>
    <p:extLst>
      <p:ext uri="{BB962C8B-B14F-4D97-AF65-F5344CB8AC3E}">
        <p14:creationId xmlns:p14="http://schemas.microsoft.com/office/powerpoint/2010/main" val="25539101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3.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 name="KSO_WM_UNIT_TEXT_FILL_FORE_SCHEMECOLOR_INDEX_BRIGHTNESS" val="0.35"/>
  <p:tag name="KSO_WM_UNIT_TEXT_FILL_FORE_SCHEMECOLOR_INDEX" val="13"/>
  <p:tag name="KSO_WM_UNIT_TEXT_FILL_TYPE" val="1"/>
</p:tagLst>
</file>

<file path=ppt/tags/tag65.xml><?xml version="1.0" encoding="utf-8"?>
<p:tagLst xmlns:a="http://schemas.openxmlformats.org/drawingml/2006/main" xmlns:r="http://schemas.openxmlformats.org/officeDocument/2006/relationships"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4030</Words>
  <Application>Microsoft Office PowerPoint</Application>
  <PresentationFormat>自定义</PresentationFormat>
  <Paragraphs>163</Paragraphs>
  <Slides>25</Slides>
  <Notes>0</Notes>
  <HiddenSlides>2</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1_Office 主题​​</vt:lpstr>
      <vt:lpstr>校园疫情应急处置工作</vt:lpstr>
      <vt:lpstr>PowerPoint 演示文稿</vt:lpstr>
      <vt:lpstr>重要指引、规范等文件</vt:lpstr>
      <vt:lpstr>PowerPoint 演示文稿</vt:lpstr>
      <vt:lpstr>PowerPoint 演示文稿</vt:lpstr>
      <vt:lpstr>PowerPoint 演示文稿</vt:lpstr>
      <vt:lpstr>PowerPoint 演示文稿</vt:lpstr>
      <vt:lpstr>二、异常症状人员发现处置</vt:lpstr>
      <vt:lpstr>二、异常症状人员发现处置</vt:lpstr>
      <vt:lpstr>二、异常症状人员发现处置</vt:lpstr>
      <vt:lpstr>二、异常症状人员发现处置</vt:lpstr>
      <vt:lpstr>三、阳性检测者处置</vt:lpstr>
      <vt:lpstr>三、阳性检测者处置</vt:lpstr>
      <vt:lpstr>三、阳性检测者处置</vt:lpstr>
      <vt:lpstr>三、阳性检测者处置</vt:lpstr>
      <vt:lpstr>三、阳性检测者处置</vt:lpstr>
      <vt:lpstr>三、阳性检测者处置</vt:lpstr>
      <vt:lpstr>三、阳性检测者处置</vt:lpstr>
      <vt:lpstr>四、其他涉疫人员处置</vt:lpstr>
      <vt:lpstr>四、其他涉疫人员处置</vt:lpstr>
      <vt:lpstr>四、其他涉疫人员处置</vt:lpstr>
      <vt:lpstr>五、聚集性疫情处置</vt:lpstr>
      <vt:lpstr>感谢聆听 </vt:lpstr>
      <vt:lpstr>PowerPoint 演示文稿</vt:lpstr>
      <vt:lpstr>春季学期返校人员分类健康管理要求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新冠病毒核酸检测阳性人员处置</dc:title>
  <dc:creator>Administrator</dc:creator>
  <cp:lastModifiedBy>吴桦轩</cp:lastModifiedBy>
  <cp:revision>251</cp:revision>
  <dcterms:created xsi:type="dcterms:W3CDTF">2019-06-19T02:08:00Z</dcterms:created>
  <dcterms:modified xsi:type="dcterms:W3CDTF">2022-03-17T04:10:12Z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2052-11.8.2.8621</vt:lpwstr>
  </property>
  <property fmtid="{D5CDD505-2E9C-101B-9397-08002B2CF9AE}" pid="3" name="ICV">
    <vt:lpwstr>DD7671CDC5A8493F9CB071CA0688069A</vt:lpwstr>
  </property>
</Properties>
</file>